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3" r:id="rId6"/>
    <p:sldId id="281" r:id="rId7"/>
    <p:sldId id="305" r:id="rId8"/>
    <p:sldId id="262" r:id="rId9"/>
    <p:sldId id="270" r:id="rId10"/>
    <p:sldId id="261" r:id="rId11"/>
    <p:sldId id="264" r:id="rId12"/>
    <p:sldId id="268" r:id="rId13"/>
    <p:sldId id="271" r:id="rId14"/>
    <p:sldId id="306" r:id="rId15"/>
    <p:sldId id="265" r:id="rId16"/>
    <p:sldId id="287" r:id="rId17"/>
    <p:sldId id="288" r:id="rId18"/>
    <p:sldId id="289" r:id="rId19"/>
    <p:sldId id="307" r:id="rId20"/>
    <p:sldId id="290" r:id="rId21"/>
    <p:sldId id="266" r:id="rId22"/>
    <p:sldId id="279" r:id="rId23"/>
    <p:sldId id="277" r:id="rId24"/>
    <p:sldId id="267" r:id="rId25"/>
    <p:sldId id="278" r:id="rId26"/>
    <p:sldId id="291" r:id="rId27"/>
    <p:sldId id="292" r:id="rId28"/>
    <p:sldId id="293" r:id="rId29"/>
    <p:sldId id="308" r:id="rId30"/>
    <p:sldId id="309" r:id="rId31"/>
    <p:sldId id="310" r:id="rId32"/>
    <p:sldId id="311" r:id="rId33"/>
    <p:sldId id="312" r:id="rId34"/>
    <p:sldId id="313" r:id="rId35"/>
    <p:sldId id="314" r:id="rId36"/>
    <p:sldId id="315" r:id="rId37"/>
    <p:sldId id="295" r:id="rId38"/>
    <p:sldId id="294" r:id="rId39"/>
    <p:sldId id="280" r:id="rId40"/>
    <p:sldId id="296" r:id="rId41"/>
    <p:sldId id="297" r:id="rId42"/>
    <p:sldId id="303" r:id="rId43"/>
    <p:sldId id="304" r:id="rId44"/>
    <p:sldId id="298" r:id="rId45"/>
    <p:sldId id="299" r:id="rId46"/>
    <p:sldId id="300" r:id="rId47"/>
    <p:sldId id="275" r:id="rId48"/>
    <p:sldId id="276" r:id="rId49"/>
    <p:sldId id="272" r:id="rId50"/>
    <p:sldId id="286" r:id="rId51"/>
    <p:sldId id="274" r:id="rId52"/>
    <p:sldId id="282" r:id="rId53"/>
    <p:sldId id="284" r:id="rId54"/>
    <p:sldId id="316" r:id="rId55"/>
    <p:sldId id="301" r:id="rId56"/>
    <p:sldId id="302"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5" r:id="rId74"/>
    <p:sldId id="333" r:id="rId75"/>
    <p:sldId id="334" r:id="rId7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362" autoAdjust="0"/>
    <p:restoredTop sz="94660"/>
  </p:normalViewPr>
  <p:slideViewPr>
    <p:cSldViewPr snapToGrid="0">
      <p:cViewPr>
        <p:scale>
          <a:sx n="75" d="100"/>
          <a:sy n="75" d="100"/>
        </p:scale>
        <p:origin x="730" y="21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509A250-FF31-4206-8172-F9D3106AACB1}" type="datetimeFigureOut">
              <a:rPr lang="en-US" dirty="0"/>
              <a:t>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s-ES"/>
              <a:t>Haga clic para modificar el estilo de título del patrón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s-ES"/>
              <a:t>Haga clic para modificar el estilo de título del patrón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s-ES"/>
              <a:t>Haga clic para modificar el estilo de texto del patrón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nchorCtr="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9796027F-7875-4030-9381-8BD8C4F21935}" type="datetimeFigureOut">
              <a:rPr lang="en-US" dirty="0"/>
              <a:t>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1/3/2024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7" name="Date Placeholder 4"/>
          <p:cNvSpPr>
            <a:spLocks noGrp="1"/>
          </p:cNvSpPr>
          <p:nvPr>
            <p:ph type="dt" sz="half" idx="10"/>
          </p:nvPr>
        </p:nvSpPr>
        <p:spPr/>
        <p:txBody>
          <a:bodyPr/>
          <a:lstStyle/>
          <a:p>
            <a:fld id="{4509A250-FF31-4206-8172-F9D3106AACB1}" type="datetimeFigureOut">
              <a:rPr lang="en-US" dirty="0"/>
              <a:t>1/3/2024</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509A250-FF31-4206-8172-F9D3106AACB1}" type="datetimeFigureOut">
              <a:rPr lang="en-US" dirty="0"/>
              <a:t>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5000">
              <a:schemeClr val="accent4">
                <a:lumMod val="0"/>
                <a:lumOff val="100000"/>
              </a:schemeClr>
            </a:gs>
            <a:gs pos="100000">
              <a:schemeClr val="accent4">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email">
            <a:extLst>
              <a:ext uri="{28A0092B-C50C-407E-A947-70E740481C1C}">
                <a14:useLocalDpi xmlns:a14="http://schemas.microsoft.com/office/drawing/2010/main"/>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email">
            <a:extLst>
              <a:ext uri="{28A0092B-C50C-407E-A947-70E740481C1C}">
                <a14:useLocalDpi xmlns:a14="http://schemas.microsoft.com/office/drawing/2010/main"/>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email">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email">
            <a:extLst>
              <a:ext uri="{28A0092B-C50C-407E-A947-70E740481C1C}">
                <a14:useLocalDpi xmlns:a14="http://schemas.microsoft.com/office/drawing/2010/main"/>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1/3/2024</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‹Nº›</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67.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8.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JP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package" Target="../embeddings/Microsoft_Excel_Worksheet.xlsx"/><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4.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package" Target="../embeddings/Microsoft_Excel_Worksheet1.xlsx"/><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5.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package" Target="../embeddings/Microsoft_Excel_Worksheet2.xlsx"/><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197448" y="1152351"/>
            <a:ext cx="8527524" cy="741807"/>
          </a:xfrm>
        </p:spPr>
        <p:txBody>
          <a:bodyPr/>
          <a:lstStyle/>
          <a:p>
            <a:r>
              <a:rPr lang="en-US" sz="4000" b="1" dirty="0">
                <a:solidFill>
                  <a:schemeClr val="bg1"/>
                </a:solidFill>
              </a:rPr>
              <a:t>LOS HORNOS &amp; EL CURA PROJECT</a:t>
            </a:r>
            <a:endParaRPr lang="es-PE" sz="4000" b="1" dirty="0">
              <a:solidFill>
                <a:schemeClr val="bg1"/>
              </a:solidFill>
            </a:endParaRPr>
          </a:p>
        </p:txBody>
      </p:sp>
      <p:pic>
        <p:nvPicPr>
          <p:cNvPr id="4" name="Imagen 3"/>
          <p:cNvPicPr>
            <a:picLocks noChangeAspect="1"/>
          </p:cNvPicPr>
          <p:nvPr/>
        </p:nvPicPr>
        <p:blipFill>
          <a:blip r:embed="rId2"/>
          <a:srcRect/>
          <a:stretch/>
        </p:blipFill>
        <p:spPr>
          <a:xfrm>
            <a:off x="295276" y="164281"/>
            <a:ext cx="2004760" cy="848368"/>
          </a:xfrm>
          <a:prstGeom prst="rect">
            <a:avLst/>
          </a:prstGeom>
        </p:spPr>
      </p:pic>
      <p:sp>
        <p:nvSpPr>
          <p:cNvPr id="3" name="Subtítulo 2"/>
          <p:cNvSpPr>
            <a:spLocks noGrp="1"/>
          </p:cNvSpPr>
          <p:nvPr>
            <p:ph type="subTitle" idx="1"/>
          </p:nvPr>
        </p:nvSpPr>
        <p:spPr>
          <a:xfrm>
            <a:off x="2887526" y="5987802"/>
            <a:ext cx="6836520" cy="378815"/>
          </a:xfrm>
        </p:spPr>
        <p:txBody>
          <a:bodyPr>
            <a:normAutofit fontScale="92500" lnSpcReduction="10000"/>
          </a:bodyPr>
          <a:lstStyle/>
          <a:p>
            <a:r>
              <a:rPr lang="en-US" b="1" dirty="0">
                <a:solidFill>
                  <a:schemeClr val="bg1"/>
                </a:solidFill>
              </a:rPr>
              <a:t>Auriferous disseminated mineralization- </a:t>
            </a:r>
            <a:r>
              <a:rPr lang="en-US" b="1" dirty="0" err="1">
                <a:solidFill>
                  <a:schemeClr val="bg1"/>
                </a:solidFill>
              </a:rPr>
              <a:t>Buldibuyo</a:t>
            </a:r>
            <a:endParaRPr lang="es-PE" b="1" dirty="0">
              <a:solidFill>
                <a:schemeClr val="bg1"/>
              </a:solidFill>
            </a:endParaRPr>
          </a:p>
        </p:txBody>
      </p:sp>
      <p:pic>
        <p:nvPicPr>
          <p:cNvPr id="5" name="Imagen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27856" y="2027335"/>
            <a:ext cx="5105821" cy="3827290"/>
          </a:xfrm>
          <a:prstGeom prst="rect">
            <a:avLst/>
          </a:prstGeom>
        </p:spPr>
      </p:pic>
      <p:sp>
        <p:nvSpPr>
          <p:cNvPr id="6" name="Subtítulo 2"/>
          <p:cNvSpPr txBox="1">
            <a:spLocks/>
          </p:cNvSpPr>
          <p:nvPr/>
        </p:nvSpPr>
        <p:spPr>
          <a:xfrm>
            <a:off x="5272068" y="6479185"/>
            <a:ext cx="2067435" cy="378815"/>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bg2">
                  <a:lumMod val="40000"/>
                  <a:lumOff val="60000"/>
                </a:schemeClr>
              </a:buClr>
              <a:buSzPct val="80000"/>
              <a:buFont typeface="Wingdings 3" charset="2"/>
              <a:buNone/>
              <a:defRPr sz="2000" b="0" i="0" kern="1200" cap="all">
                <a:solidFill>
                  <a:schemeClr val="bg2">
                    <a:lumMod val="40000"/>
                    <a:lumOff val="60000"/>
                  </a:schemeClr>
                </a:solidFill>
                <a:latin typeface="+mj-lt"/>
                <a:ea typeface="+mj-ea"/>
                <a:cs typeface="+mj-cs"/>
              </a:defRPr>
            </a:lvl1pPr>
            <a:lvl2pPr marL="457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800" b="0" i="0" kern="1200">
                <a:solidFill>
                  <a:schemeClr val="tx1">
                    <a:tint val="75000"/>
                  </a:schemeClr>
                </a:solidFill>
                <a:latin typeface="+mj-lt"/>
                <a:ea typeface="+mj-ea"/>
                <a:cs typeface="+mj-cs"/>
              </a:defRPr>
            </a:lvl2pPr>
            <a:lvl3pPr marL="914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600" b="0" i="0" kern="1200">
                <a:solidFill>
                  <a:schemeClr val="tx1">
                    <a:tint val="75000"/>
                  </a:schemeClr>
                </a:solidFill>
                <a:latin typeface="+mj-lt"/>
                <a:ea typeface="+mj-ea"/>
                <a:cs typeface="+mj-cs"/>
              </a:defRPr>
            </a:lvl3pPr>
            <a:lvl4pPr marL="1371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4pPr>
            <a:lvl5pPr marL="18288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5pPr>
            <a:lvl6pPr marL="22860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6pPr>
            <a:lvl7pPr marL="2743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7pPr>
            <a:lvl8pPr marL="3200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8pPr>
            <a:lvl9pPr marL="3657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9pPr>
          </a:lstStyle>
          <a:p>
            <a:pPr algn="ctr"/>
            <a:r>
              <a:rPr lang="en-US" sz="1800" b="1" cap="none" dirty="0">
                <a:solidFill>
                  <a:schemeClr val="bg1"/>
                </a:solidFill>
              </a:rPr>
              <a:t>2024</a:t>
            </a:r>
            <a:endParaRPr lang="es-PE" sz="1800" b="1" dirty="0">
              <a:solidFill>
                <a:schemeClr val="bg1"/>
              </a:solidFill>
            </a:endParaRPr>
          </a:p>
        </p:txBody>
      </p:sp>
    </p:spTree>
    <p:extLst>
      <p:ext uri="{BB962C8B-B14F-4D97-AF65-F5344CB8AC3E}">
        <p14:creationId xmlns:p14="http://schemas.microsoft.com/office/powerpoint/2010/main" val="1851546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120228" y="161443"/>
            <a:ext cx="3793177" cy="682204"/>
          </a:xfrm>
        </p:spPr>
        <p:txBody>
          <a:bodyPr/>
          <a:lstStyle/>
          <a:p>
            <a:r>
              <a:rPr lang="en-US" sz="3600" dirty="0">
                <a:solidFill>
                  <a:schemeClr val="bg1"/>
                </a:solidFill>
              </a:rPr>
              <a:t>Local Geology</a:t>
            </a:r>
            <a:endParaRPr lang="es-PE" sz="3600" dirty="0">
              <a:solidFill>
                <a:schemeClr val="bg1"/>
              </a:solidFill>
            </a:endParaRPr>
          </a:p>
        </p:txBody>
      </p:sp>
      <p:sp>
        <p:nvSpPr>
          <p:cNvPr id="3" name="Subtítulo 2"/>
          <p:cNvSpPr>
            <a:spLocks noGrp="1"/>
          </p:cNvSpPr>
          <p:nvPr>
            <p:ph type="subTitle" idx="1"/>
          </p:nvPr>
        </p:nvSpPr>
        <p:spPr>
          <a:xfrm>
            <a:off x="1384419" y="1574614"/>
            <a:ext cx="9887483" cy="4792001"/>
          </a:xfrm>
        </p:spPr>
        <p:txBody>
          <a:bodyPr>
            <a:noAutofit/>
          </a:bodyPr>
          <a:lstStyle/>
          <a:p>
            <a:pPr algn="just"/>
            <a:r>
              <a:rPr lang="en-US" sz="1600" cap="none" dirty="0">
                <a:solidFill>
                  <a:schemeClr val="bg1"/>
                </a:solidFill>
              </a:rPr>
              <a:t>The area of interest of the prospect is located in Los </a:t>
            </a:r>
            <a:r>
              <a:rPr lang="en-US" sz="1600" cap="none" dirty="0" err="1">
                <a:solidFill>
                  <a:schemeClr val="bg1"/>
                </a:solidFill>
              </a:rPr>
              <a:t>Hornos</a:t>
            </a:r>
            <a:r>
              <a:rPr lang="en-US" sz="1600" cap="none" dirty="0">
                <a:solidFill>
                  <a:schemeClr val="bg1"/>
                </a:solidFill>
              </a:rPr>
              <a:t> &amp; El </a:t>
            </a:r>
            <a:r>
              <a:rPr lang="en-US" sz="1600" cap="none" dirty="0" err="1">
                <a:solidFill>
                  <a:schemeClr val="bg1"/>
                </a:solidFill>
              </a:rPr>
              <a:t>Cura</a:t>
            </a:r>
            <a:r>
              <a:rPr lang="en-US" sz="1600" cap="none" dirty="0">
                <a:solidFill>
                  <a:schemeClr val="bg1"/>
                </a:solidFill>
              </a:rPr>
              <a:t> area presenting a structural compartment</a:t>
            </a:r>
            <a:r>
              <a:rPr lang="es-PE" sz="1600" cap="none" dirty="0">
                <a:solidFill>
                  <a:schemeClr val="bg1"/>
                </a:solidFill>
              </a:rPr>
              <a:t>, </a:t>
            </a:r>
            <a:r>
              <a:rPr lang="en-US" sz="1600" cap="none" dirty="0">
                <a:solidFill>
                  <a:schemeClr val="bg1"/>
                </a:solidFill>
              </a:rPr>
              <a:t>limited by major fault systems</a:t>
            </a:r>
            <a:r>
              <a:rPr lang="es-PE" sz="1600" cap="none" dirty="0">
                <a:solidFill>
                  <a:schemeClr val="bg1"/>
                </a:solidFill>
              </a:rPr>
              <a:t>, </a:t>
            </a:r>
            <a:r>
              <a:rPr lang="en-US" sz="1600" cap="none" dirty="0">
                <a:solidFill>
                  <a:schemeClr val="bg1"/>
                </a:solidFill>
              </a:rPr>
              <a:t>to the west is the fault of the </a:t>
            </a:r>
            <a:r>
              <a:rPr lang="en-US" sz="1600" cap="none" dirty="0" err="1">
                <a:solidFill>
                  <a:schemeClr val="bg1"/>
                </a:solidFill>
              </a:rPr>
              <a:t>Huascacocha</a:t>
            </a:r>
            <a:r>
              <a:rPr lang="en-US" sz="1600" cap="none" dirty="0">
                <a:solidFill>
                  <a:schemeClr val="bg1"/>
                </a:solidFill>
              </a:rPr>
              <a:t> river and to the east are Los </a:t>
            </a:r>
            <a:r>
              <a:rPr lang="en-US" sz="1600" cap="none" dirty="0" err="1">
                <a:solidFill>
                  <a:schemeClr val="bg1"/>
                </a:solidFill>
              </a:rPr>
              <a:t>Hornos</a:t>
            </a:r>
            <a:r>
              <a:rPr lang="en-US" sz="1600" cap="none" dirty="0">
                <a:solidFill>
                  <a:schemeClr val="bg1"/>
                </a:solidFill>
              </a:rPr>
              <a:t> fault and the </a:t>
            </a:r>
            <a:r>
              <a:rPr lang="en-US" sz="1600" cap="none" dirty="0" err="1">
                <a:solidFill>
                  <a:schemeClr val="bg1"/>
                </a:solidFill>
              </a:rPr>
              <a:t>Huiro</a:t>
            </a:r>
            <a:r>
              <a:rPr lang="en-US" sz="1600" cap="none" dirty="0">
                <a:solidFill>
                  <a:schemeClr val="bg1"/>
                </a:solidFill>
              </a:rPr>
              <a:t> </a:t>
            </a:r>
            <a:r>
              <a:rPr lang="en-US" sz="1600" cap="none" dirty="0" err="1">
                <a:solidFill>
                  <a:schemeClr val="bg1"/>
                </a:solidFill>
              </a:rPr>
              <a:t>Huiro</a:t>
            </a:r>
            <a:r>
              <a:rPr lang="en-US" sz="1600" cap="none" dirty="0">
                <a:solidFill>
                  <a:schemeClr val="bg1"/>
                </a:solidFill>
              </a:rPr>
              <a:t> river fault</a:t>
            </a:r>
            <a:r>
              <a:rPr lang="es-PE" sz="1600" cap="none" dirty="0">
                <a:solidFill>
                  <a:schemeClr val="bg1"/>
                </a:solidFill>
              </a:rPr>
              <a:t>. </a:t>
            </a:r>
          </a:p>
          <a:p>
            <a:pPr algn="just"/>
            <a:r>
              <a:rPr lang="en-US" sz="1600" cap="none" dirty="0">
                <a:solidFill>
                  <a:schemeClr val="bg1"/>
                </a:solidFill>
              </a:rPr>
              <a:t>In the Eastern side , on Alto </a:t>
            </a:r>
            <a:r>
              <a:rPr lang="en-US" sz="1600" cap="none" dirty="0" err="1">
                <a:solidFill>
                  <a:schemeClr val="bg1"/>
                </a:solidFill>
              </a:rPr>
              <a:t>Cebada</a:t>
            </a:r>
            <a:r>
              <a:rPr lang="en-US" sz="1600" cap="none" dirty="0">
                <a:solidFill>
                  <a:schemeClr val="bg1"/>
                </a:solidFill>
              </a:rPr>
              <a:t> Hill, the </a:t>
            </a:r>
            <a:r>
              <a:rPr lang="en-US" sz="1600" cap="none" dirty="0" err="1">
                <a:solidFill>
                  <a:schemeClr val="bg1"/>
                </a:solidFill>
              </a:rPr>
              <a:t>Jhire</a:t>
            </a:r>
            <a:r>
              <a:rPr lang="en-US" sz="1600" cap="none" dirty="0">
                <a:solidFill>
                  <a:schemeClr val="bg1"/>
                </a:solidFill>
              </a:rPr>
              <a:t> mine is located, In that deposit, the main fault systems are presented, such as the </a:t>
            </a:r>
            <a:r>
              <a:rPr lang="en-US" sz="1600" cap="none" dirty="0" err="1">
                <a:solidFill>
                  <a:schemeClr val="bg1"/>
                </a:solidFill>
              </a:rPr>
              <a:t>Murciélago</a:t>
            </a:r>
            <a:r>
              <a:rPr lang="en-US" sz="1600" cap="none" dirty="0">
                <a:solidFill>
                  <a:schemeClr val="bg1"/>
                </a:solidFill>
              </a:rPr>
              <a:t> fault</a:t>
            </a:r>
            <a:r>
              <a:rPr lang="es-PE" sz="1600" cap="none" dirty="0">
                <a:solidFill>
                  <a:schemeClr val="bg1"/>
                </a:solidFill>
              </a:rPr>
              <a:t>, </a:t>
            </a:r>
            <a:r>
              <a:rPr lang="en-US" sz="1600" cap="none" dirty="0">
                <a:solidFill>
                  <a:schemeClr val="bg1"/>
                </a:solidFill>
              </a:rPr>
              <a:t>the </a:t>
            </a:r>
            <a:r>
              <a:rPr lang="en-US" sz="1600" cap="none" dirty="0" err="1">
                <a:solidFill>
                  <a:schemeClr val="bg1"/>
                </a:solidFill>
              </a:rPr>
              <a:t>María</a:t>
            </a:r>
            <a:r>
              <a:rPr lang="en-US" sz="1600" cap="none" dirty="0">
                <a:solidFill>
                  <a:schemeClr val="bg1"/>
                </a:solidFill>
              </a:rPr>
              <a:t> Esther fault and Don Julio fault</a:t>
            </a:r>
            <a:r>
              <a:rPr lang="es-PE" sz="1600" cap="none" dirty="0">
                <a:solidFill>
                  <a:schemeClr val="bg1"/>
                </a:solidFill>
              </a:rPr>
              <a:t>.</a:t>
            </a:r>
          </a:p>
          <a:p>
            <a:pPr algn="just"/>
            <a:r>
              <a:rPr lang="en-US" sz="1600" cap="none" dirty="0">
                <a:solidFill>
                  <a:schemeClr val="bg1"/>
                </a:solidFill>
              </a:rPr>
              <a:t>The mineralization at </a:t>
            </a:r>
            <a:r>
              <a:rPr lang="en-US" sz="1600" cap="none" dirty="0" err="1">
                <a:solidFill>
                  <a:schemeClr val="bg1"/>
                </a:solidFill>
              </a:rPr>
              <a:t>Jhire</a:t>
            </a:r>
            <a:r>
              <a:rPr lang="en-US" sz="1600" cap="none" dirty="0">
                <a:solidFill>
                  <a:schemeClr val="bg1"/>
                </a:solidFill>
              </a:rPr>
              <a:t> mine is associated with large regional N-S striking faults (shear zones), represented by veins, located on the left side of the </a:t>
            </a:r>
            <a:r>
              <a:rPr lang="en-US" sz="1600" cap="none" dirty="0" err="1">
                <a:solidFill>
                  <a:schemeClr val="bg1"/>
                </a:solidFill>
              </a:rPr>
              <a:t>Huascacocha</a:t>
            </a:r>
            <a:r>
              <a:rPr lang="en-US" sz="1600" cap="none" dirty="0">
                <a:solidFill>
                  <a:schemeClr val="bg1"/>
                </a:solidFill>
              </a:rPr>
              <a:t> river, in strike N0 ° -10 ° W, formed by vein systems of fissure fillings</a:t>
            </a:r>
            <a:r>
              <a:rPr lang="es-PE" sz="1600" cap="none" dirty="0">
                <a:solidFill>
                  <a:schemeClr val="bg1"/>
                </a:solidFill>
              </a:rPr>
              <a:t>, </a:t>
            </a:r>
            <a:r>
              <a:rPr lang="es-PE" sz="1600" cap="none" dirty="0" err="1">
                <a:solidFill>
                  <a:schemeClr val="bg1"/>
                </a:solidFill>
              </a:rPr>
              <a:t>denominated</a:t>
            </a:r>
            <a:r>
              <a:rPr lang="es-PE" sz="1600" cap="none" dirty="0">
                <a:solidFill>
                  <a:schemeClr val="bg1"/>
                </a:solidFill>
              </a:rPr>
              <a:t> Patricia and San Juan </a:t>
            </a:r>
            <a:r>
              <a:rPr lang="es-PE" sz="1600" cap="none" dirty="0" err="1">
                <a:solidFill>
                  <a:schemeClr val="bg1"/>
                </a:solidFill>
              </a:rPr>
              <a:t>vein</a:t>
            </a:r>
            <a:r>
              <a:rPr lang="es-PE" sz="1600" cap="none" dirty="0">
                <a:solidFill>
                  <a:schemeClr val="bg1"/>
                </a:solidFill>
              </a:rPr>
              <a:t> </a:t>
            </a:r>
            <a:r>
              <a:rPr lang="es-PE" sz="1600" cap="none" dirty="0" err="1">
                <a:solidFill>
                  <a:schemeClr val="bg1"/>
                </a:solidFill>
              </a:rPr>
              <a:t>with</a:t>
            </a:r>
            <a:r>
              <a:rPr lang="es-PE" sz="1600" cap="none" dirty="0">
                <a:solidFill>
                  <a:schemeClr val="bg1"/>
                </a:solidFill>
              </a:rPr>
              <a:t>  </a:t>
            </a:r>
            <a:r>
              <a:rPr lang="es-PE" sz="1600" cap="none" dirty="0" err="1">
                <a:solidFill>
                  <a:schemeClr val="bg1"/>
                </a:solidFill>
              </a:rPr>
              <a:t>mineralizations</a:t>
            </a:r>
            <a:r>
              <a:rPr lang="es-PE" sz="1600" cap="none" dirty="0">
                <a:solidFill>
                  <a:schemeClr val="bg1"/>
                </a:solidFill>
              </a:rPr>
              <a:t> of (</a:t>
            </a:r>
            <a:r>
              <a:rPr lang="es-PE" sz="1600" cap="none" dirty="0" err="1">
                <a:solidFill>
                  <a:schemeClr val="bg1"/>
                </a:solidFill>
              </a:rPr>
              <a:t>quartz</a:t>
            </a:r>
            <a:r>
              <a:rPr lang="es-PE" sz="1600" cap="none" dirty="0">
                <a:solidFill>
                  <a:schemeClr val="bg1"/>
                </a:solidFill>
              </a:rPr>
              <a:t> 70%, gray </a:t>
            </a:r>
            <a:r>
              <a:rPr lang="es-PE" sz="1600" cap="none" dirty="0" err="1">
                <a:solidFill>
                  <a:schemeClr val="bg1"/>
                </a:solidFill>
              </a:rPr>
              <a:t>silica</a:t>
            </a:r>
            <a:r>
              <a:rPr lang="es-PE" sz="1600" cap="none" dirty="0">
                <a:solidFill>
                  <a:schemeClr val="bg1"/>
                </a:solidFill>
              </a:rPr>
              <a:t> 5%, </a:t>
            </a:r>
            <a:r>
              <a:rPr lang="es-PE" sz="1600" cap="none" dirty="0" err="1">
                <a:solidFill>
                  <a:schemeClr val="bg1"/>
                </a:solidFill>
              </a:rPr>
              <a:t>sulfides</a:t>
            </a:r>
            <a:r>
              <a:rPr lang="es-PE" sz="1600" cap="none" dirty="0">
                <a:solidFill>
                  <a:schemeClr val="bg1"/>
                </a:solidFill>
              </a:rPr>
              <a:t> </a:t>
            </a:r>
            <a:r>
              <a:rPr lang="es-PE" sz="1600" cap="none" dirty="0" err="1">
                <a:solidFill>
                  <a:schemeClr val="bg1"/>
                </a:solidFill>
              </a:rPr>
              <a:t>like</a:t>
            </a:r>
            <a:r>
              <a:rPr lang="es-PE" sz="1600" cap="none" dirty="0">
                <a:solidFill>
                  <a:schemeClr val="bg1"/>
                </a:solidFill>
              </a:rPr>
              <a:t> </a:t>
            </a:r>
            <a:r>
              <a:rPr lang="es-PE" sz="1600" cap="none" dirty="0" err="1">
                <a:solidFill>
                  <a:schemeClr val="bg1"/>
                </a:solidFill>
              </a:rPr>
              <a:t>pyrite</a:t>
            </a:r>
            <a:r>
              <a:rPr lang="es-PE" sz="1600" cap="none" dirty="0">
                <a:solidFill>
                  <a:schemeClr val="bg1"/>
                </a:solidFill>
              </a:rPr>
              <a:t>, </a:t>
            </a:r>
            <a:r>
              <a:rPr lang="es-PE" sz="1600" cap="none" dirty="0" err="1">
                <a:solidFill>
                  <a:schemeClr val="bg1"/>
                </a:solidFill>
              </a:rPr>
              <a:t>sphalerite</a:t>
            </a:r>
            <a:r>
              <a:rPr lang="es-PE" sz="1600" cap="none" dirty="0">
                <a:solidFill>
                  <a:schemeClr val="bg1"/>
                </a:solidFill>
              </a:rPr>
              <a:t>, galena and </a:t>
            </a:r>
            <a:r>
              <a:rPr lang="es-PE" sz="1600" cap="none" dirty="0" err="1">
                <a:solidFill>
                  <a:schemeClr val="bg1"/>
                </a:solidFill>
              </a:rPr>
              <a:t>native</a:t>
            </a:r>
            <a:r>
              <a:rPr lang="es-PE" sz="1600" cap="none" dirty="0">
                <a:solidFill>
                  <a:schemeClr val="bg1"/>
                </a:solidFill>
              </a:rPr>
              <a:t> </a:t>
            </a:r>
            <a:r>
              <a:rPr lang="es-PE" sz="1600" cap="none" dirty="0" err="1">
                <a:solidFill>
                  <a:schemeClr val="bg1"/>
                </a:solidFill>
              </a:rPr>
              <a:t>gold</a:t>
            </a:r>
            <a:r>
              <a:rPr lang="es-PE" sz="1600" cap="none" dirty="0">
                <a:solidFill>
                  <a:schemeClr val="bg1"/>
                </a:solidFill>
              </a:rPr>
              <a:t>).</a:t>
            </a:r>
          </a:p>
          <a:p>
            <a:pPr algn="just"/>
            <a:r>
              <a:rPr lang="en-US" altLang="es-PE" sz="1600" cap="none" dirty="0">
                <a:solidFill>
                  <a:schemeClr val="bg1"/>
                </a:solidFill>
                <a:latin typeface="Century Gothic" panose="020B0502020202020204" pitchFamily="34" charset="0"/>
              </a:rPr>
              <a:t>In the area of Los </a:t>
            </a:r>
            <a:r>
              <a:rPr lang="en-US" altLang="es-PE" sz="1600" cap="none" dirty="0" err="1">
                <a:solidFill>
                  <a:schemeClr val="bg1"/>
                </a:solidFill>
                <a:latin typeface="Century Gothic" panose="020B0502020202020204" pitchFamily="34" charset="0"/>
              </a:rPr>
              <a:t>Hornos</a:t>
            </a:r>
            <a:r>
              <a:rPr lang="en-US" altLang="es-PE" sz="1600" cap="none" dirty="0">
                <a:solidFill>
                  <a:schemeClr val="bg1"/>
                </a:solidFill>
                <a:latin typeface="Century Gothic" panose="020B0502020202020204" pitchFamily="34" charset="0"/>
              </a:rPr>
              <a:t>, </a:t>
            </a:r>
            <a:r>
              <a:rPr lang="en-US" altLang="es-PE" sz="1600" cap="none" dirty="0" err="1">
                <a:solidFill>
                  <a:schemeClr val="bg1"/>
                </a:solidFill>
                <a:latin typeface="Century Gothic" panose="020B0502020202020204" pitchFamily="34" charset="0"/>
              </a:rPr>
              <a:t>Vdg</a:t>
            </a:r>
            <a:r>
              <a:rPr lang="en-US" altLang="es-PE" sz="1600" cap="none" dirty="0">
                <a:solidFill>
                  <a:schemeClr val="bg1"/>
                </a:solidFill>
                <a:latin typeface="Century Gothic" panose="020B0502020202020204" pitchFamily="34" charset="0"/>
              </a:rPr>
              <a:t> del </a:t>
            </a:r>
            <a:r>
              <a:rPr lang="en-US" altLang="es-PE" sz="1600" cap="none" dirty="0" err="1">
                <a:solidFill>
                  <a:schemeClr val="bg1"/>
                </a:solidFill>
                <a:latin typeface="Century Gothic" panose="020B0502020202020204" pitchFamily="34" charset="0"/>
              </a:rPr>
              <a:t>Perú</a:t>
            </a:r>
            <a:r>
              <a:rPr lang="en-US" altLang="es-PE" sz="1600" cap="none" dirty="0">
                <a:solidFill>
                  <a:schemeClr val="bg1"/>
                </a:solidFill>
                <a:latin typeface="Century Gothic" panose="020B0502020202020204" pitchFamily="34" charset="0"/>
              </a:rPr>
              <a:t> </a:t>
            </a:r>
            <a:r>
              <a:rPr lang="en-US" altLang="es-PE" sz="1600" cap="none" dirty="0" err="1">
                <a:solidFill>
                  <a:schemeClr val="bg1"/>
                </a:solidFill>
                <a:latin typeface="Century Gothic" panose="020B0502020202020204" pitchFamily="34" charset="0"/>
              </a:rPr>
              <a:t>s.a.c</a:t>
            </a:r>
            <a:r>
              <a:rPr lang="en-US" altLang="es-PE" sz="1600" cap="none" dirty="0">
                <a:solidFill>
                  <a:schemeClr val="bg1"/>
                </a:solidFill>
                <a:latin typeface="Century Gothic" panose="020B0502020202020204" pitchFamily="34" charset="0"/>
              </a:rPr>
              <a:t>. completed a second terrestrial geophysics campaign in October 2008. the applied geophysical methods were the study of </a:t>
            </a:r>
            <a:r>
              <a:rPr lang="en-US" altLang="es-PE" sz="1600" cap="none" dirty="0" err="1">
                <a:solidFill>
                  <a:schemeClr val="bg1"/>
                </a:solidFill>
                <a:latin typeface="Century Gothic" panose="020B0502020202020204" pitchFamily="34" charset="0"/>
              </a:rPr>
              <a:t>magnetometry</a:t>
            </a:r>
            <a:r>
              <a:rPr lang="en-US" altLang="es-PE" sz="1600" cap="none" dirty="0">
                <a:solidFill>
                  <a:schemeClr val="bg1"/>
                </a:solidFill>
                <a:latin typeface="Century Gothic" panose="020B0502020202020204" pitchFamily="34" charset="0"/>
              </a:rPr>
              <a:t> and induced polarization.</a:t>
            </a:r>
          </a:p>
          <a:p>
            <a:pPr algn="just"/>
            <a:r>
              <a:rPr lang="en-US" sz="1600" cap="none" dirty="0">
                <a:solidFill>
                  <a:schemeClr val="bg1"/>
                </a:solidFill>
              </a:rPr>
              <a:t>Most of the local geology information of Los </a:t>
            </a:r>
            <a:r>
              <a:rPr lang="en-US" sz="1600" cap="none" dirty="0" err="1">
                <a:solidFill>
                  <a:schemeClr val="bg1"/>
                </a:solidFill>
              </a:rPr>
              <a:t>Hornos</a:t>
            </a:r>
            <a:r>
              <a:rPr lang="en-US" sz="1600" cap="none" dirty="0">
                <a:solidFill>
                  <a:schemeClr val="bg1"/>
                </a:solidFill>
              </a:rPr>
              <a:t> prospect, comes from the work carried out by  </a:t>
            </a:r>
            <a:r>
              <a:rPr lang="en-US" sz="1600" cap="none" dirty="0" err="1">
                <a:solidFill>
                  <a:schemeClr val="bg1"/>
                </a:solidFill>
              </a:rPr>
              <a:t>Merendom</a:t>
            </a:r>
            <a:r>
              <a:rPr lang="en-US" sz="1600" cap="none" dirty="0">
                <a:solidFill>
                  <a:schemeClr val="bg1"/>
                </a:solidFill>
              </a:rPr>
              <a:t> Peru mining company and the thesis of Yuri </a:t>
            </a:r>
            <a:r>
              <a:rPr lang="en-US" sz="1600" cap="none" dirty="0" err="1">
                <a:solidFill>
                  <a:schemeClr val="bg1"/>
                </a:solidFill>
              </a:rPr>
              <a:t>Arones</a:t>
            </a:r>
            <a:r>
              <a:rPr lang="en-US" sz="1600" cap="none" dirty="0">
                <a:solidFill>
                  <a:schemeClr val="bg1"/>
                </a:solidFill>
              </a:rPr>
              <a:t>.</a:t>
            </a:r>
            <a:endParaRPr lang="es-PE" sz="1600" cap="none" dirty="0">
              <a:solidFill>
                <a:schemeClr val="bg1"/>
              </a:solidFill>
            </a:endParaRPr>
          </a:p>
        </p:txBody>
      </p:sp>
      <p:pic>
        <p:nvPicPr>
          <p:cNvPr id="4" name="Imagen 3">
            <a:extLst>
              <a:ext uri="{FF2B5EF4-FFF2-40B4-BE49-F238E27FC236}">
                <a16:creationId xmlns:a16="http://schemas.microsoft.com/office/drawing/2014/main" id="{F718C466-E7E9-3751-82E5-4C95A91D59B3}"/>
              </a:ext>
            </a:extLst>
          </p:cNvPr>
          <p:cNvPicPr>
            <a:picLocks noChangeAspect="1"/>
          </p:cNvPicPr>
          <p:nvPr/>
        </p:nvPicPr>
        <p:blipFill>
          <a:blip r:embed="rId2"/>
          <a:srcRect/>
          <a:stretch/>
        </p:blipFill>
        <p:spPr>
          <a:xfrm>
            <a:off x="295276" y="164281"/>
            <a:ext cx="2004760" cy="848368"/>
          </a:xfrm>
          <a:prstGeom prst="rect">
            <a:avLst/>
          </a:prstGeom>
        </p:spPr>
      </p:pic>
    </p:spTree>
    <p:extLst>
      <p:ext uri="{BB962C8B-B14F-4D97-AF65-F5344CB8AC3E}">
        <p14:creationId xmlns:p14="http://schemas.microsoft.com/office/powerpoint/2010/main" val="332602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120228" y="161443"/>
            <a:ext cx="3793177" cy="682204"/>
          </a:xfrm>
        </p:spPr>
        <p:txBody>
          <a:bodyPr/>
          <a:lstStyle/>
          <a:p>
            <a:r>
              <a:rPr lang="en-US" sz="3600" dirty="0">
                <a:solidFill>
                  <a:schemeClr val="bg1"/>
                </a:solidFill>
              </a:rPr>
              <a:t>Local Geology</a:t>
            </a:r>
            <a:endParaRPr lang="es-PE" sz="3600" dirty="0">
              <a:solidFill>
                <a:schemeClr val="bg1"/>
              </a:solidFill>
            </a:endParaRPr>
          </a:p>
        </p:txBody>
      </p:sp>
      <p:pic>
        <p:nvPicPr>
          <p:cNvPr id="4" name="Picture 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7966" y="1642893"/>
            <a:ext cx="10873555" cy="3048749"/>
          </a:xfrm>
          <a:prstGeom prst="rect">
            <a:avLst/>
          </a:prstGeom>
          <a:noFill/>
          <a:ln w="952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ángulo 4"/>
          <p:cNvSpPr/>
          <p:nvPr/>
        </p:nvSpPr>
        <p:spPr>
          <a:xfrm>
            <a:off x="2073859" y="4768524"/>
            <a:ext cx="8275098" cy="584775"/>
          </a:xfrm>
          <a:prstGeom prst="rect">
            <a:avLst/>
          </a:prstGeom>
        </p:spPr>
        <p:txBody>
          <a:bodyPr wrap="square">
            <a:spAutoFit/>
          </a:bodyPr>
          <a:lstStyle/>
          <a:p>
            <a:r>
              <a:rPr lang="en-US" sz="1600" dirty="0">
                <a:solidFill>
                  <a:schemeClr val="bg1"/>
                </a:solidFill>
              </a:rPr>
              <a:t>Panoramic view of Los </a:t>
            </a:r>
            <a:r>
              <a:rPr lang="en-US" sz="1600" dirty="0" err="1">
                <a:solidFill>
                  <a:schemeClr val="bg1"/>
                </a:solidFill>
              </a:rPr>
              <a:t>Hornos</a:t>
            </a:r>
            <a:r>
              <a:rPr lang="en-US" sz="1600" dirty="0">
                <a:solidFill>
                  <a:schemeClr val="bg1"/>
                </a:solidFill>
              </a:rPr>
              <a:t> and the batholith of </a:t>
            </a:r>
            <a:r>
              <a:rPr lang="en-US" sz="1600" dirty="0" err="1">
                <a:solidFill>
                  <a:schemeClr val="bg1"/>
                </a:solidFill>
              </a:rPr>
              <a:t>Pataz</a:t>
            </a:r>
            <a:r>
              <a:rPr lang="en-US" sz="1600" dirty="0">
                <a:solidFill>
                  <a:schemeClr val="bg1"/>
                </a:solidFill>
              </a:rPr>
              <a:t> - </a:t>
            </a:r>
            <a:r>
              <a:rPr lang="en-US" sz="1600" dirty="0" err="1">
                <a:solidFill>
                  <a:schemeClr val="bg1"/>
                </a:solidFill>
              </a:rPr>
              <a:t>Buldibuyo</a:t>
            </a:r>
            <a:r>
              <a:rPr lang="en-US" sz="1600" dirty="0">
                <a:solidFill>
                  <a:schemeClr val="bg1"/>
                </a:solidFill>
              </a:rPr>
              <a:t>. Looking  North - East.</a:t>
            </a:r>
            <a:endParaRPr lang="es-PE" sz="1600" dirty="0">
              <a:solidFill>
                <a:schemeClr val="bg1"/>
              </a:solidFill>
            </a:endParaRPr>
          </a:p>
        </p:txBody>
      </p:sp>
      <p:pic>
        <p:nvPicPr>
          <p:cNvPr id="3" name="Imagen 2">
            <a:extLst>
              <a:ext uri="{FF2B5EF4-FFF2-40B4-BE49-F238E27FC236}">
                <a16:creationId xmlns:a16="http://schemas.microsoft.com/office/drawing/2014/main" id="{481CE16A-FD94-EE17-95B4-D7CB69FC2B29}"/>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273549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137462" y="135806"/>
            <a:ext cx="6262912" cy="682204"/>
          </a:xfrm>
        </p:spPr>
        <p:txBody>
          <a:bodyPr/>
          <a:lstStyle/>
          <a:p>
            <a:r>
              <a:rPr lang="en-US" sz="3600" dirty="0">
                <a:solidFill>
                  <a:schemeClr val="bg1"/>
                </a:solidFill>
              </a:rPr>
              <a:t>Local Geology - Lithology</a:t>
            </a:r>
            <a:endParaRPr lang="es-PE" sz="3600" dirty="0">
              <a:solidFill>
                <a:schemeClr val="bg1"/>
              </a:solidFill>
            </a:endParaRPr>
          </a:p>
        </p:txBody>
      </p:sp>
      <p:sp>
        <p:nvSpPr>
          <p:cNvPr id="5" name="Rectángulo 4"/>
          <p:cNvSpPr/>
          <p:nvPr/>
        </p:nvSpPr>
        <p:spPr>
          <a:xfrm>
            <a:off x="8845798" y="6203932"/>
            <a:ext cx="1603602" cy="215444"/>
          </a:xfrm>
          <a:prstGeom prst="rect">
            <a:avLst/>
          </a:prstGeom>
        </p:spPr>
        <p:txBody>
          <a:bodyPr wrap="square">
            <a:spAutoFit/>
          </a:bodyPr>
          <a:lstStyle/>
          <a:p>
            <a:r>
              <a:rPr lang="en-US" sz="800" dirty="0" err="1">
                <a:solidFill>
                  <a:schemeClr val="bg1"/>
                </a:solidFill>
              </a:rPr>
              <a:t>Modificado</a:t>
            </a:r>
            <a:r>
              <a:rPr lang="en-US" sz="800" dirty="0">
                <a:solidFill>
                  <a:schemeClr val="bg1"/>
                </a:solidFill>
              </a:rPr>
              <a:t> de Y. </a:t>
            </a:r>
            <a:r>
              <a:rPr lang="en-US" sz="800" dirty="0" err="1">
                <a:solidFill>
                  <a:schemeClr val="bg1"/>
                </a:solidFill>
              </a:rPr>
              <a:t>Arones</a:t>
            </a:r>
            <a:endParaRPr lang="es-PE" sz="800" dirty="0">
              <a:solidFill>
                <a:schemeClr val="bg1"/>
              </a:solidFill>
            </a:endParaRPr>
          </a:p>
        </p:txBody>
      </p:sp>
      <p:pic>
        <p:nvPicPr>
          <p:cNvPr id="6" name="Imagen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46790" y="1087410"/>
            <a:ext cx="8836350" cy="5129109"/>
          </a:xfrm>
          <a:prstGeom prst="rect">
            <a:avLst/>
          </a:prstGeom>
          <a:ln>
            <a:solidFill>
              <a:schemeClr val="bg1"/>
            </a:solidFill>
          </a:ln>
        </p:spPr>
      </p:pic>
      <p:pic>
        <p:nvPicPr>
          <p:cNvPr id="3" name="Imagen 2">
            <a:extLst>
              <a:ext uri="{FF2B5EF4-FFF2-40B4-BE49-F238E27FC236}">
                <a16:creationId xmlns:a16="http://schemas.microsoft.com/office/drawing/2014/main" id="{679EFC24-8D66-91A7-3DFD-B04AF63DC1A4}"/>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043468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983638" y="144351"/>
            <a:ext cx="6536378" cy="682204"/>
          </a:xfrm>
        </p:spPr>
        <p:txBody>
          <a:bodyPr/>
          <a:lstStyle/>
          <a:p>
            <a:r>
              <a:rPr lang="en-US" sz="3600" dirty="0">
                <a:solidFill>
                  <a:schemeClr val="bg1"/>
                </a:solidFill>
              </a:rPr>
              <a:t>Local Geology - Structural</a:t>
            </a:r>
            <a:endParaRPr lang="es-PE" sz="3600" dirty="0">
              <a:solidFill>
                <a:schemeClr val="bg1"/>
              </a:solidFill>
            </a:endParaRPr>
          </a:p>
        </p:txBody>
      </p:sp>
      <p:sp>
        <p:nvSpPr>
          <p:cNvPr id="5" name="Rectángulo 4"/>
          <p:cNvSpPr/>
          <p:nvPr/>
        </p:nvSpPr>
        <p:spPr>
          <a:xfrm>
            <a:off x="9171833" y="6252526"/>
            <a:ext cx="1603602" cy="215444"/>
          </a:xfrm>
          <a:prstGeom prst="rect">
            <a:avLst/>
          </a:prstGeom>
        </p:spPr>
        <p:txBody>
          <a:bodyPr wrap="square">
            <a:spAutoFit/>
          </a:bodyPr>
          <a:lstStyle/>
          <a:p>
            <a:r>
              <a:rPr lang="en-US" sz="800" dirty="0" err="1">
                <a:solidFill>
                  <a:schemeClr val="bg1"/>
                </a:solidFill>
              </a:rPr>
              <a:t>Modificado</a:t>
            </a:r>
            <a:r>
              <a:rPr lang="en-US" sz="800" dirty="0">
                <a:solidFill>
                  <a:schemeClr val="bg1"/>
                </a:solidFill>
              </a:rPr>
              <a:t> de Y. </a:t>
            </a:r>
            <a:r>
              <a:rPr lang="en-US" sz="800" dirty="0" err="1">
                <a:solidFill>
                  <a:schemeClr val="bg1"/>
                </a:solidFill>
              </a:rPr>
              <a:t>Arones</a:t>
            </a:r>
            <a:endParaRPr lang="es-PE" sz="800" dirty="0">
              <a:solidFill>
                <a:schemeClr val="bg1"/>
              </a:solidFill>
            </a:endParaRPr>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26250" y="1341690"/>
            <a:ext cx="8779601" cy="4910836"/>
          </a:xfrm>
          <a:prstGeom prst="rect">
            <a:avLst/>
          </a:prstGeom>
          <a:ln>
            <a:solidFill>
              <a:schemeClr val="bg1"/>
            </a:solidFill>
          </a:ln>
        </p:spPr>
      </p:pic>
      <p:pic>
        <p:nvPicPr>
          <p:cNvPr id="4" name="Imagen 3">
            <a:extLst>
              <a:ext uri="{FF2B5EF4-FFF2-40B4-BE49-F238E27FC236}">
                <a16:creationId xmlns:a16="http://schemas.microsoft.com/office/drawing/2014/main" id="{0580054A-340F-DEE7-12B2-4136B7660298}"/>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5051732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344BDD9-68A5-F899-FBEE-D84A3125C457}"/>
              </a:ext>
            </a:extLst>
          </p:cNvPr>
          <p:cNvPicPr>
            <a:picLocks noChangeAspect="1"/>
          </p:cNvPicPr>
          <p:nvPr/>
        </p:nvPicPr>
        <p:blipFill>
          <a:blip r:embed="rId2"/>
          <a:srcRect/>
          <a:stretch/>
        </p:blipFill>
        <p:spPr>
          <a:xfrm>
            <a:off x="295276" y="164281"/>
            <a:ext cx="2004760" cy="848368"/>
          </a:xfrm>
          <a:prstGeom prst="rect">
            <a:avLst/>
          </a:prstGeom>
        </p:spPr>
      </p:pic>
      <p:pic>
        <p:nvPicPr>
          <p:cNvPr id="5" name="Imagen 4">
            <a:extLst>
              <a:ext uri="{FF2B5EF4-FFF2-40B4-BE49-F238E27FC236}">
                <a16:creationId xmlns:a16="http://schemas.microsoft.com/office/drawing/2014/main" id="{74D9910C-F406-46D5-ADB8-EB8F2F53E7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86782" y="107874"/>
            <a:ext cx="9433074" cy="65112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28679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5166611" y="75985"/>
            <a:ext cx="2264499" cy="682204"/>
          </a:xfrm>
        </p:spPr>
        <p:txBody>
          <a:bodyPr/>
          <a:lstStyle/>
          <a:p>
            <a:r>
              <a:rPr lang="en-US" sz="3600" dirty="0">
                <a:solidFill>
                  <a:schemeClr val="bg1"/>
                </a:solidFill>
              </a:rPr>
              <a:t>Lithology</a:t>
            </a:r>
            <a:endParaRPr lang="es-PE" sz="3600" dirty="0">
              <a:solidFill>
                <a:schemeClr val="bg1"/>
              </a:solidFill>
            </a:endParaRPr>
          </a:p>
        </p:txBody>
      </p:sp>
      <p:sp>
        <p:nvSpPr>
          <p:cNvPr id="3" name="Subtítulo 2"/>
          <p:cNvSpPr>
            <a:spLocks noGrp="1"/>
          </p:cNvSpPr>
          <p:nvPr>
            <p:ph type="subTitle" idx="1"/>
          </p:nvPr>
        </p:nvSpPr>
        <p:spPr>
          <a:xfrm>
            <a:off x="5912737" y="1053322"/>
            <a:ext cx="5871913" cy="5713986"/>
          </a:xfrm>
        </p:spPr>
        <p:txBody>
          <a:bodyPr>
            <a:normAutofit/>
          </a:bodyPr>
          <a:lstStyle/>
          <a:p>
            <a:pPr algn="just"/>
            <a:r>
              <a:rPr lang="es-PE" sz="1600" cap="none" dirty="0">
                <a:solidFill>
                  <a:schemeClr val="bg1"/>
                </a:solidFill>
              </a:rPr>
              <a:t>Los Hornos </a:t>
            </a:r>
            <a:r>
              <a:rPr lang="es-PE" sz="1600" cap="none" dirty="0" err="1">
                <a:solidFill>
                  <a:schemeClr val="bg1"/>
                </a:solidFill>
              </a:rPr>
              <a:t>prospect</a:t>
            </a:r>
            <a:r>
              <a:rPr lang="es-PE" sz="1600" cap="none" dirty="0">
                <a:solidFill>
                  <a:schemeClr val="bg1"/>
                </a:solidFill>
              </a:rPr>
              <a:t>(Los Hornos &amp; El Cura) </a:t>
            </a:r>
            <a:r>
              <a:rPr lang="en-US" sz="1600" cap="none" dirty="0">
                <a:solidFill>
                  <a:schemeClr val="bg1"/>
                </a:solidFill>
              </a:rPr>
              <a:t>is comprised of quartz diorites, </a:t>
            </a:r>
            <a:r>
              <a:rPr lang="en-US" sz="1600" cap="none" dirty="0" err="1">
                <a:solidFill>
                  <a:schemeClr val="bg1"/>
                </a:solidFill>
              </a:rPr>
              <a:t>tonalites</a:t>
            </a:r>
            <a:r>
              <a:rPr lang="en-US" sz="1600" cap="none" dirty="0">
                <a:solidFill>
                  <a:schemeClr val="bg1"/>
                </a:solidFill>
              </a:rPr>
              <a:t>, granodiorites, granites, andesitic dikes and aplitic dikes.</a:t>
            </a:r>
            <a:endParaRPr lang="es-PE" sz="1600" cap="none" dirty="0">
              <a:solidFill>
                <a:schemeClr val="bg1"/>
              </a:solidFill>
            </a:endParaRPr>
          </a:p>
          <a:p>
            <a:pPr algn="just"/>
            <a:r>
              <a:rPr lang="en-US" sz="1600" cap="none" dirty="0">
                <a:solidFill>
                  <a:schemeClr val="bg1"/>
                </a:solidFill>
              </a:rPr>
              <a:t>Numerous plutonic intrusions occurred in the </a:t>
            </a:r>
            <a:r>
              <a:rPr lang="en-US" sz="1600" cap="none" dirty="0" err="1">
                <a:solidFill>
                  <a:schemeClr val="bg1"/>
                </a:solidFill>
              </a:rPr>
              <a:t>Pataz</a:t>
            </a:r>
            <a:r>
              <a:rPr lang="en-US" sz="1600" cap="none" dirty="0">
                <a:solidFill>
                  <a:schemeClr val="bg1"/>
                </a:solidFill>
              </a:rPr>
              <a:t> Batholith, particularly at Los </a:t>
            </a:r>
            <a:r>
              <a:rPr lang="en-US" sz="1600" cap="none" dirty="0" err="1">
                <a:solidFill>
                  <a:schemeClr val="bg1"/>
                </a:solidFill>
              </a:rPr>
              <a:t>Hornos</a:t>
            </a:r>
            <a:r>
              <a:rPr lang="en-US" sz="1600" cap="none" dirty="0">
                <a:solidFill>
                  <a:schemeClr val="bg1"/>
                </a:solidFill>
              </a:rPr>
              <a:t> prospect</a:t>
            </a:r>
            <a:r>
              <a:rPr lang="es-PE" sz="1600" cap="none" dirty="0">
                <a:solidFill>
                  <a:schemeClr val="bg1"/>
                </a:solidFill>
              </a:rPr>
              <a:t>, </a:t>
            </a:r>
            <a:r>
              <a:rPr lang="en-US" sz="1600" cap="none" dirty="0">
                <a:solidFill>
                  <a:schemeClr val="bg1"/>
                </a:solidFill>
              </a:rPr>
              <a:t>being the oldest unit, the granitic or </a:t>
            </a:r>
            <a:r>
              <a:rPr lang="en-US" sz="1600" cap="none" dirty="0" err="1">
                <a:solidFill>
                  <a:schemeClr val="bg1"/>
                </a:solidFill>
              </a:rPr>
              <a:t>sienogranite</a:t>
            </a:r>
            <a:r>
              <a:rPr lang="en-US" sz="1600" cap="none" dirty="0">
                <a:solidFill>
                  <a:schemeClr val="bg1"/>
                </a:solidFill>
              </a:rPr>
              <a:t> emplacements</a:t>
            </a:r>
            <a:r>
              <a:rPr lang="es-PE" sz="1600" cap="none" dirty="0">
                <a:solidFill>
                  <a:schemeClr val="bg1"/>
                </a:solidFill>
              </a:rPr>
              <a:t>, </a:t>
            </a:r>
            <a:r>
              <a:rPr lang="en-US" sz="1600" cap="none" dirty="0" err="1">
                <a:solidFill>
                  <a:schemeClr val="bg1"/>
                </a:solidFill>
              </a:rPr>
              <a:t>occured</a:t>
            </a:r>
            <a:r>
              <a:rPr lang="en-US" sz="1600" cap="none" dirty="0">
                <a:solidFill>
                  <a:schemeClr val="bg1"/>
                </a:solidFill>
              </a:rPr>
              <a:t> by granodiorite intrusions and </a:t>
            </a:r>
            <a:r>
              <a:rPr lang="en-US" sz="1600" cap="none" dirty="0" err="1">
                <a:solidFill>
                  <a:schemeClr val="bg1"/>
                </a:solidFill>
              </a:rPr>
              <a:t>laterly</a:t>
            </a:r>
            <a:r>
              <a:rPr lang="en-US" sz="1600" cap="none" dirty="0">
                <a:solidFill>
                  <a:schemeClr val="bg1"/>
                </a:solidFill>
              </a:rPr>
              <a:t> intrusions of </a:t>
            </a:r>
            <a:r>
              <a:rPr lang="en-US" sz="1600" cap="none" dirty="0" err="1">
                <a:solidFill>
                  <a:schemeClr val="bg1"/>
                </a:solidFill>
              </a:rPr>
              <a:t>tonalites</a:t>
            </a:r>
            <a:r>
              <a:rPr lang="en-US" sz="1600" cap="none" dirty="0">
                <a:solidFill>
                  <a:schemeClr val="bg1"/>
                </a:solidFill>
              </a:rPr>
              <a:t> nature and </a:t>
            </a:r>
            <a:r>
              <a:rPr lang="en-US" sz="1600" cap="none" dirty="0" err="1">
                <a:solidFill>
                  <a:schemeClr val="bg1"/>
                </a:solidFill>
              </a:rPr>
              <a:t>dioritic</a:t>
            </a:r>
            <a:r>
              <a:rPr lang="en-US" sz="1600" cap="none" dirty="0">
                <a:solidFill>
                  <a:schemeClr val="bg1"/>
                </a:solidFill>
              </a:rPr>
              <a:t> stock</a:t>
            </a:r>
            <a:r>
              <a:rPr lang="es-PE" sz="1600" cap="none" dirty="0">
                <a:solidFill>
                  <a:schemeClr val="bg1"/>
                </a:solidFill>
              </a:rPr>
              <a:t>.</a:t>
            </a:r>
          </a:p>
          <a:p>
            <a:pPr algn="just"/>
            <a:r>
              <a:rPr lang="en-US" sz="1600" cap="none" dirty="0">
                <a:solidFill>
                  <a:schemeClr val="bg1"/>
                </a:solidFill>
              </a:rPr>
              <a:t>The macroscopic description of rock outcrops in the field works</a:t>
            </a:r>
            <a:r>
              <a:rPr lang="es-PE" sz="1600" cap="none" dirty="0">
                <a:solidFill>
                  <a:schemeClr val="bg1"/>
                </a:solidFill>
              </a:rPr>
              <a:t>, </a:t>
            </a:r>
            <a:r>
              <a:rPr lang="en-US" sz="1600" cap="none" dirty="0">
                <a:solidFill>
                  <a:schemeClr val="bg1"/>
                </a:solidFill>
              </a:rPr>
              <a:t>are corroborated by studies of </a:t>
            </a:r>
            <a:r>
              <a:rPr lang="en-US" sz="1600" cap="none" dirty="0" err="1">
                <a:solidFill>
                  <a:schemeClr val="bg1"/>
                </a:solidFill>
              </a:rPr>
              <a:t>petromineragraphy</a:t>
            </a:r>
            <a:r>
              <a:rPr lang="en-US" sz="1600" cap="none" dirty="0">
                <a:solidFill>
                  <a:schemeClr val="bg1"/>
                </a:solidFill>
              </a:rPr>
              <a:t>, and </a:t>
            </a:r>
            <a:r>
              <a:rPr lang="en-US" sz="1600" cap="none" dirty="0" err="1">
                <a:solidFill>
                  <a:schemeClr val="bg1"/>
                </a:solidFill>
              </a:rPr>
              <a:t>streckeisen</a:t>
            </a:r>
            <a:r>
              <a:rPr lang="en-US" sz="1600" cap="none" dirty="0">
                <a:solidFill>
                  <a:schemeClr val="bg1"/>
                </a:solidFill>
              </a:rPr>
              <a:t> diagram</a:t>
            </a:r>
            <a:r>
              <a:rPr lang="es-PE" sz="1600" cap="none" dirty="0">
                <a:solidFill>
                  <a:schemeClr val="bg1"/>
                </a:solidFill>
              </a:rPr>
              <a:t>.</a:t>
            </a:r>
          </a:p>
          <a:p>
            <a:pPr algn="just"/>
            <a:r>
              <a:rPr lang="en-US" sz="1600" cap="none" dirty="0">
                <a:solidFill>
                  <a:schemeClr val="bg1"/>
                </a:solidFill>
              </a:rPr>
              <a:t>The faults are associated with andesitic and aplitic dikes.</a:t>
            </a:r>
          </a:p>
          <a:p>
            <a:pPr algn="just"/>
            <a:r>
              <a:rPr lang="en-US" sz="1600" cap="none" dirty="0">
                <a:solidFill>
                  <a:schemeClr val="bg1"/>
                </a:solidFill>
              </a:rPr>
              <a:t>Other intrusive outcrops near Los </a:t>
            </a:r>
            <a:r>
              <a:rPr lang="en-US" sz="1600" cap="none" dirty="0" err="1">
                <a:solidFill>
                  <a:schemeClr val="bg1"/>
                </a:solidFill>
              </a:rPr>
              <a:t>Hornos</a:t>
            </a:r>
            <a:r>
              <a:rPr lang="en-US" sz="1600" cap="none" dirty="0">
                <a:solidFill>
                  <a:schemeClr val="bg1"/>
                </a:solidFill>
              </a:rPr>
              <a:t>, is located on the Alto </a:t>
            </a:r>
            <a:r>
              <a:rPr lang="en-US" sz="1600" cap="none" dirty="0" err="1">
                <a:solidFill>
                  <a:schemeClr val="bg1"/>
                </a:solidFill>
              </a:rPr>
              <a:t>Cebada</a:t>
            </a:r>
            <a:r>
              <a:rPr lang="en-US" sz="1600" cap="none" dirty="0">
                <a:solidFill>
                  <a:schemeClr val="bg1"/>
                </a:solidFill>
              </a:rPr>
              <a:t> hill</a:t>
            </a:r>
            <a:r>
              <a:rPr lang="es-PE" sz="1600" cap="none" dirty="0">
                <a:solidFill>
                  <a:schemeClr val="bg1"/>
                </a:solidFill>
              </a:rPr>
              <a:t>, </a:t>
            </a:r>
            <a:r>
              <a:rPr lang="en-US" sz="1600" cap="none" dirty="0">
                <a:solidFill>
                  <a:schemeClr val="bg1"/>
                </a:solidFill>
              </a:rPr>
              <a:t>where </a:t>
            </a:r>
            <a:r>
              <a:rPr lang="en-US" sz="1600" cap="none" dirty="0" err="1">
                <a:solidFill>
                  <a:schemeClr val="bg1"/>
                </a:solidFill>
              </a:rPr>
              <a:t>monzonitic</a:t>
            </a:r>
            <a:r>
              <a:rPr lang="en-US" sz="1600" cap="none" dirty="0">
                <a:solidFill>
                  <a:schemeClr val="bg1"/>
                </a:solidFill>
              </a:rPr>
              <a:t> stock outcrops, a probable magmatic activity Late Cretaceous </a:t>
            </a:r>
            <a:r>
              <a:rPr lang="es-PE" sz="1600" cap="none" dirty="0">
                <a:solidFill>
                  <a:schemeClr val="bg1"/>
                </a:solidFill>
              </a:rPr>
              <a:t>(80-65 Ma.), </a:t>
            </a:r>
            <a:r>
              <a:rPr lang="en-US" sz="1600" cap="none" dirty="0">
                <a:solidFill>
                  <a:schemeClr val="bg1"/>
                </a:solidFill>
              </a:rPr>
              <a:t>which is not related to the auriferous mineralization of the </a:t>
            </a:r>
            <a:r>
              <a:rPr lang="en-US" sz="1600" cap="none" dirty="0" err="1">
                <a:solidFill>
                  <a:schemeClr val="bg1"/>
                </a:solidFill>
              </a:rPr>
              <a:t>Pataz</a:t>
            </a:r>
            <a:r>
              <a:rPr lang="en-US" sz="1600" cap="none" dirty="0">
                <a:solidFill>
                  <a:schemeClr val="bg1"/>
                </a:solidFill>
              </a:rPr>
              <a:t> batholith </a:t>
            </a:r>
            <a:r>
              <a:rPr lang="es-PE" sz="1600" cap="none" dirty="0">
                <a:solidFill>
                  <a:schemeClr val="bg1"/>
                </a:solidFill>
              </a:rPr>
              <a:t>(314-312 Ma.), </a:t>
            </a:r>
            <a:r>
              <a:rPr lang="en-US" sz="1600" cap="none" dirty="0">
                <a:solidFill>
                  <a:schemeClr val="bg1"/>
                </a:solidFill>
              </a:rPr>
              <a:t>which are commonly found in northern </a:t>
            </a:r>
            <a:r>
              <a:rPr lang="en-US" sz="1600" cap="none" dirty="0" err="1">
                <a:solidFill>
                  <a:schemeClr val="bg1"/>
                </a:solidFill>
              </a:rPr>
              <a:t>Marsa</a:t>
            </a:r>
            <a:r>
              <a:rPr lang="en-US" sz="1600" cap="none" dirty="0">
                <a:solidFill>
                  <a:schemeClr val="bg1"/>
                </a:solidFill>
              </a:rPr>
              <a:t> Mine</a:t>
            </a:r>
            <a:r>
              <a:rPr lang="es-PE" sz="1600" cap="none" dirty="0">
                <a:solidFill>
                  <a:schemeClr val="bg1"/>
                </a:solidFill>
              </a:rPr>
              <a:t> (</a:t>
            </a:r>
            <a:r>
              <a:rPr lang="es-PE" sz="1600" cap="none" dirty="0" err="1">
                <a:solidFill>
                  <a:schemeClr val="bg1"/>
                </a:solidFill>
              </a:rPr>
              <a:t>Haeberlin</a:t>
            </a:r>
            <a:r>
              <a:rPr lang="es-PE" sz="1600" cap="none" dirty="0">
                <a:solidFill>
                  <a:schemeClr val="bg1"/>
                </a:solidFill>
              </a:rPr>
              <a:t>, 2003).</a:t>
            </a:r>
            <a:r>
              <a:rPr lang="es-PE" sz="1400" cap="none" dirty="0">
                <a:solidFill>
                  <a:schemeClr val="bg1"/>
                </a:solidFill>
              </a:rPr>
              <a:t> </a:t>
            </a: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12979" y="954474"/>
            <a:ext cx="4539897" cy="5812834"/>
          </a:xfrm>
          <a:prstGeom prst="rect">
            <a:avLst/>
          </a:prstGeom>
        </p:spPr>
      </p:pic>
      <p:pic>
        <p:nvPicPr>
          <p:cNvPr id="5" name="Imagen 4">
            <a:extLst>
              <a:ext uri="{FF2B5EF4-FFF2-40B4-BE49-F238E27FC236}">
                <a16:creationId xmlns:a16="http://schemas.microsoft.com/office/drawing/2014/main" id="{DD390575-DA69-D79C-139F-2E6E5F8903D8}"/>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7512764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5068812" y="169990"/>
            <a:ext cx="2310782" cy="682204"/>
          </a:xfrm>
        </p:spPr>
        <p:txBody>
          <a:bodyPr/>
          <a:lstStyle/>
          <a:p>
            <a:r>
              <a:rPr lang="en-US" sz="3600" dirty="0">
                <a:solidFill>
                  <a:schemeClr val="bg1"/>
                </a:solidFill>
              </a:rPr>
              <a:t>Lithology</a:t>
            </a:r>
            <a:endParaRPr lang="es-PE" sz="3600" dirty="0">
              <a:solidFill>
                <a:schemeClr val="bg1"/>
              </a:solidFill>
            </a:endParaRPr>
          </a:p>
        </p:txBody>
      </p:sp>
      <p:sp>
        <p:nvSpPr>
          <p:cNvPr id="5" name="Subtítulo 4"/>
          <p:cNvSpPr>
            <a:spLocks noGrp="1"/>
          </p:cNvSpPr>
          <p:nvPr>
            <p:ph type="subTitle" idx="1"/>
          </p:nvPr>
        </p:nvSpPr>
        <p:spPr/>
        <p:txBody>
          <a:bodyPr/>
          <a:lstStyle/>
          <a:p>
            <a:endParaRPr lang="es-PE"/>
          </a:p>
        </p:txBody>
      </p:sp>
      <p:pic>
        <p:nvPicPr>
          <p:cNvPr id="6" name="Imagen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80186" y="1153682"/>
            <a:ext cx="7883313" cy="5404900"/>
          </a:xfrm>
          <a:prstGeom prst="rect">
            <a:avLst/>
          </a:prstGeom>
          <a:ln>
            <a:solidFill>
              <a:schemeClr val="bg1"/>
            </a:solidFill>
          </a:ln>
        </p:spPr>
      </p:pic>
      <p:pic>
        <p:nvPicPr>
          <p:cNvPr id="3" name="Imagen 2">
            <a:extLst>
              <a:ext uri="{FF2B5EF4-FFF2-40B4-BE49-F238E27FC236}">
                <a16:creationId xmlns:a16="http://schemas.microsoft.com/office/drawing/2014/main" id="{68303C9F-8C0B-E416-F0FD-CF5A8893B85F}"/>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8947474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5120085" y="164625"/>
            <a:ext cx="2285267" cy="682204"/>
          </a:xfrm>
        </p:spPr>
        <p:txBody>
          <a:bodyPr/>
          <a:lstStyle/>
          <a:p>
            <a:r>
              <a:rPr lang="en-US" sz="3600" dirty="0">
                <a:solidFill>
                  <a:schemeClr val="bg1"/>
                </a:solidFill>
              </a:rPr>
              <a:t>Lithology</a:t>
            </a:r>
            <a:endParaRPr lang="es-PE" sz="3600" dirty="0">
              <a:solidFill>
                <a:schemeClr val="bg1"/>
              </a:solidFill>
            </a:endParaRPr>
          </a:p>
        </p:txBody>
      </p:sp>
      <p:sp>
        <p:nvSpPr>
          <p:cNvPr id="5" name="Subtítulo 4"/>
          <p:cNvSpPr>
            <a:spLocks noGrp="1"/>
          </p:cNvSpPr>
          <p:nvPr>
            <p:ph type="subTitle" idx="1"/>
          </p:nvPr>
        </p:nvSpPr>
        <p:spPr/>
        <p:txBody>
          <a:bodyPr/>
          <a:lstStyle/>
          <a:p>
            <a:endParaRPr lang="es-PE"/>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93977" y="999263"/>
            <a:ext cx="7782728" cy="5474175"/>
          </a:xfrm>
          <a:prstGeom prst="rect">
            <a:avLst/>
          </a:prstGeom>
          <a:ln>
            <a:solidFill>
              <a:schemeClr val="bg1"/>
            </a:solidFill>
          </a:ln>
        </p:spPr>
      </p:pic>
      <p:pic>
        <p:nvPicPr>
          <p:cNvPr id="4" name="Imagen 3">
            <a:extLst>
              <a:ext uri="{FF2B5EF4-FFF2-40B4-BE49-F238E27FC236}">
                <a16:creationId xmlns:a16="http://schemas.microsoft.com/office/drawing/2014/main" id="{004B9C12-C92E-A312-26E4-624D28FA1B71}"/>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2252248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5339891" y="216050"/>
            <a:ext cx="2220008" cy="682204"/>
          </a:xfrm>
        </p:spPr>
        <p:txBody>
          <a:bodyPr/>
          <a:lstStyle/>
          <a:p>
            <a:r>
              <a:rPr lang="en-US" sz="3600" dirty="0">
                <a:solidFill>
                  <a:schemeClr val="bg1"/>
                </a:solidFill>
              </a:rPr>
              <a:t>Lithology</a:t>
            </a:r>
            <a:endParaRPr lang="es-PE" sz="3600" dirty="0">
              <a:solidFill>
                <a:schemeClr val="bg1"/>
              </a:solidFill>
            </a:endParaRPr>
          </a:p>
        </p:txBody>
      </p:sp>
      <p:sp>
        <p:nvSpPr>
          <p:cNvPr id="5" name="Subtítulo 4"/>
          <p:cNvSpPr>
            <a:spLocks noGrp="1"/>
          </p:cNvSpPr>
          <p:nvPr>
            <p:ph type="subTitle" idx="1"/>
          </p:nvPr>
        </p:nvSpPr>
        <p:spPr/>
        <p:txBody>
          <a:bodyPr/>
          <a:lstStyle/>
          <a:p>
            <a:endParaRPr lang="es-PE"/>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56347" y="1230594"/>
            <a:ext cx="7625471" cy="5150014"/>
          </a:xfrm>
          <a:prstGeom prst="rect">
            <a:avLst/>
          </a:prstGeom>
          <a:ln>
            <a:solidFill>
              <a:schemeClr val="bg1"/>
            </a:solidFill>
          </a:ln>
        </p:spPr>
      </p:pic>
      <p:pic>
        <p:nvPicPr>
          <p:cNvPr id="4" name="Imagen 3">
            <a:extLst>
              <a:ext uri="{FF2B5EF4-FFF2-40B4-BE49-F238E27FC236}">
                <a16:creationId xmlns:a16="http://schemas.microsoft.com/office/drawing/2014/main" id="{83FB87B5-EFA1-6261-270D-45CAD2265219}"/>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42922989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90026F-C811-2A6E-32B5-837166BB51E8}"/>
              </a:ext>
            </a:extLst>
          </p:cNvPr>
          <p:cNvPicPr>
            <a:picLocks noChangeAspect="1"/>
          </p:cNvPicPr>
          <p:nvPr/>
        </p:nvPicPr>
        <p:blipFill>
          <a:blip r:embed="rId2"/>
          <a:srcRect/>
          <a:stretch/>
        </p:blipFill>
        <p:spPr>
          <a:xfrm>
            <a:off x="295276" y="164281"/>
            <a:ext cx="2004760" cy="848368"/>
          </a:xfrm>
          <a:prstGeom prst="rect">
            <a:avLst/>
          </a:prstGeom>
        </p:spPr>
      </p:pic>
      <p:pic>
        <p:nvPicPr>
          <p:cNvPr id="4098" name="Picture 2" descr="F:\GCI1\Data Usuarios\Geologia\YArones\Documentos Geologia\Geologia compartido\II ETAPA -PROYECTO LOS HORNOS\MUESTREO\II Etapa\Fotos Muestras_Canaletas\M-569 Au 1.1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4841" y="204717"/>
            <a:ext cx="7970294" cy="59777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 name="Picture 2" descr="F:\GCI1\Data Usuarios\Geologia\YArones\Documentos Geologia\Geologia compartido\II ETAPA -PROYECTO LOS HORNOS\MUESTREO\II Etapa\Fotos Muestras_Canaletas\M-569 Au 1.12.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8610995" y="204717"/>
            <a:ext cx="3433154" cy="27431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3 CuadroTexto"/>
          <p:cNvSpPr txBox="1"/>
          <p:nvPr/>
        </p:nvSpPr>
        <p:spPr>
          <a:xfrm>
            <a:off x="4146616" y="6325318"/>
            <a:ext cx="4628893" cy="369332"/>
          </a:xfrm>
          <a:prstGeom prst="rect">
            <a:avLst/>
          </a:prstGeom>
          <a:noFill/>
        </p:spPr>
        <p:txBody>
          <a:bodyPr wrap="square" rtlCol="0">
            <a:spAutoFit/>
          </a:bodyPr>
          <a:lstStyle/>
          <a:p>
            <a:r>
              <a:rPr lang="es-PE" b="1" dirty="0" err="1"/>
              <a:t>Sample</a:t>
            </a:r>
            <a:r>
              <a:rPr lang="es-PE" b="1" dirty="0"/>
              <a:t>  569 -  1.12  g Au / t</a:t>
            </a:r>
          </a:p>
        </p:txBody>
      </p:sp>
    </p:spTree>
    <p:extLst>
      <p:ext uri="{BB962C8B-B14F-4D97-AF65-F5344CB8AC3E}">
        <p14:creationId xmlns:p14="http://schemas.microsoft.com/office/powerpoint/2010/main" val="11047721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602523" y="315268"/>
            <a:ext cx="6840581" cy="682204"/>
          </a:xfrm>
        </p:spPr>
        <p:txBody>
          <a:bodyPr/>
          <a:lstStyle/>
          <a:p>
            <a:r>
              <a:rPr lang="en-US" sz="3600" dirty="0">
                <a:solidFill>
                  <a:schemeClr val="bg1"/>
                </a:solidFill>
              </a:rPr>
              <a:t>LOCATION AND ACCESSIBILITY</a:t>
            </a:r>
            <a:endParaRPr lang="es-PE" sz="3600" dirty="0">
              <a:solidFill>
                <a:schemeClr val="bg1"/>
              </a:solidFill>
            </a:endParaRPr>
          </a:p>
        </p:txBody>
      </p:sp>
      <p:sp>
        <p:nvSpPr>
          <p:cNvPr id="9" name="Título 1"/>
          <p:cNvSpPr txBox="1">
            <a:spLocks/>
          </p:cNvSpPr>
          <p:nvPr/>
        </p:nvSpPr>
        <p:spPr>
          <a:xfrm>
            <a:off x="1481110" y="1528272"/>
            <a:ext cx="9831987" cy="4522149"/>
          </a:xfrm>
          <a:prstGeom prst="rect">
            <a:avLst/>
          </a:prstGeom>
        </p:spPr>
        <p:txBody>
          <a:bodyPr vert="horz" lIns="91440" tIns="45720" rIns="91440" bIns="45720" rtlCol="0" anchor="b">
            <a:noAutofit/>
          </a:bodyPr>
          <a:lstStyle>
            <a:lvl1pPr algn="l" defTabSz="457200" rtl="0" eaLnBrk="1" latinLnBrk="0" hangingPunct="1">
              <a:spcBef>
                <a:spcPct val="0"/>
              </a:spcBef>
              <a:buNone/>
              <a:defRPr sz="7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es-PE" sz="1800" dirty="0">
                <a:solidFill>
                  <a:prstClr val="black"/>
                </a:solidFill>
                <a:latin typeface="Century Gothic" panose="020B0502020202020204" pitchFamily="34" charset="0"/>
              </a:rPr>
              <a:t>Los </a:t>
            </a:r>
            <a:r>
              <a:rPr lang="en-US" altLang="es-PE" sz="1800" dirty="0" err="1">
                <a:solidFill>
                  <a:prstClr val="black"/>
                </a:solidFill>
                <a:latin typeface="Century Gothic" panose="020B0502020202020204" pitchFamily="34" charset="0"/>
              </a:rPr>
              <a:t>Hornos</a:t>
            </a:r>
            <a:r>
              <a:rPr lang="en-US" altLang="es-PE" sz="1800" dirty="0">
                <a:solidFill>
                  <a:prstClr val="black"/>
                </a:solidFill>
                <a:latin typeface="Century Gothic" panose="020B0502020202020204" pitchFamily="34" charset="0"/>
              </a:rPr>
              <a:t> project is located in the district of </a:t>
            </a:r>
            <a:r>
              <a:rPr lang="en-US" altLang="es-PE" sz="1800" dirty="0" err="1">
                <a:solidFill>
                  <a:prstClr val="black"/>
                </a:solidFill>
                <a:latin typeface="Century Gothic" panose="020B0502020202020204" pitchFamily="34" charset="0"/>
              </a:rPr>
              <a:t>Buldibuyo</a:t>
            </a:r>
            <a:r>
              <a:rPr lang="en-US" altLang="es-PE" sz="1800" dirty="0">
                <a:solidFill>
                  <a:prstClr val="black"/>
                </a:solidFill>
                <a:latin typeface="Century Gothic" panose="020B0502020202020204" pitchFamily="34" charset="0"/>
              </a:rPr>
              <a:t>, province of </a:t>
            </a:r>
            <a:r>
              <a:rPr lang="en-US" altLang="es-PE" sz="1800" dirty="0" err="1">
                <a:solidFill>
                  <a:prstClr val="black"/>
                </a:solidFill>
                <a:latin typeface="Century Gothic" panose="020B0502020202020204" pitchFamily="34" charset="0"/>
              </a:rPr>
              <a:t>Pataz</a:t>
            </a:r>
            <a:r>
              <a:rPr lang="en-US" altLang="es-PE" sz="1800" dirty="0">
                <a:solidFill>
                  <a:prstClr val="black"/>
                </a:solidFill>
                <a:latin typeface="Century Gothic" panose="020B0502020202020204" pitchFamily="34" charset="0"/>
              </a:rPr>
              <a:t>, La Libertad Region</a:t>
            </a:r>
            <a:r>
              <a:rPr lang="es-ES" altLang="es-PE" sz="1800" dirty="0">
                <a:solidFill>
                  <a:prstClr val="black"/>
                </a:solidFill>
                <a:latin typeface="Century Gothic" panose="020B0502020202020204" pitchFamily="34" charset="0"/>
              </a:rPr>
              <a:t>.</a:t>
            </a:r>
          </a:p>
          <a:p>
            <a:endParaRPr lang="es-ES" altLang="es-PE" sz="1800" dirty="0">
              <a:solidFill>
                <a:schemeClr val="bg1"/>
              </a:solidFill>
              <a:latin typeface="Century Gothic" panose="020B0502020202020204" pitchFamily="34" charset="0"/>
            </a:endParaRPr>
          </a:p>
          <a:p>
            <a:endParaRPr lang="es-ES" altLang="es-PE" sz="1800" dirty="0">
              <a:solidFill>
                <a:schemeClr val="bg1"/>
              </a:solidFill>
              <a:latin typeface="Century Gothic" panose="020B0502020202020204" pitchFamily="34" charset="0"/>
            </a:endParaRPr>
          </a:p>
          <a:p>
            <a:r>
              <a:rPr lang="es-ES" altLang="es-PE" sz="1800" dirty="0">
                <a:solidFill>
                  <a:schemeClr val="bg1"/>
                </a:solidFill>
                <a:latin typeface="Century Gothic" panose="020B0502020202020204" pitchFamily="34" charset="0"/>
              </a:rPr>
              <a:t>In </a:t>
            </a:r>
            <a:r>
              <a:rPr lang="es-ES" altLang="es-PE" sz="1800" dirty="0" err="1">
                <a:solidFill>
                  <a:schemeClr val="bg1"/>
                </a:solidFill>
                <a:latin typeface="Century Gothic" panose="020B0502020202020204" pitchFamily="34" charset="0"/>
              </a:rPr>
              <a:t>order</a:t>
            </a:r>
            <a:r>
              <a:rPr lang="es-ES" altLang="es-PE" sz="1800" dirty="0">
                <a:solidFill>
                  <a:schemeClr val="bg1"/>
                </a:solidFill>
                <a:latin typeface="Century Gothic" panose="020B0502020202020204" pitchFamily="34" charset="0"/>
              </a:rPr>
              <a:t> to </a:t>
            </a:r>
            <a:r>
              <a:rPr lang="es-ES" altLang="es-PE" sz="1800" dirty="0" err="1">
                <a:solidFill>
                  <a:schemeClr val="bg1"/>
                </a:solidFill>
                <a:latin typeface="Century Gothic" panose="020B0502020202020204" pitchFamily="34" charset="0"/>
              </a:rPr>
              <a:t>the</a:t>
            </a:r>
            <a:r>
              <a:rPr lang="es-ES" altLang="es-PE" sz="1800" dirty="0">
                <a:solidFill>
                  <a:schemeClr val="bg1"/>
                </a:solidFill>
                <a:latin typeface="Century Gothic" panose="020B0502020202020204" pitchFamily="34" charset="0"/>
              </a:rPr>
              <a:t> </a:t>
            </a:r>
            <a:r>
              <a:rPr lang="es-ES" altLang="es-PE" sz="1800" dirty="0" err="1">
                <a:solidFill>
                  <a:schemeClr val="bg1"/>
                </a:solidFill>
                <a:latin typeface="Century Gothic" panose="020B0502020202020204" pitchFamily="34" charset="0"/>
              </a:rPr>
              <a:t>study</a:t>
            </a:r>
            <a:r>
              <a:rPr lang="es-ES" altLang="es-PE" sz="1800" dirty="0">
                <a:solidFill>
                  <a:schemeClr val="bg1"/>
                </a:solidFill>
                <a:latin typeface="Century Gothic" panose="020B0502020202020204" pitchFamily="34" charset="0"/>
              </a:rPr>
              <a:t> </a:t>
            </a:r>
            <a:r>
              <a:rPr lang="es-ES" altLang="es-PE" sz="1800" dirty="0" err="1">
                <a:solidFill>
                  <a:schemeClr val="bg1"/>
                </a:solidFill>
                <a:latin typeface="Century Gothic" panose="020B0502020202020204" pitchFamily="34" charset="0"/>
              </a:rPr>
              <a:t>area</a:t>
            </a:r>
            <a:r>
              <a:rPr lang="es-ES" altLang="es-PE" sz="1800" dirty="0">
                <a:solidFill>
                  <a:schemeClr val="bg1"/>
                </a:solidFill>
                <a:latin typeface="Century Gothic" panose="020B0502020202020204" pitchFamily="34" charset="0"/>
              </a:rPr>
              <a:t>, </a:t>
            </a:r>
            <a:r>
              <a:rPr lang="es-ES" altLang="es-PE" sz="1800" dirty="0" err="1">
                <a:solidFill>
                  <a:schemeClr val="bg1"/>
                </a:solidFill>
                <a:latin typeface="Century Gothic" panose="020B0502020202020204" pitchFamily="34" charset="0"/>
              </a:rPr>
              <a:t>the</a:t>
            </a:r>
            <a:r>
              <a:rPr lang="es-ES" altLang="es-PE" sz="1800" dirty="0">
                <a:solidFill>
                  <a:schemeClr val="bg1"/>
                </a:solidFill>
                <a:latin typeface="Century Gothic" panose="020B0502020202020204" pitchFamily="34" charset="0"/>
              </a:rPr>
              <a:t> </a:t>
            </a:r>
            <a:r>
              <a:rPr lang="es-ES" altLang="es-PE" sz="1800" dirty="0" err="1">
                <a:solidFill>
                  <a:schemeClr val="bg1"/>
                </a:solidFill>
                <a:latin typeface="Century Gothic" panose="020B0502020202020204" pitchFamily="34" charset="0"/>
              </a:rPr>
              <a:t>following</a:t>
            </a:r>
            <a:r>
              <a:rPr lang="es-ES" altLang="es-PE" sz="1800" dirty="0">
                <a:solidFill>
                  <a:schemeClr val="bg1"/>
                </a:solidFill>
                <a:latin typeface="Century Gothic" panose="020B0502020202020204" pitchFamily="34" charset="0"/>
              </a:rPr>
              <a:t> </a:t>
            </a:r>
            <a:r>
              <a:rPr lang="es-ES" altLang="es-PE" sz="1800" dirty="0" err="1">
                <a:solidFill>
                  <a:schemeClr val="bg1"/>
                </a:solidFill>
                <a:latin typeface="Century Gothic" panose="020B0502020202020204" pitchFamily="34" charset="0"/>
              </a:rPr>
              <a:t>itinerary</a:t>
            </a:r>
            <a:r>
              <a:rPr lang="es-ES" altLang="es-PE" sz="1800" dirty="0">
                <a:solidFill>
                  <a:schemeClr val="bg1"/>
                </a:solidFill>
                <a:latin typeface="Century Gothic" panose="020B0502020202020204" pitchFamily="34" charset="0"/>
              </a:rPr>
              <a:t> </a:t>
            </a:r>
            <a:r>
              <a:rPr lang="es-ES" altLang="es-PE" sz="1800" dirty="0" err="1">
                <a:solidFill>
                  <a:schemeClr val="bg1"/>
                </a:solidFill>
                <a:latin typeface="Century Gothic" panose="020B0502020202020204" pitchFamily="34" charset="0"/>
              </a:rPr>
              <a:t>was</a:t>
            </a:r>
            <a:r>
              <a:rPr lang="es-ES" altLang="es-PE" sz="1800" dirty="0">
                <a:solidFill>
                  <a:schemeClr val="bg1"/>
                </a:solidFill>
                <a:latin typeface="Century Gothic" panose="020B0502020202020204" pitchFamily="34" charset="0"/>
              </a:rPr>
              <a:t> </a:t>
            </a:r>
            <a:r>
              <a:rPr lang="es-ES" altLang="es-PE" sz="1800" dirty="0" err="1">
                <a:solidFill>
                  <a:schemeClr val="bg1"/>
                </a:solidFill>
                <a:latin typeface="Century Gothic" panose="020B0502020202020204" pitchFamily="34" charset="0"/>
              </a:rPr>
              <a:t>used</a:t>
            </a:r>
            <a:r>
              <a:rPr lang="es-ES" altLang="es-PE" sz="1800" dirty="0">
                <a:solidFill>
                  <a:schemeClr val="bg1"/>
                </a:solidFill>
                <a:latin typeface="Century Gothic" panose="020B0502020202020204" pitchFamily="34" charset="0"/>
              </a:rPr>
              <a:t>:</a:t>
            </a:r>
          </a:p>
          <a:p>
            <a:endParaRPr lang="es-ES" altLang="es-PE" sz="1800" b="1" i="1" dirty="0">
              <a:solidFill>
                <a:schemeClr val="bg1"/>
              </a:solidFill>
              <a:latin typeface="Century Gothic" panose="020B0502020202020204" pitchFamily="34" charset="0"/>
            </a:endParaRPr>
          </a:p>
          <a:p>
            <a:r>
              <a:rPr lang="es-ES" altLang="es-PE" sz="1800" b="1" i="1" dirty="0" err="1">
                <a:solidFill>
                  <a:schemeClr val="bg1"/>
                </a:solidFill>
                <a:latin typeface="Century Gothic" panose="020B0502020202020204" pitchFamily="34" charset="0"/>
              </a:rPr>
              <a:t>By</a:t>
            </a:r>
            <a:r>
              <a:rPr lang="es-ES" altLang="es-PE" sz="1800" b="1" i="1" dirty="0">
                <a:solidFill>
                  <a:schemeClr val="bg1"/>
                </a:solidFill>
                <a:latin typeface="Century Gothic" panose="020B0502020202020204" pitchFamily="34" charset="0"/>
              </a:rPr>
              <a:t> </a:t>
            </a:r>
            <a:r>
              <a:rPr lang="es-ES" altLang="es-PE" sz="1800" b="1" i="1" dirty="0" err="1">
                <a:solidFill>
                  <a:schemeClr val="bg1"/>
                </a:solidFill>
                <a:latin typeface="Century Gothic" panose="020B0502020202020204" pitchFamily="34" charset="0"/>
              </a:rPr>
              <a:t>land</a:t>
            </a:r>
            <a:endParaRPr lang="es-ES" altLang="es-PE" sz="1800" b="1" i="1" dirty="0">
              <a:solidFill>
                <a:schemeClr val="bg1"/>
              </a:solidFill>
              <a:latin typeface="Century Gothic" panose="020B0502020202020204" pitchFamily="34" charset="0"/>
            </a:endParaRPr>
          </a:p>
          <a:p>
            <a:r>
              <a:rPr lang="es-ES" altLang="es-PE" sz="1800" i="1" dirty="0">
                <a:solidFill>
                  <a:schemeClr val="bg1"/>
                </a:solidFill>
                <a:latin typeface="Century Gothic" panose="020B0502020202020204" pitchFamily="34" charset="0"/>
              </a:rPr>
              <a:t>Lima – Chimbote – Sihuas – </a:t>
            </a:r>
            <a:r>
              <a:rPr lang="es-ES" altLang="es-PE" sz="1800" i="1" dirty="0" err="1">
                <a:solidFill>
                  <a:schemeClr val="bg1"/>
                </a:solidFill>
                <a:latin typeface="Century Gothic" panose="020B0502020202020204" pitchFamily="34" charset="0"/>
              </a:rPr>
              <a:t>Tayabamba</a:t>
            </a:r>
            <a:r>
              <a:rPr lang="es-ES" altLang="es-PE" sz="1800" i="1" dirty="0">
                <a:solidFill>
                  <a:schemeClr val="bg1"/>
                </a:solidFill>
                <a:latin typeface="Century Gothic" panose="020B0502020202020204" pitchFamily="34" charset="0"/>
              </a:rPr>
              <a:t> – </a:t>
            </a:r>
            <a:r>
              <a:rPr lang="es-ES" altLang="es-PE" sz="1800" i="1" dirty="0" err="1">
                <a:solidFill>
                  <a:schemeClr val="bg1"/>
                </a:solidFill>
                <a:latin typeface="Century Gothic" panose="020B0502020202020204" pitchFamily="34" charset="0"/>
              </a:rPr>
              <a:t>Buldibuyo</a:t>
            </a:r>
            <a:r>
              <a:rPr lang="es-ES" altLang="es-PE" sz="1800" i="1" dirty="0">
                <a:solidFill>
                  <a:schemeClr val="bg1"/>
                </a:solidFill>
                <a:latin typeface="Century Gothic" panose="020B0502020202020204" pitchFamily="34" charset="0"/>
              </a:rPr>
              <a:t> (19 </a:t>
            </a:r>
            <a:r>
              <a:rPr lang="es-ES" altLang="es-PE" sz="1800" i="1" dirty="0" err="1">
                <a:solidFill>
                  <a:schemeClr val="bg1"/>
                </a:solidFill>
                <a:latin typeface="Century Gothic" panose="020B0502020202020204" pitchFamily="34" charset="0"/>
              </a:rPr>
              <a:t>hours</a:t>
            </a:r>
            <a:r>
              <a:rPr lang="es-ES" altLang="es-PE" sz="1800" i="1" dirty="0">
                <a:solidFill>
                  <a:schemeClr val="bg1"/>
                </a:solidFill>
                <a:latin typeface="Century Gothic" panose="020B0502020202020204" pitchFamily="34" charset="0"/>
              </a:rPr>
              <a:t>) </a:t>
            </a:r>
          </a:p>
          <a:p>
            <a:endParaRPr lang="es-ES" altLang="es-PE" sz="1800" i="1" dirty="0">
              <a:solidFill>
                <a:schemeClr val="bg1"/>
              </a:solidFill>
              <a:latin typeface="Century Gothic" panose="020B0502020202020204" pitchFamily="34" charset="0"/>
            </a:endParaRPr>
          </a:p>
          <a:p>
            <a:r>
              <a:rPr lang="es-ES" altLang="es-PE" sz="1800" b="1" i="1" dirty="0">
                <a:solidFill>
                  <a:schemeClr val="bg1"/>
                </a:solidFill>
                <a:latin typeface="Century Gothic" panose="020B0502020202020204" pitchFamily="34" charset="0"/>
              </a:rPr>
              <a:t>Air </a:t>
            </a:r>
            <a:r>
              <a:rPr lang="es-ES" altLang="es-PE" sz="1800" b="1" i="1" dirty="0" err="1">
                <a:solidFill>
                  <a:schemeClr val="bg1"/>
                </a:solidFill>
                <a:latin typeface="Century Gothic" panose="020B0502020202020204" pitchFamily="34" charset="0"/>
              </a:rPr>
              <a:t>travel</a:t>
            </a:r>
            <a:endParaRPr lang="es-ES" altLang="es-PE" sz="1800" b="1" i="1" dirty="0">
              <a:solidFill>
                <a:schemeClr val="bg1"/>
              </a:solidFill>
              <a:latin typeface="Century Gothic" panose="020B0502020202020204" pitchFamily="34" charset="0"/>
            </a:endParaRPr>
          </a:p>
          <a:p>
            <a:r>
              <a:rPr lang="es-ES" altLang="es-PE" sz="1800" i="1" dirty="0">
                <a:solidFill>
                  <a:schemeClr val="bg1"/>
                </a:solidFill>
                <a:latin typeface="Century Gothic" panose="020B0502020202020204" pitchFamily="34" charset="0"/>
              </a:rPr>
              <a:t>Lima – </a:t>
            </a:r>
            <a:r>
              <a:rPr lang="es-ES" altLang="es-PE" sz="1800" i="1" dirty="0" err="1">
                <a:solidFill>
                  <a:schemeClr val="bg1"/>
                </a:solidFill>
                <a:latin typeface="Century Gothic" panose="020B0502020202020204" pitchFamily="34" charset="0"/>
              </a:rPr>
              <a:t>Pias</a:t>
            </a:r>
            <a:r>
              <a:rPr lang="es-ES" altLang="es-PE" sz="1800" i="1" dirty="0">
                <a:solidFill>
                  <a:schemeClr val="bg1"/>
                </a:solidFill>
                <a:latin typeface="Century Gothic" panose="020B0502020202020204" pitchFamily="34" charset="0"/>
              </a:rPr>
              <a:t> </a:t>
            </a:r>
            <a:r>
              <a:rPr lang="es-ES" altLang="es-PE" sz="1800" i="1" dirty="0" err="1">
                <a:solidFill>
                  <a:schemeClr val="bg1"/>
                </a:solidFill>
                <a:latin typeface="Century Gothic" panose="020B0502020202020204" pitchFamily="34" charset="0"/>
              </a:rPr>
              <a:t>airport</a:t>
            </a:r>
            <a:r>
              <a:rPr lang="es-ES" altLang="es-PE" sz="1800" i="1" dirty="0">
                <a:solidFill>
                  <a:schemeClr val="bg1"/>
                </a:solidFill>
                <a:latin typeface="Century Gothic" panose="020B0502020202020204" pitchFamily="34" charset="0"/>
              </a:rPr>
              <a:t> (</a:t>
            </a:r>
            <a:r>
              <a:rPr lang="es-ES" altLang="es-PE" sz="1800" i="1" dirty="0" err="1">
                <a:solidFill>
                  <a:schemeClr val="bg1"/>
                </a:solidFill>
                <a:latin typeface="Century Gothic" panose="020B0502020202020204" pitchFamily="34" charset="0"/>
              </a:rPr>
              <a:t>Aircraft</a:t>
            </a:r>
            <a:r>
              <a:rPr lang="es-ES" altLang="es-PE" sz="1800" i="1" dirty="0">
                <a:solidFill>
                  <a:schemeClr val="bg1"/>
                </a:solidFill>
                <a:latin typeface="Century Gothic" panose="020B0502020202020204" pitchFamily="34" charset="0"/>
              </a:rPr>
              <a:t> 1 </a:t>
            </a:r>
            <a:r>
              <a:rPr lang="es-ES" altLang="es-PE" sz="1800" i="1" dirty="0" err="1">
                <a:solidFill>
                  <a:schemeClr val="bg1"/>
                </a:solidFill>
                <a:latin typeface="Century Gothic" panose="020B0502020202020204" pitchFamily="34" charset="0"/>
              </a:rPr>
              <a:t>hour</a:t>
            </a:r>
            <a:r>
              <a:rPr lang="es-ES" altLang="es-PE" sz="1800" i="1" dirty="0">
                <a:solidFill>
                  <a:schemeClr val="bg1"/>
                </a:solidFill>
                <a:latin typeface="Century Gothic" panose="020B0502020202020204" pitchFamily="34" charset="0"/>
              </a:rPr>
              <a:t>)	</a:t>
            </a:r>
          </a:p>
          <a:p>
            <a:r>
              <a:rPr lang="es-ES" altLang="es-PE" sz="1800" i="1" dirty="0" err="1">
                <a:solidFill>
                  <a:schemeClr val="bg1"/>
                </a:solidFill>
                <a:latin typeface="Century Gothic" panose="020B0502020202020204" pitchFamily="34" charset="0"/>
              </a:rPr>
              <a:t>Pias</a:t>
            </a:r>
            <a:r>
              <a:rPr lang="es-ES" altLang="es-PE" sz="1800" i="1" dirty="0">
                <a:solidFill>
                  <a:schemeClr val="bg1"/>
                </a:solidFill>
                <a:latin typeface="Century Gothic" panose="020B0502020202020204" pitchFamily="34" charset="0"/>
              </a:rPr>
              <a:t> </a:t>
            </a:r>
            <a:r>
              <a:rPr lang="es-ES" altLang="es-PE" sz="1800" i="1" dirty="0" err="1">
                <a:solidFill>
                  <a:schemeClr val="bg1"/>
                </a:solidFill>
                <a:latin typeface="Century Gothic" panose="020B0502020202020204" pitchFamily="34" charset="0"/>
              </a:rPr>
              <a:t>airport</a:t>
            </a:r>
            <a:r>
              <a:rPr lang="es-ES" altLang="es-PE" sz="1800" i="1" dirty="0">
                <a:solidFill>
                  <a:schemeClr val="bg1"/>
                </a:solidFill>
                <a:latin typeface="Century Gothic" panose="020B0502020202020204" pitchFamily="34" charset="0"/>
              </a:rPr>
              <a:t> – </a:t>
            </a:r>
            <a:r>
              <a:rPr lang="es-ES" altLang="es-PE" sz="1800" i="1" dirty="0" err="1">
                <a:solidFill>
                  <a:schemeClr val="bg1"/>
                </a:solidFill>
                <a:latin typeface="Century Gothic" panose="020B0502020202020204" pitchFamily="34" charset="0"/>
              </a:rPr>
              <a:t>Buldibuyo</a:t>
            </a:r>
            <a:r>
              <a:rPr lang="es-ES" altLang="es-PE" sz="1800" i="1" dirty="0">
                <a:solidFill>
                  <a:schemeClr val="bg1"/>
                </a:solidFill>
                <a:latin typeface="Century Gothic" panose="020B0502020202020204" pitchFamily="34" charset="0"/>
              </a:rPr>
              <a:t> (3 </a:t>
            </a:r>
            <a:r>
              <a:rPr lang="es-ES" altLang="es-PE" sz="1800" i="1" dirty="0" err="1">
                <a:solidFill>
                  <a:schemeClr val="bg1"/>
                </a:solidFill>
                <a:latin typeface="Century Gothic" panose="020B0502020202020204" pitchFamily="34" charset="0"/>
              </a:rPr>
              <a:t>hours</a:t>
            </a:r>
            <a:r>
              <a:rPr lang="es-ES" altLang="es-PE" sz="1800" i="1" dirty="0">
                <a:solidFill>
                  <a:schemeClr val="bg1"/>
                </a:solidFill>
                <a:latin typeface="Century Gothic" panose="020B0502020202020204" pitchFamily="34" charset="0"/>
              </a:rPr>
              <a:t> 30 minutes </a:t>
            </a:r>
            <a:r>
              <a:rPr lang="es-ES" altLang="es-PE" sz="1800" i="1" dirty="0" err="1">
                <a:solidFill>
                  <a:schemeClr val="bg1"/>
                </a:solidFill>
                <a:latin typeface="Century Gothic" panose="020B0502020202020204" pitchFamily="34" charset="0"/>
              </a:rPr>
              <a:t>by</a:t>
            </a:r>
            <a:r>
              <a:rPr lang="es-ES" altLang="es-PE" sz="1800" i="1" dirty="0">
                <a:solidFill>
                  <a:schemeClr val="bg1"/>
                </a:solidFill>
                <a:latin typeface="Century Gothic" panose="020B0502020202020204" pitchFamily="34" charset="0"/>
              </a:rPr>
              <a:t> </a:t>
            </a:r>
            <a:r>
              <a:rPr lang="es-ES" altLang="es-PE" sz="1800" i="1" dirty="0" err="1">
                <a:solidFill>
                  <a:schemeClr val="bg1"/>
                </a:solidFill>
                <a:latin typeface="Century Gothic" panose="020B0502020202020204" pitchFamily="34" charset="0"/>
              </a:rPr>
              <a:t>land</a:t>
            </a:r>
            <a:r>
              <a:rPr lang="es-ES" altLang="es-PE" sz="1800" i="1" dirty="0">
                <a:solidFill>
                  <a:schemeClr val="bg1"/>
                </a:solidFill>
                <a:latin typeface="Century Gothic" panose="020B0502020202020204" pitchFamily="34" charset="0"/>
              </a:rPr>
              <a:t>)</a:t>
            </a:r>
          </a:p>
          <a:p>
            <a:endParaRPr lang="es-ES" sz="1600" i="1" dirty="0">
              <a:solidFill>
                <a:schemeClr val="bg1"/>
              </a:solidFill>
              <a:latin typeface="Century Gothic" panose="020B0502020202020204" pitchFamily="34" charset="0"/>
            </a:endParaRPr>
          </a:p>
          <a:p>
            <a:endParaRPr lang="es-ES" sz="1600" i="1" dirty="0">
              <a:solidFill>
                <a:schemeClr val="bg1"/>
              </a:solidFill>
              <a:latin typeface="Century Gothic" panose="020B0502020202020204" pitchFamily="34" charset="0"/>
            </a:endParaRPr>
          </a:p>
          <a:p>
            <a:endParaRPr lang="es-PE" sz="2000" dirty="0">
              <a:solidFill>
                <a:schemeClr val="bg1"/>
              </a:solidFill>
            </a:endParaRPr>
          </a:p>
        </p:txBody>
      </p:sp>
      <p:pic>
        <p:nvPicPr>
          <p:cNvPr id="3" name="Imagen 2">
            <a:extLst>
              <a:ext uri="{FF2B5EF4-FFF2-40B4-BE49-F238E27FC236}">
                <a16:creationId xmlns:a16="http://schemas.microsoft.com/office/drawing/2014/main" id="{B57161FF-25CC-F343-375A-E394E5706DBA}"/>
              </a:ext>
            </a:extLst>
          </p:cNvPr>
          <p:cNvPicPr>
            <a:picLocks noChangeAspect="1"/>
          </p:cNvPicPr>
          <p:nvPr/>
        </p:nvPicPr>
        <p:blipFill>
          <a:blip r:embed="rId2"/>
          <a:srcRect/>
          <a:stretch/>
        </p:blipFill>
        <p:spPr>
          <a:xfrm>
            <a:off x="295276" y="164281"/>
            <a:ext cx="2004760" cy="848368"/>
          </a:xfrm>
          <a:prstGeom prst="rect">
            <a:avLst/>
          </a:prstGeom>
        </p:spPr>
      </p:pic>
    </p:spTree>
    <p:extLst>
      <p:ext uri="{BB962C8B-B14F-4D97-AF65-F5344CB8AC3E}">
        <p14:creationId xmlns:p14="http://schemas.microsoft.com/office/powerpoint/2010/main" val="20457138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5182800" y="163519"/>
            <a:ext cx="2118202" cy="682204"/>
          </a:xfrm>
        </p:spPr>
        <p:txBody>
          <a:bodyPr/>
          <a:lstStyle/>
          <a:p>
            <a:r>
              <a:rPr lang="en-US" sz="3600" dirty="0" err="1">
                <a:solidFill>
                  <a:schemeClr val="bg1"/>
                </a:solidFill>
              </a:rPr>
              <a:t>Litology</a:t>
            </a:r>
            <a:r>
              <a:rPr lang="en-US" sz="3600" dirty="0">
                <a:solidFill>
                  <a:schemeClr val="bg1"/>
                </a:solidFill>
              </a:rPr>
              <a:t> </a:t>
            </a:r>
            <a:endParaRPr lang="es-PE" sz="3600" dirty="0">
              <a:solidFill>
                <a:schemeClr val="bg1"/>
              </a:solidFill>
            </a:endParaRPr>
          </a:p>
        </p:txBody>
      </p:sp>
      <p:sp>
        <p:nvSpPr>
          <p:cNvPr id="5" name="Subtítulo 4"/>
          <p:cNvSpPr>
            <a:spLocks noGrp="1"/>
          </p:cNvSpPr>
          <p:nvPr>
            <p:ph type="subTitle" idx="1"/>
          </p:nvPr>
        </p:nvSpPr>
        <p:spPr/>
        <p:txBody>
          <a:bodyPr/>
          <a:lstStyle/>
          <a:p>
            <a:endParaRPr lang="es-PE"/>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33002" y="1025575"/>
            <a:ext cx="7817798" cy="5475281"/>
          </a:xfrm>
          <a:prstGeom prst="rect">
            <a:avLst/>
          </a:prstGeom>
          <a:ln>
            <a:solidFill>
              <a:schemeClr val="bg1"/>
            </a:solidFill>
          </a:ln>
        </p:spPr>
      </p:pic>
      <p:pic>
        <p:nvPicPr>
          <p:cNvPr id="4" name="Imagen 3">
            <a:extLst>
              <a:ext uri="{FF2B5EF4-FFF2-40B4-BE49-F238E27FC236}">
                <a16:creationId xmlns:a16="http://schemas.microsoft.com/office/drawing/2014/main" id="{DE8057D0-6E78-19A6-A108-3B25A3149D7C}"/>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10284455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476671" y="177383"/>
            <a:ext cx="6117635" cy="682204"/>
          </a:xfrm>
        </p:spPr>
        <p:txBody>
          <a:bodyPr/>
          <a:lstStyle/>
          <a:p>
            <a:r>
              <a:rPr lang="en-US" sz="3600" dirty="0">
                <a:solidFill>
                  <a:schemeClr val="bg1"/>
                </a:solidFill>
              </a:rPr>
              <a:t>  Hydrothermal alterations</a:t>
            </a:r>
            <a:endParaRPr lang="es-PE" sz="3600" dirty="0">
              <a:solidFill>
                <a:schemeClr val="bg1"/>
              </a:solidFill>
            </a:endParaRPr>
          </a:p>
        </p:txBody>
      </p:sp>
      <p:sp>
        <p:nvSpPr>
          <p:cNvPr id="3" name="Subtítulo 2"/>
          <p:cNvSpPr>
            <a:spLocks noGrp="1"/>
          </p:cNvSpPr>
          <p:nvPr>
            <p:ph type="subTitle" idx="1"/>
          </p:nvPr>
        </p:nvSpPr>
        <p:spPr>
          <a:xfrm>
            <a:off x="6085182" y="925134"/>
            <a:ext cx="5451639" cy="5718533"/>
          </a:xfrm>
        </p:spPr>
        <p:txBody>
          <a:bodyPr>
            <a:normAutofit/>
          </a:bodyPr>
          <a:lstStyle/>
          <a:p>
            <a:endParaRPr lang="es-PE" sz="1400" cap="none" dirty="0">
              <a:solidFill>
                <a:schemeClr val="bg1"/>
              </a:solidFill>
            </a:endParaRPr>
          </a:p>
          <a:p>
            <a:pPr algn="just"/>
            <a:r>
              <a:rPr lang="en-US" sz="1600" cap="none" dirty="0">
                <a:solidFill>
                  <a:schemeClr val="bg1"/>
                </a:solidFill>
              </a:rPr>
              <a:t>The superficial manifestations of the alteration and main hydrothermal mineralization are presented in a conspicuously way and in form of a penetrative type in  Los </a:t>
            </a:r>
            <a:r>
              <a:rPr lang="en-US" sz="1600" cap="none" dirty="0" err="1">
                <a:solidFill>
                  <a:schemeClr val="bg1"/>
                </a:solidFill>
              </a:rPr>
              <a:t>Hornos</a:t>
            </a:r>
            <a:r>
              <a:rPr lang="en-US" sz="1600" cap="none" dirty="0">
                <a:solidFill>
                  <a:schemeClr val="bg1"/>
                </a:solidFill>
              </a:rPr>
              <a:t> zone</a:t>
            </a:r>
            <a:r>
              <a:rPr lang="es-PE" sz="1600" cap="none" dirty="0">
                <a:solidFill>
                  <a:schemeClr val="bg1"/>
                </a:solidFill>
              </a:rPr>
              <a:t> (</a:t>
            </a:r>
            <a:r>
              <a:rPr lang="es-PE" sz="1600" cap="none" dirty="0" err="1">
                <a:solidFill>
                  <a:schemeClr val="bg1"/>
                </a:solidFill>
              </a:rPr>
              <a:t>hot</a:t>
            </a:r>
            <a:r>
              <a:rPr lang="es-PE" sz="1600" cap="none" dirty="0">
                <a:solidFill>
                  <a:schemeClr val="bg1"/>
                </a:solidFill>
              </a:rPr>
              <a:t> </a:t>
            </a:r>
            <a:r>
              <a:rPr lang="es-PE" sz="1600" cap="none" dirty="0" err="1">
                <a:solidFill>
                  <a:schemeClr val="bg1"/>
                </a:solidFill>
              </a:rPr>
              <a:t>zone</a:t>
            </a:r>
            <a:r>
              <a:rPr lang="es-PE" sz="1600" cap="none" dirty="0">
                <a:solidFill>
                  <a:schemeClr val="bg1"/>
                </a:solidFill>
              </a:rPr>
              <a:t>), </a:t>
            </a:r>
            <a:r>
              <a:rPr lang="en-US" sz="1600" cap="none" dirty="0">
                <a:solidFill>
                  <a:schemeClr val="bg1"/>
                </a:solidFill>
              </a:rPr>
              <a:t>presenting a pervasive </a:t>
            </a:r>
            <a:r>
              <a:rPr lang="en-US" sz="1600" cap="none" dirty="0" err="1">
                <a:solidFill>
                  <a:schemeClr val="bg1"/>
                </a:solidFill>
              </a:rPr>
              <a:t>phyllic</a:t>
            </a:r>
            <a:r>
              <a:rPr lang="en-US" sz="1600" cap="none" dirty="0">
                <a:solidFill>
                  <a:schemeClr val="bg1"/>
                </a:solidFill>
              </a:rPr>
              <a:t> hydrothermal alteration </a:t>
            </a:r>
            <a:r>
              <a:rPr lang="es-PE" sz="1600" cap="none" dirty="0">
                <a:solidFill>
                  <a:schemeClr val="bg1"/>
                </a:solidFill>
              </a:rPr>
              <a:t>(</a:t>
            </a:r>
            <a:r>
              <a:rPr lang="en-US" sz="1600" cap="none" dirty="0">
                <a:solidFill>
                  <a:schemeClr val="bg1"/>
                </a:solidFill>
              </a:rPr>
              <a:t>associations of minerals </a:t>
            </a:r>
            <a:r>
              <a:rPr lang="en-US" sz="1600" cap="none" dirty="0" err="1">
                <a:solidFill>
                  <a:schemeClr val="bg1"/>
                </a:solidFill>
              </a:rPr>
              <a:t>sericite</a:t>
            </a:r>
            <a:r>
              <a:rPr lang="en-US" sz="1600" cap="none" dirty="0">
                <a:solidFill>
                  <a:schemeClr val="bg1"/>
                </a:solidFill>
              </a:rPr>
              <a:t>, quartz, muscovite, corundum and carbonates, with </a:t>
            </a:r>
            <a:r>
              <a:rPr lang="en-US" sz="1600" cap="none" dirty="0" err="1">
                <a:solidFill>
                  <a:schemeClr val="bg1"/>
                </a:solidFill>
              </a:rPr>
              <a:t>sericitic</a:t>
            </a:r>
            <a:r>
              <a:rPr lang="en-US" sz="1600" cap="none" dirty="0">
                <a:solidFill>
                  <a:schemeClr val="bg1"/>
                </a:solidFill>
              </a:rPr>
              <a:t> halos along the contiguous edges of the veins</a:t>
            </a:r>
            <a:r>
              <a:rPr lang="es-PE" sz="1600" cap="none" dirty="0">
                <a:solidFill>
                  <a:schemeClr val="bg1"/>
                </a:solidFill>
              </a:rPr>
              <a:t> </a:t>
            </a:r>
            <a:r>
              <a:rPr lang="en-US" sz="1600" cap="none" dirty="0">
                <a:solidFill>
                  <a:schemeClr val="bg1"/>
                </a:solidFill>
              </a:rPr>
              <a:t>and quartz </a:t>
            </a:r>
            <a:r>
              <a:rPr lang="en-US" sz="1600" cap="none" dirty="0" err="1">
                <a:solidFill>
                  <a:schemeClr val="bg1"/>
                </a:solidFill>
              </a:rPr>
              <a:t>veinlets</a:t>
            </a:r>
            <a:r>
              <a:rPr lang="en-US" sz="1600" cap="none" dirty="0">
                <a:solidFill>
                  <a:schemeClr val="bg1"/>
                </a:solidFill>
              </a:rPr>
              <a:t> and in fractures, with plagioclase crystals replaced by </a:t>
            </a:r>
            <a:r>
              <a:rPr lang="en-US" sz="1600" cap="none" dirty="0" err="1">
                <a:solidFill>
                  <a:schemeClr val="bg1"/>
                </a:solidFill>
              </a:rPr>
              <a:t>sericite</a:t>
            </a:r>
            <a:r>
              <a:rPr lang="en-US" sz="1600" cap="none" dirty="0">
                <a:solidFill>
                  <a:schemeClr val="bg1"/>
                </a:solidFill>
              </a:rPr>
              <a:t>.</a:t>
            </a:r>
            <a:endParaRPr lang="es-PE" sz="1600" cap="none" dirty="0">
              <a:solidFill>
                <a:schemeClr val="bg1"/>
              </a:solidFill>
            </a:endParaRPr>
          </a:p>
          <a:p>
            <a:pPr algn="just"/>
            <a:r>
              <a:rPr lang="en-US" sz="1600" cap="none" dirty="0">
                <a:solidFill>
                  <a:schemeClr val="bg1"/>
                </a:solidFill>
              </a:rPr>
              <a:t>The strong </a:t>
            </a:r>
            <a:r>
              <a:rPr lang="en-US" sz="1600" cap="none" dirty="0" err="1">
                <a:solidFill>
                  <a:schemeClr val="bg1"/>
                </a:solidFill>
              </a:rPr>
              <a:t>phyllic</a:t>
            </a:r>
            <a:r>
              <a:rPr lang="en-US" sz="1600" cap="none" dirty="0">
                <a:solidFill>
                  <a:schemeClr val="bg1"/>
                </a:solidFill>
              </a:rPr>
              <a:t> alteration scales towards areas with moderate </a:t>
            </a:r>
            <a:r>
              <a:rPr lang="en-US" sz="1600" cap="none" dirty="0" err="1">
                <a:solidFill>
                  <a:schemeClr val="bg1"/>
                </a:solidFill>
              </a:rPr>
              <a:t>phyllic</a:t>
            </a:r>
            <a:r>
              <a:rPr lang="en-US" sz="1600" cap="none" dirty="0">
                <a:solidFill>
                  <a:schemeClr val="bg1"/>
                </a:solidFill>
              </a:rPr>
              <a:t> alteration</a:t>
            </a:r>
            <a:r>
              <a:rPr lang="es-PE" sz="1600" cap="none" dirty="0">
                <a:solidFill>
                  <a:schemeClr val="bg1"/>
                </a:solidFill>
              </a:rPr>
              <a:t>, </a:t>
            </a:r>
            <a:r>
              <a:rPr lang="en-US" sz="1600" cap="none" dirty="0">
                <a:solidFill>
                  <a:schemeClr val="bg1"/>
                </a:solidFill>
              </a:rPr>
              <a:t>with a presence of </a:t>
            </a:r>
            <a:r>
              <a:rPr lang="en-US" sz="1600" cap="none" dirty="0" err="1">
                <a:solidFill>
                  <a:schemeClr val="bg1"/>
                </a:solidFill>
              </a:rPr>
              <a:t>argillic</a:t>
            </a:r>
            <a:r>
              <a:rPr lang="en-US" sz="1600" cap="none" dirty="0">
                <a:solidFill>
                  <a:schemeClr val="bg1"/>
                </a:solidFill>
              </a:rPr>
              <a:t> alteration with clay minerals </a:t>
            </a:r>
            <a:r>
              <a:rPr lang="es-PE" sz="1600" cap="none" dirty="0">
                <a:solidFill>
                  <a:schemeClr val="bg1"/>
                </a:solidFill>
              </a:rPr>
              <a:t>: </a:t>
            </a:r>
            <a:r>
              <a:rPr lang="en-US" sz="1600" cap="none" dirty="0">
                <a:solidFill>
                  <a:schemeClr val="bg1"/>
                </a:solidFill>
              </a:rPr>
              <a:t>kaolinite and </a:t>
            </a:r>
            <a:r>
              <a:rPr lang="en-US" sz="1600" cap="none" dirty="0" err="1">
                <a:solidFill>
                  <a:schemeClr val="bg1"/>
                </a:solidFill>
              </a:rPr>
              <a:t>montmorillonite</a:t>
            </a:r>
            <a:r>
              <a:rPr lang="en-US" sz="1600" cap="none" dirty="0">
                <a:solidFill>
                  <a:schemeClr val="bg1"/>
                </a:solidFill>
              </a:rPr>
              <a:t> as a result of plagioclases alteration ,</a:t>
            </a:r>
            <a:r>
              <a:rPr lang="es-PE" sz="1600" cap="none" dirty="0">
                <a:solidFill>
                  <a:schemeClr val="bg1"/>
                </a:solidFill>
              </a:rPr>
              <a:t> </a:t>
            </a:r>
            <a:r>
              <a:rPr lang="en-US" sz="1600" cap="none" dirty="0">
                <a:solidFill>
                  <a:schemeClr val="bg1"/>
                </a:solidFill>
              </a:rPr>
              <a:t>in levels and / or intermediate heights of Los </a:t>
            </a:r>
            <a:r>
              <a:rPr lang="en-US" sz="1600" cap="none" dirty="0" err="1">
                <a:solidFill>
                  <a:schemeClr val="bg1"/>
                </a:solidFill>
              </a:rPr>
              <a:t>Hornos</a:t>
            </a:r>
            <a:r>
              <a:rPr lang="en-US" sz="1600" cap="none" dirty="0">
                <a:solidFill>
                  <a:schemeClr val="bg1"/>
                </a:solidFill>
              </a:rPr>
              <a:t> area</a:t>
            </a:r>
            <a:r>
              <a:rPr lang="es-PE" sz="1600" cap="none" dirty="0">
                <a:solidFill>
                  <a:schemeClr val="bg1"/>
                </a:solidFill>
              </a:rPr>
              <a:t>. </a:t>
            </a:r>
            <a:r>
              <a:rPr lang="en-US" sz="1600" cap="none" dirty="0">
                <a:solidFill>
                  <a:schemeClr val="bg1"/>
                </a:solidFill>
              </a:rPr>
              <a:t>The </a:t>
            </a:r>
            <a:r>
              <a:rPr lang="en-US" sz="1600" cap="none" dirty="0" err="1">
                <a:solidFill>
                  <a:schemeClr val="bg1"/>
                </a:solidFill>
              </a:rPr>
              <a:t>phyllic</a:t>
            </a:r>
            <a:r>
              <a:rPr lang="en-US" sz="1600" cap="none" dirty="0">
                <a:solidFill>
                  <a:schemeClr val="bg1"/>
                </a:solidFill>
              </a:rPr>
              <a:t> and siliceous alterations would be </a:t>
            </a:r>
            <a:r>
              <a:rPr lang="en-US" sz="1600" cap="none" dirty="0" err="1">
                <a:solidFill>
                  <a:schemeClr val="bg1"/>
                </a:solidFill>
              </a:rPr>
              <a:t>lmainly</a:t>
            </a:r>
            <a:r>
              <a:rPr lang="en-US" sz="1600" cap="none" dirty="0">
                <a:solidFill>
                  <a:schemeClr val="bg1"/>
                </a:solidFill>
              </a:rPr>
              <a:t> related to granitic type and porphyritic </a:t>
            </a:r>
            <a:r>
              <a:rPr lang="en-US" sz="1600" cap="none" dirty="0" err="1">
                <a:solidFill>
                  <a:schemeClr val="bg1"/>
                </a:solidFill>
              </a:rPr>
              <a:t>sienogranites</a:t>
            </a:r>
            <a:r>
              <a:rPr lang="en-US" sz="1600" cap="none" dirty="0">
                <a:solidFill>
                  <a:schemeClr val="bg1"/>
                </a:solidFill>
              </a:rPr>
              <a:t> magma.</a:t>
            </a:r>
          </a:p>
          <a:p>
            <a:pPr algn="just"/>
            <a:endParaRPr lang="es-PE" sz="1600" cap="none" dirty="0">
              <a:solidFill>
                <a:schemeClr val="bg1"/>
              </a:solidFill>
            </a:endParaRP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38332" y="859587"/>
            <a:ext cx="4656223" cy="5784081"/>
          </a:xfrm>
          <a:prstGeom prst="rect">
            <a:avLst/>
          </a:prstGeom>
        </p:spPr>
      </p:pic>
      <p:pic>
        <p:nvPicPr>
          <p:cNvPr id="4" name="Imagen 3">
            <a:extLst>
              <a:ext uri="{FF2B5EF4-FFF2-40B4-BE49-F238E27FC236}">
                <a16:creationId xmlns:a16="http://schemas.microsoft.com/office/drawing/2014/main" id="{F9032C94-B1A4-5583-B23C-4E1815867E6A}"/>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0758364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274194" y="161441"/>
            <a:ext cx="6322734" cy="682204"/>
          </a:xfrm>
        </p:spPr>
        <p:txBody>
          <a:bodyPr/>
          <a:lstStyle/>
          <a:p>
            <a:r>
              <a:rPr lang="en-US" sz="3600" dirty="0">
                <a:solidFill>
                  <a:schemeClr val="bg1"/>
                </a:solidFill>
              </a:rPr>
              <a:t>Hydrothermal alterations</a:t>
            </a:r>
            <a:endParaRPr lang="es-PE" sz="3600" dirty="0">
              <a:solidFill>
                <a:schemeClr val="bg1"/>
              </a:solidFill>
            </a:endParaRPr>
          </a:p>
        </p:txBody>
      </p:sp>
      <p:pic>
        <p:nvPicPr>
          <p:cNvPr id="6" name="Imagen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00360" y="1136589"/>
            <a:ext cx="4403693" cy="5170207"/>
          </a:xfrm>
          <a:prstGeom prst="rect">
            <a:avLst/>
          </a:prstGeom>
          <a:ln>
            <a:solidFill>
              <a:schemeClr val="bg1"/>
            </a:solidFill>
          </a:ln>
        </p:spPr>
      </p:pic>
      <p:sp>
        <p:nvSpPr>
          <p:cNvPr id="3" name="Subtítulo 2"/>
          <p:cNvSpPr>
            <a:spLocks noGrp="1"/>
          </p:cNvSpPr>
          <p:nvPr>
            <p:ph type="subTitle" idx="1"/>
          </p:nvPr>
        </p:nvSpPr>
        <p:spPr>
          <a:xfrm>
            <a:off x="6076059" y="1760434"/>
            <a:ext cx="5366759" cy="4076343"/>
          </a:xfrm>
        </p:spPr>
        <p:txBody>
          <a:bodyPr>
            <a:normAutofit/>
          </a:bodyPr>
          <a:lstStyle/>
          <a:p>
            <a:pPr algn="just"/>
            <a:r>
              <a:rPr lang="en-US" sz="1600" cap="none" dirty="0" err="1">
                <a:solidFill>
                  <a:schemeClr val="bg1"/>
                </a:solidFill>
              </a:rPr>
              <a:t>Propyilitic</a:t>
            </a:r>
            <a:r>
              <a:rPr lang="en-US" sz="1600" cap="none" dirty="0">
                <a:solidFill>
                  <a:schemeClr val="bg1"/>
                </a:solidFill>
              </a:rPr>
              <a:t> alteration of </a:t>
            </a:r>
            <a:r>
              <a:rPr lang="en-US" sz="1600" cap="none" dirty="0" err="1">
                <a:solidFill>
                  <a:schemeClr val="bg1"/>
                </a:solidFill>
              </a:rPr>
              <a:t>mesothermal</a:t>
            </a:r>
            <a:r>
              <a:rPr lang="en-US" sz="1600" cap="none" dirty="0">
                <a:solidFill>
                  <a:schemeClr val="bg1"/>
                </a:solidFill>
              </a:rPr>
              <a:t> environments occurs in </a:t>
            </a:r>
            <a:r>
              <a:rPr lang="en-US" sz="1600" cap="none" dirty="0" err="1">
                <a:solidFill>
                  <a:schemeClr val="bg1"/>
                </a:solidFill>
              </a:rPr>
              <a:t>dioritic</a:t>
            </a:r>
            <a:r>
              <a:rPr lang="en-US" sz="1600" cap="none" dirty="0">
                <a:solidFill>
                  <a:schemeClr val="bg1"/>
                </a:solidFill>
              </a:rPr>
              <a:t> intrusions that indicate peripheral vertical zones to the hydrothermal system centered in Los </a:t>
            </a:r>
            <a:r>
              <a:rPr lang="en-US" sz="1600" cap="none" dirty="0" err="1">
                <a:solidFill>
                  <a:schemeClr val="bg1"/>
                </a:solidFill>
              </a:rPr>
              <a:t>Hornos</a:t>
            </a:r>
            <a:r>
              <a:rPr lang="en-US" sz="1600" cap="none" dirty="0">
                <a:solidFill>
                  <a:schemeClr val="bg1"/>
                </a:solidFill>
              </a:rPr>
              <a:t> zone</a:t>
            </a:r>
            <a:r>
              <a:rPr lang="es-PE" sz="1600" cap="none" dirty="0">
                <a:solidFill>
                  <a:schemeClr val="bg1"/>
                </a:solidFill>
              </a:rPr>
              <a:t>, </a:t>
            </a:r>
            <a:r>
              <a:rPr lang="es-PE" sz="1600" cap="none" dirty="0" err="1">
                <a:solidFill>
                  <a:schemeClr val="bg1"/>
                </a:solidFill>
              </a:rPr>
              <a:t>with</a:t>
            </a:r>
            <a:r>
              <a:rPr lang="es-PE" sz="1600" cap="none" dirty="0">
                <a:solidFill>
                  <a:schemeClr val="bg1"/>
                </a:solidFill>
              </a:rPr>
              <a:t> </a:t>
            </a:r>
            <a:r>
              <a:rPr lang="es-PE" sz="1600" cap="none" dirty="0" err="1">
                <a:solidFill>
                  <a:schemeClr val="bg1"/>
                </a:solidFill>
              </a:rPr>
              <a:t>mineralogical</a:t>
            </a:r>
            <a:r>
              <a:rPr lang="es-PE" sz="1600" cap="none" dirty="0">
                <a:solidFill>
                  <a:schemeClr val="bg1"/>
                </a:solidFill>
              </a:rPr>
              <a:t> </a:t>
            </a:r>
            <a:r>
              <a:rPr lang="es-PE" sz="1600" cap="none" dirty="0" err="1">
                <a:solidFill>
                  <a:schemeClr val="bg1"/>
                </a:solidFill>
              </a:rPr>
              <a:t>assemblages</a:t>
            </a:r>
            <a:r>
              <a:rPr lang="es-PE" sz="1600" cap="none" dirty="0">
                <a:solidFill>
                  <a:schemeClr val="bg1"/>
                </a:solidFill>
              </a:rPr>
              <a:t> of </a:t>
            </a:r>
            <a:r>
              <a:rPr lang="es-PE" sz="1600" cap="none" dirty="0" err="1">
                <a:solidFill>
                  <a:schemeClr val="bg1"/>
                </a:solidFill>
              </a:rPr>
              <a:t>chlorite</a:t>
            </a:r>
            <a:r>
              <a:rPr lang="es-PE" sz="1600" cap="none" dirty="0">
                <a:solidFill>
                  <a:schemeClr val="bg1"/>
                </a:solidFill>
              </a:rPr>
              <a:t>, </a:t>
            </a:r>
            <a:r>
              <a:rPr lang="es-PE" sz="1600" cap="none" dirty="0" err="1">
                <a:solidFill>
                  <a:schemeClr val="bg1"/>
                </a:solidFill>
              </a:rPr>
              <a:t>epidotes</a:t>
            </a:r>
            <a:r>
              <a:rPr lang="es-PE" sz="1600" cap="none" dirty="0">
                <a:solidFill>
                  <a:schemeClr val="bg1"/>
                </a:solidFill>
              </a:rPr>
              <a:t> and carbonates (</a:t>
            </a:r>
            <a:r>
              <a:rPr lang="es-PE" sz="1600" cap="none" dirty="0" err="1">
                <a:solidFill>
                  <a:schemeClr val="bg1"/>
                </a:solidFill>
              </a:rPr>
              <a:t>calcite</a:t>
            </a:r>
            <a:r>
              <a:rPr lang="es-PE" sz="1600" cap="none" dirty="0">
                <a:solidFill>
                  <a:schemeClr val="bg1"/>
                </a:solidFill>
              </a:rPr>
              <a:t> </a:t>
            </a:r>
            <a:r>
              <a:rPr lang="es-PE" sz="1600" cap="none" dirty="0" err="1">
                <a:solidFill>
                  <a:schemeClr val="bg1"/>
                </a:solidFill>
              </a:rPr>
              <a:t>veins</a:t>
            </a:r>
            <a:r>
              <a:rPr lang="es-PE" sz="1600" cap="none" dirty="0">
                <a:solidFill>
                  <a:schemeClr val="bg1"/>
                </a:solidFill>
              </a:rPr>
              <a:t>), </a:t>
            </a:r>
            <a:r>
              <a:rPr lang="es-PE" sz="1600" cap="none" dirty="0" err="1">
                <a:solidFill>
                  <a:schemeClr val="bg1"/>
                </a:solidFill>
              </a:rPr>
              <a:t>the</a:t>
            </a:r>
            <a:r>
              <a:rPr lang="es-PE" sz="1600" cap="none" dirty="0">
                <a:solidFill>
                  <a:schemeClr val="bg1"/>
                </a:solidFill>
              </a:rPr>
              <a:t> </a:t>
            </a:r>
            <a:r>
              <a:rPr lang="es-PE" sz="1600" cap="none" dirty="0" err="1">
                <a:solidFill>
                  <a:schemeClr val="bg1"/>
                </a:solidFill>
              </a:rPr>
              <a:t>presence</a:t>
            </a:r>
            <a:r>
              <a:rPr lang="es-PE" sz="1600" cap="none" dirty="0">
                <a:solidFill>
                  <a:schemeClr val="bg1"/>
                </a:solidFill>
              </a:rPr>
              <a:t> of </a:t>
            </a:r>
            <a:r>
              <a:rPr lang="es-PE" sz="1600" cap="none" dirty="0" err="1">
                <a:solidFill>
                  <a:schemeClr val="bg1"/>
                </a:solidFill>
              </a:rPr>
              <a:t>hornblende</a:t>
            </a:r>
            <a:r>
              <a:rPr lang="es-PE" sz="1600" cap="none" dirty="0">
                <a:solidFill>
                  <a:schemeClr val="bg1"/>
                </a:solidFill>
              </a:rPr>
              <a:t> </a:t>
            </a:r>
            <a:r>
              <a:rPr lang="es-PE" sz="1600" cap="none" dirty="0" err="1">
                <a:solidFill>
                  <a:schemeClr val="bg1"/>
                </a:solidFill>
              </a:rPr>
              <a:t>altering</a:t>
            </a:r>
            <a:r>
              <a:rPr lang="es-PE" sz="1600" cap="none" dirty="0">
                <a:solidFill>
                  <a:schemeClr val="bg1"/>
                </a:solidFill>
              </a:rPr>
              <a:t> to </a:t>
            </a:r>
            <a:r>
              <a:rPr lang="es-PE" sz="1600" cap="none" dirty="0" err="1">
                <a:solidFill>
                  <a:schemeClr val="bg1"/>
                </a:solidFill>
              </a:rPr>
              <a:t>chlorites</a:t>
            </a:r>
            <a:r>
              <a:rPr lang="es-PE" sz="1600" cap="none" dirty="0">
                <a:solidFill>
                  <a:schemeClr val="bg1"/>
                </a:solidFill>
              </a:rPr>
              <a:t>, </a:t>
            </a:r>
            <a:r>
              <a:rPr lang="es-PE" sz="1600" cap="none" dirty="0" err="1">
                <a:solidFill>
                  <a:schemeClr val="bg1"/>
                </a:solidFill>
              </a:rPr>
              <a:t>calcite</a:t>
            </a:r>
            <a:r>
              <a:rPr lang="es-PE" sz="1600" cap="none" dirty="0">
                <a:solidFill>
                  <a:schemeClr val="bg1"/>
                </a:solidFill>
              </a:rPr>
              <a:t> and </a:t>
            </a:r>
            <a:r>
              <a:rPr lang="es-PE" sz="1600" cap="none" dirty="0" err="1">
                <a:solidFill>
                  <a:schemeClr val="bg1"/>
                </a:solidFill>
              </a:rPr>
              <a:t>epidotes</a:t>
            </a:r>
            <a:r>
              <a:rPr lang="es-PE" sz="1600" cap="none" dirty="0">
                <a:solidFill>
                  <a:schemeClr val="bg1"/>
                </a:solidFill>
              </a:rPr>
              <a:t>; </a:t>
            </a:r>
            <a:r>
              <a:rPr lang="es-PE" sz="1600" cap="none" dirty="0" err="1">
                <a:solidFill>
                  <a:schemeClr val="bg1"/>
                </a:solidFill>
              </a:rPr>
              <a:t>the</a:t>
            </a:r>
            <a:r>
              <a:rPr lang="es-PE" sz="1600" cap="none" dirty="0">
                <a:solidFill>
                  <a:schemeClr val="bg1"/>
                </a:solidFill>
              </a:rPr>
              <a:t> </a:t>
            </a:r>
            <a:r>
              <a:rPr lang="es-PE" sz="1600" cap="none" dirty="0" err="1">
                <a:solidFill>
                  <a:schemeClr val="bg1"/>
                </a:solidFill>
              </a:rPr>
              <a:t>crystals</a:t>
            </a:r>
            <a:r>
              <a:rPr lang="es-PE" sz="1600" cap="none" dirty="0">
                <a:solidFill>
                  <a:schemeClr val="bg1"/>
                </a:solidFill>
              </a:rPr>
              <a:t> of </a:t>
            </a:r>
            <a:r>
              <a:rPr lang="es-PE" sz="1600" cap="none" dirty="0" err="1">
                <a:solidFill>
                  <a:schemeClr val="bg1"/>
                </a:solidFill>
              </a:rPr>
              <a:t>plagioclase</a:t>
            </a:r>
            <a:r>
              <a:rPr lang="es-PE" sz="1600" cap="none" dirty="0">
                <a:solidFill>
                  <a:schemeClr val="bg1"/>
                </a:solidFill>
              </a:rPr>
              <a:t> and </a:t>
            </a:r>
            <a:r>
              <a:rPr lang="es-PE" sz="1600" cap="none" dirty="0" err="1">
                <a:solidFill>
                  <a:schemeClr val="bg1"/>
                </a:solidFill>
              </a:rPr>
              <a:t>hornblende</a:t>
            </a:r>
            <a:r>
              <a:rPr lang="es-PE" sz="1600" cap="none" dirty="0">
                <a:solidFill>
                  <a:schemeClr val="bg1"/>
                </a:solidFill>
              </a:rPr>
              <a:t> are </a:t>
            </a:r>
            <a:r>
              <a:rPr lang="es-PE" sz="1600" cap="none" dirty="0" err="1">
                <a:solidFill>
                  <a:schemeClr val="bg1"/>
                </a:solidFill>
              </a:rPr>
              <a:t>altered</a:t>
            </a:r>
            <a:r>
              <a:rPr lang="es-PE" sz="1600" cap="none" dirty="0">
                <a:solidFill>
                  <a:schemeClr val="bg1"/>
                </a:solidFill>
              </a:rPr>
              <a:t> to </a:t>
            </a:r>
            <a:r>
              <a:rPr lang="es-PE" sz="1600" cap="none" dirty="0" err="1">
                <a:solidFill>
                  <a:schemeClr val="bg1"/>
                </a:solidFill>
              </a:rPr>
              <a:t>calcite</a:t>
            </a:r>
            <a:r>
              <a:rPr lang="es-PE" sz="1600" cap="none" dirty="0">
                <a:solidFill>
                  <a:schemeClr val="bg1"/>
                </a:solidFill>
              </a:rPr>
              <a:t>. </a:t>
            </a:r>
            <a:r>
              <a:rPr lang="es-PE" sz="1600" cap="none" dirty="0" err="1">
                <a:solidFill>
                  <a:schemeClr val="bg1"/>
                </a:solidFill>
              </a:rPr>
              <a:t>The</a:t>
            </a:r>
            <a:r>
              <a:rPr lang="es-PE" sz="1600" cap="none" dirty="0">
                <a:solidFill>
                  <a:schemeClr val="bg1"/>
                </a:solidFill>
              </a:rPr>
              <a:t> </a:t>
            </a:r>
            <a:r>
              <a:rPr lang="es-PE" sz="1600" cap="none" dirty="0" err="1">
                <a:solidFill>
                  <a:schemeClr val="bg1"/>
                </a:solidFill>
              </a:rPr>
              <a:t>biotites</a:t>
            </a:r>
            <a:r>
              <a:rPr lang="es-PE" sz="1600" cap="none" dirty="0">
                <a:solidFill>
                  <a:schemeClr val="bg1"/>
                </a:solidFill>
              </a:rPr>
              <a:t> are </a:t>
            </a:r>
            <a:r>
              <a:rPr lang="es-PE" sz="1600" cap="none" dirty="0" err="1">
                <a:solidFill>
                  <a:schemeClr val="bg1"/>
                </a:solidFill>
              </a:rPr>
              <a:t>altered</a:t>
            </a:r>
            <a:r>
              <a:rPr lang="es-PE" sz="1600" cap="none" dirty="0">
                <a:solidFill>
                  <a:schemeClr val="bg1"/>
                </a:solidFill>
              </a:rPr>
              <a:t> </a:t>
            </a:r>
            <a:r>
              <a:rPr lang="es-PE" sz="1600" cap="none" dirty="0" err="1">
                <a:solidFill>
                  <a:schemeClr val="bg1"/>
                </a:solidFill>
              </a:rPr>
              <a:t>to</a:t>
            </a:r>
            <a:r>
              <a:rPr lang="es-PE" sz="1600" cap="none" dirty="0">
                <a:solidFill>
                  <a:schemeClr val="bg1"/>
                </a:solidFill>
              </a:rPr>
              <a:t> </a:t>
            </a:r>
            <a:r>
              <a:rPr lang="es-PE" sz="1600" cap="none" dirty="0" err="1">
                <a:solidFill>
                  <a:schemeClr val="bg1"/>
                </a:solidFill>
              </a:rPr>
              <a:t>chlorites</a:t>
            </a:r>
            <a:r>
              <a:rPr lang="es-PE" sz="1600" cap="none" dirty="0">
                <a:solidFill>
                  <a:schemeClr val="bg1"/>
                </a:solidFill>
              </a:rPr>
              <a:t>.</a:t>
            </a:r>
          </a:p>
          <a:p>
            <a:pPr algn="just"/>
            <a:r>
              <a:rPr lang="en-US" sz="1600" cap="none" dirty="0">
                <a:solidFill>
                  <a:schemeClr val="bg1"/>
                </a:solidFill>
              </a:rPr>
              <a:t>Potassium alterations occur punctually, with the presence of secondary muscovite in </a:t>
            </a:r>
            <a:r>
              <a:rPr lang="en-US" sz="1600" cap="none" dirty="0" err="1">
                <a:solidFill>
                  <a:schemeClr val="bg1"/>
                </a:solidFill>
              </a:rPr>
              <a:t>tonalites</a:t>
            </a:r>
            <a:r>
              <a:rPr lang="en-US" sz="1600" cap="none" dirty="0">
                <a:solidFill>
                  <a:schemeClr val="bg1"/>
                </a:solidFill>
              </a:rPr>
              <a:t> and diorites</a:t>
            </a:r>
            <a:r>
              <a:rPr lang="es-PE" sz="1600" cap="none" dirty="0">
                <a:solidFill>
                  <a:schemeClr val="bg1"/>
                </a:solidFill>
              </a:rPr>
              <a:t>; </a:t>
            </a:r>
            <a:r>
              <a:rPr lang="en-US" sz="1600" cap="none" dirty="0">
                <a:solidFill>
                  <a:schemeClr val="bg1"/>
                </a:solidFill>
              </a:rPr>
              <a:t>also in some superficial outcrops occurs scarce contents to traces of </a:t>
            </a:r>
            <a:r>
              <a:rPr lang="en-US" sz="1600" cap="none" dirty="0" err="1">
                <a:solidFill>
                  <a:schemeClr val="bg1"/>
                </a:solidFill>
              </a:rPr>
              <a:t>pyrophyllite</a:t>
            </a:r>
            <a:r>
              <a:rPr lang="es-PE" sz="1600" cap="none" dirty="0">
                <a:solidFill>
                  <a:schemeClr val="bg1"/>
                </a:solidFill>
              </a:rPr>
              <a:t>, (</a:t>
            </a:r>
            <a:r>
              <a:rPr lang="es-PE" sz="1600" cap="none" dirty="0" err="1">
                <a:solidFill>
                  <a:schemeClr val="bg1"/>
                </a:solidFill>
              </a:rPr>
              <a:t>Ocharán</a:t>
            </a:r>
            <a:r>
              <a:rPr lang="es-PE" sz="1600" cap="none" dirty="0">
                <a:solidFill>
                  <a:schemeClr val="bg1"/>
                </a:solidFill>
              </a:rPr>
              <a:t> G., 2006.)</a:t>
            </a:r>
          </a:p>
          <a:p>
            <a:endParaRPr lang="es-PE" cap="none" dirty="0">
              <a:solidFill>
                <a:schemeClr val="bg1"/>
              </a:solidFill>
            </a:endParaRPr>
          </a:p>
        </p:txBody>
      </p:sp>
      <p:pic>
        <p:nvPicPr>
          <p:cNvPr id="4" name="Imagen 3">
            <a:extLst>
              <a:ext uri="{FF2B5EF4-FFF2-40B4-BE49-F238E27FC236}">
                <a16:creationId xmlns:a16="http://schemas.microsoft.com/office/drawing/2014/main" id="{976DA00B-E4C7-F1BB-FE58-A4AAF987FC6B}"/>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8759972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098745" y="212716"/>
            <a:ext cx="6186000" cy="682204"/>
          </a:xfrm>
        </p:spPr>
        <p:txBody>
          <a:bodyPr/>
          <a:lstStyle/>
          <a:p>
            <a:r>
              <a:rPr lang="en-US" sz="3600" dirty="0">
                <a:solidFill>
                  <a:schemeClr val="bg1"/>
                </a:solidFill>
              </a:rPr>
              <a:t>Hydrothermal alterations</a:t>
            </a:r>
            <a:endParaRPr lang="es-PE" sz="3600" dirty="0">
              <a:solidFill>
                <a:schemeClr val="bg1"/>
              </a:solidFill>
            </a:endParaRPr>
          </a:p>
        </p:txBody>
      </p:sp>
      <p:sp>
        <p:nvSpPr>
          <p:cNvPr id="3" name="Subtítulo 2"/>
          <p:cNvSpPr>
            <a:spLocks noGrp="1"/>
          </p:cNvSpPr>
          <p:nvPr>
            <p:ph type="subTitle" idx="1"/>
          </p:nvPr>
        </p:nvSpPr>
        <p:spPr>
          <a:xfrm>
            <a:off x="5111020" y="5198032"/>
            <a:ext cx="2161451" cy="522690"/>
          </a:xfrm>
        </p:spPr>
        <p:txBody>
          <a:bodyPr>
            <a:normAutofit/>
          </a:bodyPr>
          <a:lstStyle/>
          <a:p>
            <a:r>
              <a:rPr lang="en-US" sz="1400" cap="none" dirty="0">
                <a:solidFill>
                  <a:schemeClr val="bg1"/>
                </a:solidFill>
              </a:rPr>
              <a:t>Photo looking North</a:t>
            </a:r>
            <a:endParaRPr lang="es-PE" sz="1400" cap="none"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8918" y="1612174"/>
            <a:ext cx="10500256" cy="3585858"/>
          </a:xfrm>
          <a:prstGeom prst="rect">
            <a:avLst/>
          </a:prstGeom>
        </p:spPr>
      </p:pic>
      <p:pic>
        <p:nvPicPr>
          <p:cNvPr id="5" name="Imagen 4">
            <a:extLst>
              <a:ext uri="{FF2B5EF4-FFF2-40B4-BE49-F238E27FC236}">
                <a16:creationId xmlns:a16="http://schemas.microsoft.com/office/drawing/2014/main" id="{F4EF6E5C-C826-EFAD-9A8E-939B1E663E9F}"/>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455753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575898" y="118714"/>
            <a:ext cx="2605313" cy="682204"/>
          </a:xfrm>
        </p:spPr>
        <p:txBody>
          <a:bodyPr/>
          <a:lstStyle/>
          <a:p>
            <a:r>
              <a:rPr lang="en-US" sz="3600" dirty="0">
                <a:solidFill>
                  <a:schemeClr val="bg1"/>
                </a:solidFill>
              </a:rPr>
              <a:t>Structural</a:t>
            </a:r>
            <a:endParaRPr lang="es-PE" sz="3600" dirty="0">
              <a:solidFill>
                <a:schemeClr val="bg1"/>
              </a:solidFill>
            </a:endParaRPr>
          </a:p>
        </p:txBody>
      </p:sp>
      <p:sp>
        <p:nvSpPr>
          <p:cNvPr id="3" name="Subtítulo 2"/>
          <p:cNvSpPr>
            <a:spLocks noGrp="1"/>
          </p:cNvSpPr>
          <p:nvPr>
            <p:ph type="subTitle" idx="1"/>
          </p:nvPr>
        </p:nvSpPr>
        <p:spPr>
          <a:xfrm>
            <a:off x="5878555" y="1266967"/>
            <a:ext cx="5897551" cy="5364569"/>
          </a:xfrm>
        </p:spPr>
        <p:txBody>
          <a:bodyPr>
            <a:normAutofit/>
          </a:bodyPr>
          <a:lstStyle/>
          <a:p>
            <a:pPr algn="just"/>
            <a:r>
              <a:rPr lang="en-US" sz="1600" cap="none" dirty="0">
                <a:solidFill>
                  <a:schemeClr val="bg1"/>
                </a:solidFill>
              </a:rPr>
              <a:t>Los </a:t>
            </a:r>
            <a:r>
              <a:rPr lang="en-US" sz="1600" cap="none" dirty="0" err="1">
                <a:solidFill>
                  <a:schemeClr val="bg1"/>
                </a:solidFill>
              </a:rPr>
              <a:t>Hornos</a:t>
            </a:r>
            <a:r>
              <a:rPr lang="en-US" sz="1600" cap="none" dirty="0">
                <a:solidFill>
                  <a:schemeClr val="bg1"/>
                </a:solidFill>
              </a:rPr>
              <a:t> zone presents in its surface geological manifestations, a very peculiar structural behavior, which geometrically and structurally shapes the probability of a deposit in depth, this has been called "structural compartment".</a:t>
            </a:r>
          </a:p>
          <a:p>
            <a:pPr algn="just"/>
            <a:r>
              <a:rPr lang="en-US" sz="1600" cap="none" dirty="0">
                <a:solidFill>
                  <a:schemeClr val="bg1"/>
                </a:solidFill>
              </a:rPr>
              <a:t>Los </a:t>
            </a:r>
            <a:r>
              <a:rPr lang="en-US" sz="1600" cap="none" dirty="0" err="1">
                <a:solidFill>
                  <a:schemeClr val="bg1"/>
                </a:solidFill>
              </a:rPr>
              <a:t>Hornos</a:t>
            </a:r>
            <a:r>
              <a:rPr lang="en-US" sz="1600" cap="none" dirty="0">
                <a:solidFill>
                  <a:schemeClr val="bg1"/>
                </a:solidFill>
              </a:rPr>
              <a:t> structural compartment presents superficially domains and / or </a:t>
            </a:r>
            <a:r>
              <a:rPr lang="en-US" sz="1600" cap="none" dirty="0" err="1">
                <a:solidFill>
                  <a:schemeClr val="bg1"/>
                </a:solidFill>
              </a:rPr>
              <a:t>polydirectional</a:t>
            </a:r>
            <a:r>
              <a:rPr lang="en-US" sz="1600" cap="none" dirty="0">
                <a:solidFill>
                  <a:schemeClr val="bg1"/>
                </a:solidFill>
              </a:rPr>
              <a:t> structural tendencies of fracturing systems towards its interior, presenting  areas of shear </a:t>
            </a:r>
            <a:r>
              <a:rPr lang="es-PE" sz="1600" cap="none" dirty="0">
                <a:solidFill>
                  <a:schemeClr val="bg1"/>
                </a:solidFill>
              </a:rPr>
              <a:t>(</a:t>
            </a:r>
            <a:r>
              <a:rPr lang="es-PE" sz="1600" cap="none" dirty="0" err="1">
                <a:solidFill>
                  <a:schemeClr val="bg1"/>
                </a:solidFill>
              </a:rPr>
              <a:t>shear</a:t>
            </a:r>
            <a:r>
              <a:rPr lang="es-PE" sz="1600" cap="none" dirty="0">
                <a:solidFill>
                  <a:schemeClr val="bg1"/>
                </a:solidFill>
              </a:rPr>
              <a:t> </a:t>
            </a:r>
            <a:r>
              <a:rPr lang="es-PE" sz="1600" cap="none" dirty="0" err="1">
                <a:solidFill>
                  <a:schemeClr val="bg1"/>
                </a:solidFill>
              </a:rPr>
              <a:t>zone</a:t>
            </a:r>
            <a:r>
              <a:rPr lang="es-PE" sz="1600" cap="none" dirty="0">
                <a:solidFill>
                  <a:schemeClr val="bg1"/>
                </a:solidFill>
              </a:rPr>
              <a:t>), </a:t>
            </a:r>
            <a:r>
              <a:rPr lang="es-PE" sz="1600" cap="none" dirty="0" err="1">
                <a:solidFill>
                  <a:schemeClr val="bg1"/>
                </a:solidFill>
              </a:rPr>
              <a:t>crackings</a:t>
            </a:r>
            <a:r>
              <a:rPr lang="es-PE" sz="1600" cap="none" dirty="0">
                <a:solidFill>
                  <a:schemeClr val="bg1"/>
                </a:solidFill>
              </a:rPr>
              <a:t> (</a:t>
            </a:r>
            <a:r>
              <a:rPr lang="es-PE" sz="1600" cap="none" dirty="0" err="1">
                <a:solidFill>
                  <a:schemeClr val="bg1"/>
                </a:solidFill>
              </a:rPr>
              <a:t>crackle</a:t>
            </a:r>
            <a:r>
              <a:rPr lang="en-US" sz="1600" cap="none" dirty="0">
                <a:solidFill>
                  <a:schemeClr val="bg1"/>
                </a:solidFill>
              </a:rPr>
              <a:t> ), and in a very local way, breccia zones</a:t>
            </a:r>
            <a:r>
              <a:rPr lang="es-PE" sz="1600" cap="none" dirty="0">
                <a:solidFill>
                  <a:schemeClr val="bg1"/>
                </a:solidFill>
              </a:rPr>
              <a:t>; </a:t>
            </a:r>
            <a:r>
              <a:rPr lang="en-US" sz="1600" cap="none" dirty="0">
                <a:solidFill>
                  <a:schemeClr val="bg1"/>
                </a:solidFill>
              </a:rPr>
              <a:t>These crackle-breach fracture systems are open at the district level to the northwest of the Patricia concession.</a:t>
            </a:r>
            <a:endParaRPr lang="es-PE" sz="1600" cap="none" dirty="0">
              <a:solidFill>
                <a:schemeClr val="bg1"/>
              </a:solidFill>
            </a:endParaRPr>
          </a:p>
          <a:p>
            <a:pPr algn="just"/>
            <a:r>
              <a:rPr lang="en-US" sz="1600" cap="none" dirty="0">
                <a:solidFill>
                  <a:schemeClr val="bg1"/>
                </a:solidFill>
              </a:rPr>
              <a:t>The projection of 1564 fracture data from structural stations throughout the El </a:t>
            </a:r>
            <a:r>
              <a:rPr lang="en-US" sz="1600" cap="none" dirty="0" err="1">
                <a:solidFill>
                  <a:schemeClr val="bg1"/>
                </a:solidFill>
              </a:rPr>
              <a:t>Cura</a:t>
            </a:r>
            <a:r>
              <a:rPr lang="en-US" sz="1600" cap="none" dirty="0">
                <a:solidFill>
                  <a:schemeClr val="bg1"/>
                </a:solidFill>
              </a:rPr>
              <a:t> area in a rosette diagram</a:t>
            </a:r>
            <a:r>
              <a:rPr lang="es-PE" sz="1600" cap="none" dirty="0">
                <a:solidFill>
                  <a:schemeClr val="bg1"/>
                </a:solidFill>
              </a:rPr>
              <a:t>, </a:t>
            </a:r>
            <a:r>
              <a:rPr lang="en-US" sz="1600" cap="none" dirty="0">
                <a:solidFill>
                  <a:schemeClr val="bg1"/>
                </a:solidFill>
              </a:rPr>
              <a:t>determines </a:t>
            </a:r>
            <a:r>
              <a:rPr lang="en-US" sz="1600" cap="none" dirty="0" err="1">
                <a:solidFill>
                  <a:schemeClr val="bg1"/>
                </a:solidFill>
              </a:rPr>
              <a:t>polydirectional</a:t>
            </a:r>
            <a:r>
              <a:rPr lang="en-US" sz="1600" cap="none" dirty="0">
                <a:solidFill>
                  <a:schemeClr val="bg1"/>
                </a:solidFill>
              </a:rPr>
              <a:t> distributions of fractures, in fracture planes with dips between 0 ° to 90 °. The </a:t>
            </a:r>
            <a:r>
              <a:rPr lang="en-US" sz="1600" cap="none" dirty="0" err="1">
                <a:solidFill>
                  <a:schemeClr val="bg1"/>
                </a:solidFill>
              </a:rPr>
              <a:t>polydirectional</a:t>
            </a:r>
            <a:r>
              <a:rPr lang="en-US" sz="1600" cap="none" dirty="0">
                <a:solidFill>
                  <a:schemeClr val="bg1"/>
                </a:solidFill>
              </a:rPr>
              <a:t> fractures present a network entrapment of </a:t>
            </a:r>
            <a:r>
              <a:rPr lang="en-US" sz="1600" cap="none" dirty="0" err="1">
                <a:solidFill>
                  <a:schemeClr val="bg1"/>
                </a:solidFill>
              </a:rPr>
              <a:t>polydirectional</a:t>
            </a:r>
            <a:r>
              <a:rPr lang="en-US" sz="1600" cap="none" dirty="0">
                <a:solidFill>
                  <a:schemeClr val="bg1"/>
                </a:solidFill>
              </a:rPr>
              <a:t> quartz </a:t>
            </a:r>
            <a:r>
              <a:rPr lang="en-US" sz="1600" cap="none" dirty="0" err="1">
                <a:solidFill>
                  <a:schemeClr val="bg1"/>
                </a:solidFill>
              </a:rPr>
              <a:t>veinlets</a:t>
            </a:r>
            <a:r>
              <a:rPr lang="en-US" sz="1600" cap="none" dirty="0">
                <a:solidFill>
                  <a:schemeClr val="bg1"/>
                </a:solidFill>
              </a:rPr>
              <a:t> in depth.</a:t>
            </a:r>
            <a:endParaRPr lang="es-PE" sz="1600" cap="none" dirty="0">
              <a:solidFill>
                <a:schemeClr val="bg1"/>
              </a:solidFill>
            </a:endParaRP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4221" y="893151"/>
            <a:ext cx="4680458" cy="5865199"/>
          </a:xfrm>
          <a:prstGeom prst="rect">
            <a:avLst/>
          </a:prstGeom>
        </p:spPr>
      </p:pic>
      <p:pic>
        <p:nvPicPr>
          <p:cNvPr id="4" name="Imagen 3">
            <a:extLst>
              <a:ext uri="{FF2B5EF4-FFF2-40B4-BE49-F238E27FC236}">
                <a16:creationId xmlns:a16="http://schemas.microsoft.com/office/drawing/2014/main" id="{50467B05-D10E-7CC1-9D5C-477314C278DD}"/>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9283073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368056" y="212719"/>
            <a:ext cx="2554038" cy="682204"/>
          </a:xfrm>
        </p:spPr>
        <p:txBody>
          <a:bodyPr/>
          <a:lstStyle/>
          <a:p>
            <a:r>
              <a:rPr lang="en-US" sz="3600" dirty="0">
                <a:solidFill>
                  <a:schemeClr val="bg1"/>
                </a:solidFill>
              </a:rPr>
              <a:t>Structural</a:t>
            </a:r>
            <a:endParaRPr lang="es-PE" sz="3600" dirty="0">
              <a:solidFill>
                <a:schemeClr val="bg1"/>
              </a:solidFill>
            </a:endParaRPr>
          </a:p>
        </p:txBody>
      </p:sp>
      <p:sp>
        <p:nvSpPr>
          <p:cNvPr id="3" name="Subtítulo 2"/>
          <p:cNvSpPr>
            <a:spLocks noGrp="1"/>
          </p:cNvSpPr>
          <p:nvPr>
            <p:ph type="subTitle" idx="1"/>
          </p:nvPr>
        </p:nvSpPr>
        <p:spPr>
          <a:xfrm>
            <a:off x="6434981" y="1264778"/>
            <a:ext cx="4990746" cy="5067656"/>
          </a:xfrm>
        </p:spPr>
        <p:txBody>
          <a:bodyPr>
            <a:noAutofit/>
          </a:bodyPr>
          <a:lstStyle/>
          <a:p>
            <a:pPr algn="just"/>
            <a:r>
              <a:rPr lang="en-US" sz="1600" cap="none" dirty="0">
                <a:solidFill>
                  <a:schemeClr val="bg1"/>
                </a:solidFill>
              </a:rPr>
              <a:t>The structural control and / or degree of fracturing at Los </a:t>
            </a:r>
            <a:r>
              <a:rPr lang="en-US" sz="1600" cap="none" dirty="0" err="1">
                <a:solidFill>
                  <a:schemeClr val="bg1"/>
                </a:solidFill>
              </a:rPr>
              <a:t>Hornos</a:t>
            </a:r>
            <a:r>
              <a:rPr lang="en-US" sz="1600" cap="none" dirty="0">
                <a:solidFill>
                  <a:schemeClr val="bg1"/>
                </a:solidFill>
              </a:rPr>
              <a:t> prospect is the main factor in the depth mineralization trap.</a:t>
            </a:r>
          </a:p>
          <a:p>
            <a:pPr algn="just"/>
            <a:r>
              <a:rPr lang="en-US" sz="1600" cap="none" dirty="0">
                <a:solidFill>
                  <a:schemeClr val="bg1"/>
                </a:solidFill>
              </a:rPr>
              <a:t>Major fault systems with abrupt to gradual inflections, such as the fault of the </a:t>
            </a:r>
            <a:r>
              <a:rPr lang="en-US" sz="1600" cap="none" dirty="0" err="1">
                <a:solidFill>
                  <a:schemeClr val="bg1"/>
                </a:solidFill>
              </a:rPr>
              <a:t>Huascacocha</a:t>
            </a:r>
            <a:r>
              <a:rPr lang="en-US" sz="1600" cap="none" dirty="0">
                <a:solidFill>
                  <a:schemeClr val="bg1"/>
                </a:solidFill>
              </a:rPr>
              <a:t> River, have generated areas of structural control with opening of local spaces or extensions that have contributed to the movement of hydrothermal fluids </a:t>
            </a:r>
            <a:r>
              <a:rPr lang="es-PE" sz="1600" cap="none" dirty="0">
                <a:solidFill>
                  <a:schemeClr val="bg1"/>
                </a:solidFill>
              </a:rPr>
              <a:t>(</a:t>
            </a:r>
            <a:r>
              <a:rPr lang="es-PE" sz="1600" cap="none" dirty="0" err="1">
                <a:solidFill>
                  <a:schemeClr val="bg1"/>
                </a:solidFill>
              </a:rPr>
              <a:t>structural</a:t>
            </a:r>
            <a:r>
              <a:rPr lang="es-PE" sz="1600" cap="none" dirty="0">
                <a:solidFill>
                  <a:schemeClr val="bg1"/>
                </a:solidFill>
              </a:rPr>
              <a:t> </a:t>
            </a:r>
            <a:r>
              <a:rPr lang="es-PE" sz="1600" cap="none" dirty="0" err="1">
                <a:solidFill>
                  <a:schemeClr val="bg1"/>
                </a:solidFill>
              </a:rPr>
              <a:t>permeability</a:t>
            </a:r>
            <a:r>
              <a:rPr lang="es-PE" sz="1600" cap="none" dirty="0">
                <a:solidFill>
                  <a:schemeClr val="bg1"/>
                </a:solidFill>
              </a:rPr>
              <a:t>); </a:t>
            </a:r>
            <a:r>
              <a:rPr lang="en-US" sz="1600" cap="none" dirty="0">
                <a:solidFill>
                  <a:schemeClr val="bg1"/>
                </a:solidFill>
              </a:rPr>
              <a:t>they also present local compression zones that have restricted the passage of hydrothermal fluids, in their different stages of mineralization.</a:t>
            </a:r>
            <a:endParaRPr lang="es-PE" sz="1600" cap="none" dirty="0">
              <a:solidFill>
                <a:schemeClr val="bg1"/>
              </a:solidFill>
            </a:endParaRPr>
          </a:p>
          <a:p>
            <a:pPr algn="just"/>
            <a:r>
              <a:rPr lang="en-US" sz="1600" cap="none" dirty="0">
                <a:solidFill>
                  <a:schemeClr val="bg1"/>
                </a:solidFill>
              </a:rPr>
              <a:t>The analysis of all the vein systems (&gt; 5cm wide) and quartz veinlets (&lt;5cm to 1cm wide) from Los </a:t>
            </a:r>
            <a:r>
              <a:rPr lang="en-US" sz="1600" cap="none" dirty="0" err="1">
                <a:solidFill>
                  <a:schemeClr val="bg1"/>
                </a:solidFill>
              </a:rPr>
              <a:t>Hornos</a:t>
            </a:r>
            <a:r>
              <a:rPr lang="en-US" sz="1600" cap="none" dirty="0">
                <a:solidFill>
                  <a:schemeClr val="bg1"/>
                </a:solidFill>
              </a:rPr>
              <a:t> area</a:t>
            </a:r>
            <a:r>
              <a:rPr lang="es-PE" sz="1600" cap="none" dirty="0">
                <a:solidFill>
                  <a:schemeClr val="bg1"/>
                </a:solidFill>
              </a:rPr>
              <a:t>, </a:t>
            </a:r>
            <a:r>
              <a:rPr lang="en-US" sz="1600" cap="none" dirty="0">
                <a:solidFill>
                  <a:schemeClr val="bg1"/>
                </a:solidFill>
              </a:rPr>
              <a:t>determined poly-directional tendencies of the mineralization systems (cross veinlets).</a:t>
            </a:r>
            <a:endParaRPr lang="es-PE" sz="1600" cap="none" dirty="0">
              <a:solidFill>
                <a:schemeClr val="bg1"/>
              </a:solidFill>
            </a:endParaRPr>
          </a:p>
        </p:txBody>
      </p:sp>
      <p:pic>
        <p:nvPicPr>
          <p:cNvPr id="6" name="Picture 5" descr="100_075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80732" y="1831729"/>
            <a:ext cx="5244054" cy="3933754"/>
          </a:xfrm>
          <a:prstGeom prst="rect">
            <a:avLst/>
          </a:prstGeom>
          <a:noFill/>
          <a:ln w="9525">
            <a:solidFill>
              <a:sysClr val="windowText" lastClr="000000"/>
            </a:solidFill>
            <a:miter lim="800000"/>
            <a:headEnd/>
            <a:tailEnd/>
          </a:ln>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id="{51C5C35B-59F1-34CB-4A38-6E23959DE9E8}"/>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17830679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772313" y="135807"/>
            <a:ext cx="2483067" cy="682204"/>
          </a:xfrm>
        </p:spPr>
        <p:txBody>
          <a:bodyPr/>
          <a:lstStyle/>
          <a:p>
            <a:r>
              <a:rPr lang="en-US" sz="3600" dirty="0">
                <a:solidFill>
                  <a:schemeClr val="bg1"/>
                </a:solidFill>
              </a:rPr>
              <a:t>Structural</a:t>
            </a:r>
            <a:endParaRPr lang="es-PE" sz="3600" dirty="0">
              <a:solidFill>
                <a:schemeClr val="bg1"/>
              </a:solidFill>
            </a:endParaRPr>
          </a:p>
        </p:txBody>
      </p:sp>
      <p:sp>
        <p:nvSpPr>
          <p:cNvPr id="4" name="Subtítulo 3"/>
          <p:cNvSpPr>
            <a:spLocks noGrp="1"/>
          </p:cNvSpPr>
          <p:nvPr>
            <p:ph type="subTitle" idx="1"/>
          </p:nvPr>
        </p:nvSpPr>
        <p:spPr/>
        <p:txBody>
          <a:bodyPr/>
          <a:lstStyle/>
          <a:p>
            <a:endParaRPr lang="es-PE"/>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71529" y="1130341"/>
            <a:ext cx="8782895" cy="5077465"/>
          </a:xfrm>
          <a:prstGeom prst="rect">
            <a:avLst/>
          </a:prstGeom>
          <a:ln>
            <a:solidFill>
              <a:schemeClr val="bg1"/>
            </a:solidFill>
          </a:ln>
        </p:spPr>
      </p:pic>
      <p:pic>
        <p:nvPicPr>
          <p:cNvPr id="3" name="Imagen 2">
            <a:extLst>
              <a:ext uri="{FF2B5EF4-FFF2-40B4-BE49-F238E27FC236}">
                <a16:creationId xmlns:a16="http://schemas.microsoft.com/office/drawing/2014/main" id="{94A12671-A724-8EC5-9CC3-8EAD5932A09D}"/>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1130342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978214" y="127421"/>
            <a:ext cx="2577404" cy="682204"/>
          </a:xfrm>
        </p:spPr>
        <p:txBody>
          <a:bodyPr/>
          <a:lstStyle/>
          <a:p>
            <a:r>
              <a:rPr lang="en-US" sz="3600" dirty="0">
                <a:solidFill>
                  <a:schemeClr val="bg1"/>
                </a:solidFill>
              </a:rPr>
              <a:t>Structural</a:t>
            </a:r>
            <a:endParaRPr lang="es-PE" sz="3600" dirty="0">
              <a:solidFill>
                <a:schemeClr val="bg1"/>
              </a:solidFill>
            </a:endParaRPr>
          </a:p>
        </p:txBody>
      </p:sp>
      <p:sp>
        <p:nvSpPr>
          <p:cNvPr id="4" name="Subtítulo 3"/>
          <p:cNvSpPr>
            <a:spLocks noGrp="1"/>
          </p:cNvSpPr>
          <p:nvPr>
            <p:ph type="subTitle" idx="1"/>
          </p:nvPr>
        </p:nvSpPr>
        <p:spPr/>
        <p:txBody>
          <a:bodyPr/>
          <a:lstStyle/>
          <a:p>
            <a:endParaRPr lang="es-PE"/>
          </a:p>
        </p:txBody>
      </p:sp>
      <p:pic>
        <p:nvPicPr>
          <p:cNvPr id="3" name="Imagen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61591" y="1151145"/>
            <a:ext cx="9010650" cy="4829175"/>
          </a:xfrm>
          <a:prstGeom prst="rect">
            <a:avLst/>
          </a:prstGeom>
          <a:ln>
            <a:solidFill>
              <a:schemeClr val="bg1"/>
            </a:solidFill>
          </a:ln>
        </p:spPr>
      </p:pic>
      <p:pic>
        <p:nvPicPr>
          <p:cNvPr id="5" name="Imagen 4">
            <a:extLst>
              <a:ext uri="{FF2B5EF4-FFF2-40B4-BE49-F238E27FC236}">
                <a16:creationId xmlns:a16="http://schemas.microsoft.com/office/drawing/2014/main" id="{65C64B7D-7C6D-99B7-8E36-36322EA97648}"/>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11978028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765434" y="289629"/>
            <a:ext cx="2481400" cy="682204"/>
          </a:xfrm>
        </p:spPr>
        <p:txBody>
          <a:bodyPr/>
          <a:lstStyle/>
          <a:p>
            <a:r>
              <a:rPr lang="en-US" sz="3600" dirty="0">
                <a:solidFill>
                  <a:schemeClr val="bg1"/>
                </a:solidFill>
              </a:rPr>
              <a:t>Structural</a:t>
            </a:r>
            <a:endParaRPr lang="es-PE" sz="3600" dirty="0">
              <a:solidFill>
                <a:schemeClr val="bg1"/>
              </a:solidFill>
            </a:endParaRPr>
          </a:p>
        </p:txBody>
      </p:sp>
      <p:sp>
        <p:nvSpPr>
          <p:cNvPr id="4" name="Subtítulo 3"/>
          <p:cNvSpPr>
            <a:spLocks noGrp="1"/>
          </p:cNvSpPr>
          <p:nvPr>
            <p:ph type="subTitle" idx="1"/>
          </p:nvPr>
        </p:nvSpPr>
        <p:spPr/>
        <p:txBody>
          <a:bodyPr/>
          <a:lstStyle/>
          <a:p>
            <a:endParaRPr lang="es-PE"/>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13979" y="1683268"/>
            <a:ext cx="9790235" cy="4175430"/>
          </a:xfrm>
          <a:prstGeom prst="rect">
            <a:avLst/>
          </a:prstGeom>
          <a:ln>
            <a:solidFill>
              <a:schemeClr val="bg1"/>
            </a:solidFill>
          </a:ln>
        </p:spPr>
      </p:pic>
      <p:pic>
        <p:nvPicPr>
          <p:cNvPr id="5" name="Imagen 4">
            <a:extLst>
              <a:ext uri="{FF2B5EF4-FFF2-40B4-BE49-F238E27FC236}">
                <a16:creationId xmlns:a16="http://schemas.microsoft.com/office/drawing/2014/main" id="{63AF42D0-044D-1AA4-909D-D97BF114CE72}"/>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5295072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8A39A132-C1C1-6207-D853-2B5F95EF813F}"/>
              </a:ext>
            </a:extLst>
          </p:cNvPr>
          <p:cNvPicPr>
            <a:picLocks noChangeAspect="1"/>
          </p:cNvPicPr>
          <p:nvPr/>
        </p:nvPicPr>
        <p:blipFill>
          <a:blip r:embed="rId2"/>
          <a:srcRect/>
          <a:stretch/>
        </p:blipFill>
        <p:spPr>
          <a:xfrm>
            <a:off x="295276" y="164281"/>
            <a:ext cx="2004760" cy="848368"/>
          </a:xfrm>
          <a:prstGeom prst="rect">
            <a:avLst/>
          </a:prstGeom>
        </p:spPr>
      </p:pic>
      <p:pic>
        <p:nvPicPr>
          <p:cNvPr id="3074" name="Picture 2" descr="F:\GCI1\Data Usuarios\Geologia\YArones\Documentos Geologia\Geologia compartido\II ETAPA -PROYECTO LOS HORNOS\MUESTREO\II Etapa\Fotos Muestras_Canaletas\M-587 Au 1.83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2696" y="1077688"/>
            <a:ext cx="7036480" cy="52773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 name="Picture 2" descr="F:\GCI1\Data Usuarios\Geologia\YArones\Documentos Geologia\Geologia compartido\II ETAPA -PROYECTO LOS HORNOS\MUESTREO\II Etapa\Fotos Muestras_Canaletas\M-587 Au 1.830.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920251" y="320723"/>
            <a:ext cx="4062482" cy="33368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5 CuadroTexto"/>
          <p:cNvSpPr txBox="1"/>
          <p:nvPr/>
        </p:nvSpPr>
        <p:spPr>
          <a:xfrm>
            <a:off x="4228504" y="6325318"/>
            <a:ext cx="4628893" cy="369332"/>
          </a:xfrm>
          <a:prstGeom prst="rect">
            <a:avLst/>
          </a:prstGeom>
          <a:noFill/>
        </p:spPr>
        <p:txBody>
          <a:bodyPr wrap="square" rtlCol="0">
            <a:spAutoFit/>
          </a:bodyPr>
          <a:lstStyle/>
          <a:p>
            <a:r>
              <a:rPr lang="es-PE" b="1" dirty="0">
                <a:solidFill>
                  <a:schemeClr val="bg1"/>
                </a:solidFill>
              </a:rPr>
              <a:t>SAMPLE  M-587 :  1.83 g Au/t</a:t>
            </a:r>
          </a:p>
        </p:txBody>
      </p:sp>
    </p:spTree>
    <p:extLst>
      <p:ext uri="{BB962C8B-B14F-4D97-AF65-F5344CB8AC3E}">
        <p14:creationId xmlns:p14="http://schemas.microsoft.com/office/powerpoint/2010/main" val="1958158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579077" y="195626"/>
            <a:ext cx="6866767" cy="682204"/>
          </a:xfrm>
        </p:spPr>
        <p:txBody>
          <a:bodyPr/>
          <a:lstStyle/>
          <a:p>
            <a:r>
              <a:rPr lang="en-US" sz="3600" dirty="0">
                <a:solidFill>
                  <a:schemeClr val="bg1"/>
                </a:solidFill>
              </a:rPr>
              <a:t>LOCATION AND ACCESSIBILITY</a:t>
            </a:r>
            <a:endParaRPr lang="es-PE" sz="3600" dirty="0">
              <a:solidFill>
                <a:schemeClr val="bg1"/>
              </a:solidFill>
            </a:endParaRP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0285" y="1550937"/>
            <a:ext cx="4549312" cy="4259098"/>
          </a:xfrm>
          <a:prstGeom prst="rect">
            <a:avLst/>
          </a:prstGeom>
        </p:spPr>
      </p:pic>
      <p:pic>
        <p:nvPicPr>
          <p:cNvPr id="6" name="Imagen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0743" y="1550938"/>
            <a:ext cx="5170919" cy="4259097"/>
          </a:xfrm>
          <a:prstGeom prst="rect">
            <a:avLst/>
          </a:prstGeom>
        </p:spPr>
      </p:pic>
      <p:pic>
        <p:nvPicPr>
          <p:cNvPr id="3" name="Imagen 2">
            <a:extLst>
              <a:ext uri="{FF2B5EF4-FFF2-40B4-BE49-F238E27FC236}">
                <a16:creationId xmlns:a16="http://schemas.microsoft.com/office/drawing/2014/main" id="{4D12A965-8A8C-B81C-EF77-83435EB1DAF2}"/>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12983307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GCI1\Data Usuarios\Geologia\YArones\Documentos Geologia\Geologia compartido\II ETAPA -PROYECTO LOS HORNOS\MUESTREO\II Etapa\Fotos Muestras_Canaletas\M-752 Au 14.2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7870" y="1159924"/>
            <a:ext cx="7006035" cy="52545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3 CuadroTexto"/>
          <p:cNvSpPr txBox="1"/>
          <p:nvPr/>
        </p:nvSpPr>
        <p:spPr>
          <a:xfrm>
            <a:off x="4310395" y="6414450"/>
            <a:ext cx="3796379" cy="369332"/>
          </a:xfrm>
          <a:prstGeom prst="rect">
            <a:avLst/>
          </a:prstGeom>
          <a:noFill/>
        </p:spPr>
        <p:txBody>
          <a:bodyPr wrap="square" rtlCol="0">
            <a:spAutoFit/>
          </a:bodyPr>
          <a:lstStyle/>
          <a:p>
            <a:r>
              <a:rPr lang="es-PE" b="1" dirty="0">
                <a:solidFill>
                  <a:schemeClr val="bg1"/>
                </a:solidFill>
              </a:rPr>
              <a:t>SAMPLE  M-752 : 14.25 g Au/t </a:t>
            </a:r>
          </a:p>
        </p:txBody>
      </p:sp>
      <p:pic>
        <p:nvPicPr>
          <p:cNvPr id="6" name="Picture 2" descr="F:\GCI1\Data Usuarios\Geologia\YArones\Documentos Geologia\Geologia compartido\II ETAPA -PROYECTO LOS HORNOS\MUESTREO\II Etapa\Fotos Muestras_Canaletas\M-752 Au 14.25.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820788" y="164281"/>
            <a:ext cx="4165580" cy="33368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 name="Imagen 1">
            <a:extLst>
              <a:ext uri="{FF2B5EF4-FFF2-40B4-BE49-F238E27FC236}">
                <a16:creationId xmlns:a16="http://schemas.microsoft.com/office/drawing/2014/main" id="{7745E616-5E83-B438-3FB1-08EE6720ADE9}"/>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5443863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GCI1\Data Usuarios\Geologia\YArones\Documentos Geologia\Geologia compartido\II ETAPA -PROYECTO LOS HORNOS\MUESTREO\II Etapa\Fotos Muestras_Canaletas\M-284 Au 15gr.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2212" y="1110343"/>
            <a:ext cx="6655880" cy="49919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 name="Picture 2" descr="F:\GCI1\Data Usuarios\Geologia\YArones\Documentos Geologia\Geologia compartido\II ETAPA -PROYECTO LOS HORNOS\MUESTREO\II Etapa\Fotos Muestras_Canaletas\M-284 Au 15gr.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024884" y="926757"/>
            <a:ext cx="4026284" cy="31330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5 CuadroTexto"/>
          <p:cNvSpPr txBox="1"/>
          <p:nvPr/>
        </p:nvSpPr>
        <p:spPr>
          <a:xfrm>
            <a:off x="4228504" y="6325318"/>
            <a:ext cx="3796379" cy="369332"/>
          </a:xfrm>
          <a:prstGeom prst="rect">
            <a:avLst/>
          </a:prstGeom>
          <a:noFill/>
        </p:spPr>
        <p:txBody>
          <a:bodyPr wrap="square" rtlCol="0">
            <a:spAutoFit/>
          </a:bodyPr>
          <a:lstStyle/>
          <a:p>
            <a:r>
              <a:rPr lang="es-PE" b="1" dirty="0">
                <a:solidFill>
                  <a:schemeClr val="bg1"/>
                </a:solidFill>
              </a:rPr>
              <a:t>SAMPLE M-284 :15.90  g Au/t </a:t>
            </a:r>
          </a:p>
        </p:txBody>
      </p:sp>
      <p:pic>
        <p:nvPicPr>
          <p:cNvPr id="2" name="Imagen 1">
            <a:extLst>
              <a:ext uri="{FF2B5EF4-FFF2-40B4-BE49-F238E27FC236}">
                <a16:creationId xmlns:a16="http://schemas.microsoft.com/office/drawing/2014/main" id="{D1CA1CCE-B1E1-6C4D-F89C-CC609890CEDA}"/>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40875525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0A2313F-9D08-4C4F-A356-F9432276B5C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9638" y="1012649"/>
            <a:ext cx="6931384" cy="51985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Imagen 5">
            <a:extLst>
              <a:ext uri="{FF2B5EF4-FFF2-40B4-BE49-F238E27FC236}">
                <a16:creationId xmlns:a16="http://schemas.microsoft.com/office/drawing/2014/main" id="{BCA22854-6874-44C4-9556-ABDC2DD6E13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266671" y="139014"/>
            <a:ext cx="3767532" cy="2628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5 CuadroTexto">
            <a:extLst>
              <a:ext uri="{FF2B5EF4-FFF2-40B4-BE49-F238E27FC236}">
                <a16:creationId xmlns:a16="http://schemas.microsoft.com/office/drawing/2014/main" id="{E196EA3D-75FE-443A-80B5-ABB3E4A5D552}"/>
              </a:ext>
            </a:extLst>
          </p:cNvPr>
          <p:cNvSpPr txBox="1"/>
          <p:nvPr/>
        </p:nvSpPr>
        <p:spPr>
          <a:xfrm>
            <a:off x="3756454" y="6325318"/>
            <a:ext cx="4510217" cy="369332"/>
          </a:xfrm>
          <a:prstGeom prst="rect">
            <a:avLst/>
          </a:prstGeom>
          <a:noFill/>
        </p:spPr>
        <p:txBody>
          <a:bodyPr wrap="square" rtlCol="0">
            <a:spAutoFit/>
          </a:bodyPr>
          <a:lstStyle/>
          <a:p>
            <a:r>
              <a:rPr lang="es-PE" b="1" dirty="0">
                <a:solidFill>
                  <a:schemeClr val="bg1"/>
                </a:solidFill>
              </a:rPr>
              <a:t>SAMPLE  M-753, M7-54 :1.48  g Au/t </a:t>
            </a:r>
          </a:p>
        </p:txBody>
      </p:sp>
      <p:pic>
        <p:nvPicPr>
          <p:cNvPr id="2" name="Imagen 1">
            <a:extLst>
              <a:ext uri="{FF2B5EF4-FFF2-40B4-BE49-F238E27FC236}">
                <a16:creationId xmlns:a16="http://schemas.microsoft.com/office/drawing/2014/main" id="{611BCC34-88E2-B08E-EC82-7741D807750C}"/>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25539211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71BFC35-8991-4C15-876C-AEC416BBA4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4824" y="1134803"/>
            <a:ext cx="6726111" cy="50445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Imagen 3">
            <a:extLst>
              <a:ext uri="{FF2B5EF4-FFF2-40B4-BE49-F238E27FC236}">
                <a16:creationId xmlns:a16="http://schemas.microsoft.com/office/drawing/2014/main" id="{7117B79A-62C6-4ED1-A690-AA041915923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887729" y="318184"/>
            <a:ext cx="3729447" cy="28451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5 CuadroTexto">
            <a:extLst>
              <a:ext uri="{FF2B5EF4-FFF2-40B4-BE49-F238E27FC236}">
                <a16:creationId xmlns:a16="http://schemas.microsoft.com/office/drawing/2014/main" id="{627B1B5C-E8C7-4C93-B924-C2ACFDCA9D6A}"/>
              </a:ext>
            </a:extLst>
          </p:cNvPr>
          <p:cNvSpPr txBox="1"/>
          <p:nvPr/>
        </p:nvSpPr>
        <p:spPr>
          <a:xfrm>
            <a:off x="3756454" y="6325318"/>
            <a:ext cx="4510217" cy="369332"/>
          </a:xfrm>
          <a:prstGeom prst="rect">
            <a:avLst/>
          </a:prstGeom>
          <a:noFill/>
        </p:spPr>
        <p:txBody>
          <a:bodyPr wrap="square" rtlCol="0">
            <a:spAutoFit/>
          </a:bodyPr>
          <a:lstStyle/>
          <a:p>
            <a:r>
              <a:rPr lang="es-PE" b="1" dirty="0">
                <a:solidFill>
                  <a:schemeClr val="bg1"/>
                </a:solidFill>
              </a:rPr>
              <a:t>SAMPLE  M-728 : 1.275  g Au/t </a:t>
            </a:r>
          </a:p>
        </p:txBody>
      </p:sp>
      <p:pic>
        <p:nvPicPr>
          <p:cNvPr id="2" name="Imagen 1">
            <a:extLst>
              <a:ext uri="{FF2B5EF4-FFF2-40B4-BE49-F238E27FC236}">
                <a16:creationId xmlns:a16="http://schemas.microsoft.com/office/drawing/2014/main" id="{97E127DF-4B79-8D39-3966-2DC36D98B4C5}"/>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17075231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7DAC8A2-91E4-4E23-A6DF-A01DCBE5B0C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409"/>
          <a:stretch/>
        </p:blipFill>
        <p:spPr>
          <a:xfrm>
            <a:off x="2306472" y="118168"/>
            <a:ext cx="7233314" cy="66216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 name="Imagen 1">
            <a:extLst>
              <a:ext uri="{FF2B5EF4-FFF2-40B4-BE49-F238E27FC236}">
                <a16:creationId xmlns:a16="http://schemas.microsoft.com/office/drawing/2014/main" id="{06318A28-CFBA-72EF-3C47-5A55C5F4299C}"/>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491676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6026005E-E556-4DA8-BE28-19612DCFF5F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297656" y="1149119"/>
            <a:ext cx="7007010" cy="554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CuadroTexto 3">
            <a:extLst>
              <a:ext uri="{FF2B5EF4-FFF2-40B4-BE49-F238E27FC236}">
                <a16:creationId xmlns:a16="http://schemas.microsoft.com/office/drawing/2014/main" id="{C9474FF2-DA80-4914-AC6D-735BA2F0A6A1}"/>
              </a:ext>
            </a:extLst>
          </p:cNvPr>
          <p:cNvSpPr txBox="1"/>
          <p:nvPr/>
        </p:nvSpPr>
        <p:spPr>
          <a:xfrm>
            <a:off x="8789157" y="2934269"/>
            <a:ext cx="3402843" cy="1015663"/>
          </a:xfrm>
          <a:prstGeom prst="rect">
            <a:avLst/>
          </a:prstGeom>
          <a:noFill/>
        </p:spPr>
        <p:txBody>
          <a:bodyPr wrap="square" rtlCol="0">
            <a:spAutoFit/>
          </a:bodyPr>
          <a:lstStyle/>
          <a:p>
            <a:pPr algn="ctr"/>
            <a:r>
              <a:rPr lang="es-PE" sz="2000" b="1" dirty="0">
                <a:latin typeface="Arial" panose="020B0604020202020204" pitchFamily="34" charset="0"/>
                <a:cs typeface="Arial" panose="020B0604020202020204" pitchFamily="34" charset="0"/>
              </a:rPr>
              <a:t>GEOPHYSICAL LINE 8500N AND EXPLORATION DRILLING</a:t>
            </a:r>
          </a:p>
        </p:txBody>
      </p:sp>
      <p:sp>
        <p:nvSpPr>
          <p:cNvPr id="5" name="CuadroTexto 4">
            <a:extLst>
              <a:ext uri="{FF2B5EF4-FFF2-40B4-BE49-F238E27FC236}">
                <a16:creationId xmlns:a16="http://schemas.microsoft.com/office/drawing/2014/main" id="{4D31A8C5-7A46-47F8-9BFA-DA53C99D6AEF}"/>
              </a:ext>
            </a:extLst>
          </p:cNvPr>
          <p:cNvSpPr txBox="1"/>
          <p:nvPr/>
        </p:nvSpPr>
        <p:spPr>
          <a:xfrm>
            <a:off x="4585648" y="4421875"/>
            <a:ext cx="928047" cy="230832"/>
          </a:xfrm>
          <a:prstGeom prst="rect">
            <a:avLst/>
          </a:prstGeom>
          <a:noFill/>
        </p:spPr>
        <p:txBody>
          <a:bodyPr wrap="square" rtlCol="0">
            <a:spAutoFit/>
          </a:bodyPr>
          <a:lstStyle/>
          <a:p>
            <a:r>
              <a:rPr lang="es-PE" sz="900" b="1" dirty="0">
                <a:solidFill>
                  <a:schemeClr val="bg1"/>
                </a:solidFill>
                <a:latin typeface="Arial Black" panose="020B0A04020102020204" pitchFamily="34" charset="0"/>
                <a:cs typeface="Arial" panose="020B0604020202020204" pitchFamily="34" charset="0"/>
              </a:rPr>
              <a:t>LH07-05</a:t>
            </a:r>
          </a:p>
        </p:txBody>
      </p:sp>
      <p:sp>
        <p:nvSpPr>
          <p:cNvPr id="6" name="CuadroTexto 5">
            <a:extLst>
              <a:ext uri="{FF2B5EF4-FFF2-40B4-BE49-F238E27FC236}">
                <a16:creationId xmlns:a16="http://schemas.microsoft.com/office/drawing/2014/main" id="{99F57482-DD25-487F-966D-B0E67ADBF1CE}"/>
              </a:ext>
            </a:extLst>
          </p:cNvPr>
          <p:cNvSpPr txBox="1"/>
          <p:nvPr/>
        </p:nvSpPr>
        <p:spPr>
          <a:xfrm>
            <a:off x="4653888" y="1544471"/>
            <a:ext cx="928047" cy="230832"/>
          </a:xfrm>
          <a:prstGeom prst="rect">
            <a:avLst/>
          </a:prstGeom>
          <a:noFill/>
        </p:spPr>
        <p:txBody>
          <a:bodyPr wrap="square" rtlCol="0">
            <a:spAutoFit/>
          </a:bodyPr>
          <a:lstStyle/>
          <a:p>
            <a:r>
              <a:rPr lang="es-PE" sz="900" b="1" dirty="0">
                <a:solidFill>
                  <a:schemeClr val="bg1"/>
                </a:solidFill>
                <a:latin typeface="Arial Black" panose="020B0A04020102020204" pitchFamily="34" charset="0"/>
                <a:cs typeface="Arial" panose="020B0604020202020204" pitchFamily="34" charset="0"/>
              </a:rPr>
              <a:t>LH07-05</a:t>
            </a:r>
          </a:p>
        </p:txBody>
      </p:sp>
      <p:pic>
        <p:nvPicPr>
          <p:cNvPr id="2" name="Imagen 1">
            <a:extLst>
              <a:ext uri="{FF2B5EF4-FFF2-40B4-BE49-F238E27FC236}">
                <a16:creationId xmlns:a16="http://schemas.microsoft.com/office/drawing/2014/main" id="{D53CF83B-7FF1-4B6A-2E9E-FBB89BF2789C}"/>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2712576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898BA56-07A0-49C1-8D28-38CA5F77BD3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3898" y="218363"/>
            <a:ext cx="8472862" cy="64690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Imagen 3">
            <a:extLst>
              <a:ext uri="{FF2B5EF4-FFF2-40B4-BE49-F238E27FC236}">
                <a16:creationId xmlns:a16="http://schemas.microsoft.com/office/drawing/2014/main" id="{ED4CFA4D-D9FF-4AFC-AD80-96A94735F24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3898" y="5688842"/>
            <a:ext cx="4039736" cy="998561"/>
          </a:xfrm>
          <a:prstGeom prst="rect">
            <a:avLst/>
          </a:prstGeom>
        </p:spPr>
      </p:pic>
      <p:sp>
        <p:nvSpPr>
          <p:cNvPr id="5" name="CuadroTexto 4">
            <a:extLst>
              <a:ext uri="{FF2B5EF4-FFF2-40B4-BE49-F238E27FC236}">
                <a16:creationId xmlns:a16="http://schemas.microsoft.com/office/drawing/2014/main" id="{E6E17901-8657-4711-B15C-2E3548559246}"/>
              </a:ext>
            </a:extLst>
          </p:cNvPr>
          <p:cNvSpPr txBox="1"/>
          <p:nvPr/>
        </p:nvSpPr>
        <p:spPr>
          <a:xfrm>
            <a:off x="8789157" y="2934269"/>
            <a:ext cx="3402843" cy="707886"/>
          </a:xfrm>
          <a:prstGeom prst="rect">
            <a:avLst/>
          </a:prstGeom>
          <a:noFill/>
        </p:spPr>
        <p:txBody>
          <a:bodyPr wrap="square" rtlCol="0">
            <a:spAutoFit/>
          </a:bodyPr>
          <a:lstStyle/>
          <a:p>
            <a:pPr algn="ctr"/>
            <a:r>
              <a:rPr lang="es-PE" sz="2000" b="1" dirty="0">
                <a:latin typeface="Arial" panose="020B0604020202020204" pitchFamily="34" charset="0"/>
                <a:cs typeface="Arial" panose="020B0604020202020204" pitchFamily="34" charset="0"/>
              </a:rPr>
              <a:t>LINE GEOLOGICAL SECTION 8500N</a:t>
            </a:r>
          </a:p>
        </p:txBody>
      </p:sp>
      <p:pic>
        <p:nvPicPr>
          <p:cNvPr id="2" name="Imagen 1">
            <a:extLst>
              <a:ext uri="{FF2B5EF4-FFF2-40B4-BE49-F238E27FC236}">
                <a16:creationId xmlns:a16="http://schemas.microsoft.com/office/drawing/2014/main" id="{99D90905-55FD-7089-F047-7EAFEA254B8D}"/>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7772853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652337" y="161443"/>
            <a:ext cx="2491947" cy="682204"/>
          </a:xfrm>
        </p:spPr>
        <p:txBody>
          <a:bodyPr/>
          <a:lstStyle/>
          <a:p>
            <a:r>
              <a:rPr lang="en-US" sz="3600" dirty="0">
                <a:solidFill>
                  <a:schemeClr val="bg1"/>
                </a:solidFill>
              </a:rPr>
              <a:t>Structural</a:t>
            </a:r>
            <a:endParaRPr lang="es-PE" sz="3600" dirty="0">
              <a:solidFill>
                <a:schemeClr val="bg1"/>
              </a:solidFill>
            </a:endParaRPr>
          </a:p>
        </p:txBody>
      </p:sp>
      <p:sp>
        <p:nvSpPr>
          <p:cNvPr id="4" name="Subtítulo 3"/>
          <p:cNvSpPr>
            <a:spLocks noGrp="1"/>
          </p:cNvSpPr>
          <p:nvPr>
            <p:ph type="subTitle" idx="1"/>
          </p:nvPr>
        </p:nvSpPr>
        <p:spPr/>
        <p:txBody>
          <a:bodyPr/>
          <a:lstStyle/>
          <a:p>
            <a:endParaRPr lang="es-PE"/>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2303" y="1108822"/>
            <a:ext cx="9708721" cy="5044877"/>
          </a:xfrm>
          <a:prstGeom prst="rect">
            <a:avLst/>
          </a:prstGeom>
          <a:ln>
            <a:solidFill>
              <a:schemeClr val="bg1"/>
            </a:solidFill>
          </a:ln>
        </p:spPr>
      </p:pic>
      <p:pic>
        <p:nvPicPr>
          <p:cNvPr id="6" name="Imagen 5">
            <a:extLst>
              <a:ext uri="{FF2B5EF4-FFF2-40B4-BE49-F238E27FC236}">
                <a16:creationId xmlns:a16="http://schemas.microsoft.com/office/drawing/2014/main" id="{CAB838C7-AF8A-97E9-D7F0-91A5FB29943E}"/>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348650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256959" y="75986"/>
            <a:ext cx="3545351" cy="682204"/>
          </a:xfrm>
        </p:spPr>
        <p:txBody>
          <a:bodyPr/>
          <a:lstStyle/>
          <a:p>
            <a:r>
              <a:rPr lang="en-US" sz="3600" dirty="0">
                <a:solidFill>
                  <a:schemeClr val="bg1"/>
                </a:solidFill>
              </a:rPr>
              <a:t>Mineralization</a:t>
            </a:r>
            <a:endParaRPr lang="es-PE" sz="3600" dirty="0">
              <a:solidFill>
                <a:schemeClr val="bg1"/>
              </a:solidFill>
            </a:endParaRPr>
          </a:p>
        </p:txBody>
      </p:sp>
      <p:sp>
        <p:nvSpPr>
          <p:cNvPr id="3" name="Subtítulo 2"/>
          <p:cNvSpPr>
            <a:spLocks noGrp="1"/>
          </p:cNvSpPr>
          <p:nvPr>
            <p:ph type="subTitle" idx="1"/>
          </p:nvPr>
        </p:nvSpPr>
        <p:spPr>
          <a:xfrm>
            <a:off x="6324465" y="946303"/>
            <a:ext cx="4866255" cy="5501303"/>
          </a:xfrm>
        </p:spPr>
        <p:txBody>
          <a:bodyPr>
            <a:noAutofit/>
          </a:bodyPr>
          <a:lstStyle/>
          <a:p>
            <a:pPr algn="just"/>
            <a:r>
              <a:rPr lang="en-US" sz="1600" cap="none" dirty="0">
                <a:solidFill>
                  <a:schemeClr val="bg1"/>
                </a:solidFill>
              </a:rPr>
              <a:t>Gold mineralization events occur mainly in areas of higher cracking with moderate to strong </a:t>
            </a:r>
            <a:r>
              <a:rPr lang="en-US" sz="1600" cap="none" dirty="0" err="1">
                <a:solidFill>
                  <a:schemeClr val="bg1"/>
                </a:solidFill>
              </a:rPr>
              <a:t>phyllic</a:t>
            </a:r>
            <a:r>
              <a:rPr lang="en-US" sz="1600" cap="none" dirty="0">
                <a:solidFill>
                  <a:schemeClr val="bg1"/>
                </a:solidFill>
              </a:rPr>
              <a:t> alteration</a:t>
            </a:r>
            <a:r>
              <a:rPr lang="es-PE" sz="1600" cap="none" dirty="0">
                <a:solidFill>
                  <a:schemeClr val="bg1"/>
                </a:solidFill>
              </a:rPr>
              <a:t>, </a:t>
            </a:r>
            <a:r>
              <a:rPr lang="en-US" sz="1600" cap="none" dirty="0">
                <a:solidFill>
                  <a:schemeClr val="bg1"/>
                </a:solidFill>
              </a:rPr>
              <a:t>through a structural control related to systems of </a:t>
            </a:r>
            <a:r>
              <a:rPr lang="en-US" sz="1600" cap="none" dirty="0" err="1">
                <a:solidFill>
                  <a:schemeClr val="bg1"/>
                </a:solidFill>
              </a:rPr>
              <a:t>millimetric</a:t>
            </a:r>
            <a:r>
              <a:rPr lang="en-US" sz="1600" cap="none" dirty="0">
                <a:solidFill>
                  <a:schemeClr val="bg1"/>
                </a:solidFill>
              </a:rPr>
              <a:t> veins and veinlets to </a:t>
            </a:r>
            <a:r>
              <a:rPr lang="en-US" sz="1600" cap="none" dirty="0" err="1">
                <a:solidFill>
                  <a:schemeClr val="bg1"/>
                </a:solidFill>
              </a:rPr>
              <a:t>centimetric</a:t>
            </a:r>
            <a:r>
              <a:rPr lang="en-US" sz="1600" cap="none" dirty="0">
                <a:solidFill>
                  <a:schemeClr val="bg1"/>
                </a:solidFill>
              </a:rPr>
              <a:t> </a:t>
            </a:r>
            <a:r>
              <a:rPr lang="en-US" sz="1600" cap="none" dirty="0" err="1">
                <a:solidFill>
                  <a:schemeClr val="bg1"/>
                </a:solidFill>
              </a:rPr>
              <a:t>polydirectional</a:t>
            </a:r>
            <a:r>
              <a:rPr lang="en-US" sz="1600" cap="none" dirty="0">
                <a:solidFill>
                  <a:schemeClr val="bg1"/>
                </a:solidFill>
              </a:rPr>
              <a:t> quartz with fillings of hematite, goethite and </a:t>
            </a:r>
            <a:r>
              <a:rPr lang="en-US" sz="1600" cap="none" dirty="0" err="1">
                <a:solidFill>
                  <a:schemeClr val="bg1"/>
                </a:solidFill>
              </a:rPr>
              <a:t>limonites</a:t>
            </a:r>
            <a:r>
              <a:rPr lang="en-US" sz="1600" cap="none" dirty="0">
                <a:solidFill>
                  <a:schemeClr val="bg1"/>
                </a:solidFill>
              </a:rPr>
              <a:t> oxides in fractures together with pyrite in veins and in a fine interstitial dissemination, with low content of sulfides as galena, </a:t>
            </a:r>
            <a:r>
              <a:rPr lang="en-US" sz="1600" cap="none" dirty="0" err="1">
                <a:solidFill>
                  <a:schemeClr val="bg1"/>
                </a:solidFill>
              </a:rPr>
              <a:t>sphalerite</a:t>
            </a:r>
            <a:r>
              <a:rPr lang="en-US" sz="1600" cap="none" dirty="0">
                <a:solidFill>
                  <a:schemeClr val="bg1"/>
                </a:solidFill>
              </a:rPr>
              <a:t>, chalcopyrite, </a:t>
            </a:r>
            <a:r>
              <a:rPr lang="en-US" sz="1600" cap="none" dirty="0" err="1">
                <a:solidFill>
                  <a:schemeClr val="bg1"/>
                </a:solidFill>
              </a:rPr>
              <a:t>arsenopyrite</a:t>
            </a:r>
            <a:r>
              <a:rPr lang="en-US" sz="1600" cap="none" dirty="0">
                <a:solidFill>
                  <a:schemeClr val="bg1"/>
                </a:solidFill>
              </a:rPr>
              <a:t>, </a:t>
            </a:r>
            <a:r>
              <a:rPr lang="en-US" sz="1600" cap="none" dirty="0" err="1">
                <a:solidFill>
                  <a:schemeClr val="bg1"/>
                </a:solidFill>
              </a:rPr>
              <a:t>pyrrhotite</a:t>
            </a:r>
            <a:r>
              <a:rPr lang="en-US" sz="1600" cap="none" dirty="0">
                <a:solidFill>
                  <a:schemeClr val="bg1"/>
                </a:solidFill>
              </a:rPr>
              <a:t> and </a:t>
            </a:r>
            <a:r>
              <a:rPr lang="en-US" sz="1600" cap="none" dirty="0" err="1">
                <a:solidFill>
                  <a:schemeClr val="bg1"/>
                </a:solidFill>
              </a:rPr>
              <a:t>coveline</a:t>
            </a:r>
            <a:r>
              <a:rPr lang="en-US" sz="1600" cap="none" dirty="0">
                <a:solidFill>
                  <a:schemeClr val="bg1"/>
                </a:solidFill>
              </a:rPr>
              <a:t> replacing chalcopyrite, with textures of replacements and comb structure.</a:t>
            </a:r>
          </a:p>
          <a:p>
            <a:pPr algn="just"/>
            <a:r>
              <a:rPr lang="en-US" sz="1600" cap="none" dirty="0">
                <a:solidFill>
                  <a:schemeClr val="bg1"/>
                </a:solidFill>
              </a:rPr>
              <a:t>The formation of hematite and goethite </a:t>
            </a:r>
            <a:r>
              <a:rPr lang="en-US" sz="1600" cap="none" dirty="0" err="1">
                <a:solidFill>
                  <a:schemeClr val="bg1"/>
                </a:solidFill>
              </a:rPr>
              <a:t>veinlets</a:t>
            </a:r>
            <a:r>
              <a:rPr lang="en-US" sz="1600" cap="none" dirty="0">
                <a:solidFill>
                  <a:schemeClr val="bg1"/>
                </a:solidFill>
              </a:rPr>
              <a:t> occurs in replacements of pyrite and magnetite </a:t>
            </a:r>
            <a:r>
              <a:rPr lang="en-US" sz="1600" cap="none" dirty="0" err="1">
                <a:solidFill>
                  <a:schemeClr val="bg1"/>
                </a:solidFill>
              </a:rPr>
              <a:t>mineralizations</a:t>
            </a:r>
            <a:r>
              <a:rPr lang="en-US" sz="1600" cap="none" dirty="0">
                <a:solidFill>
                  <a:schemeClr val="bg1"/>
                </a:solidFill>
              </a:rPr>
              <a:t>.</a:t>
            </a:r>
            <a:r>
              <a:rPr lang="es-PE" sz="1600" cap="none" dirty="0">
                <a:solidFill>
                  <a:schemeClr val="bg1"/>
                </a:solidFill>
              </a:rPr>
              <a:t> </a:t>
            </a:r>
            <a:r>
              <a:rPr lang="en-US" sz="1600" cap="none" dirty="0">
                <a:solidFill>
                  <a:schemeClr val="bg1"/>
                </a:solidFill>
              </a:rPr>
              <a:t>Some phases of pyrite is associated with free gold</a:t>
            </a:r>
            <a:r>
              <a:rPr lang="es-PE" sz="1600" cap="none" dirty="0">
                <a:solidFill>
                  <a:schemeClr val="bg1"/>
                </a:solidFill>
              </a:rPr>
              <a:t>, </a:t>
            </a:r>
            <a:r>
              <a:rPr lang="en-US" sz="1600" cap="none" dirty="0">
                <a:solidFill>
                  <a:schemeClr val="bg1"/>
                </a:solidFill>
              </a:rPr>
              <a:t>also occurring locally in auto-breach zones such as a fine gold dissemination, trapped in the intersecting quartz veinlets</a:t>
            </a:r>
            <a:endParaRPr lang="es-PE" sz="1600" cap="none"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80487" y="946303"/>
            <a:ext cx="4267570" cy="5753599"/>
          </a:xfrm>
          <a:prstGeom prst="rect">
            <a:avLst/>
          </a:prstGeom>
          <a:ln>
            <a:solidFill>
              <a:schemeClr val="bg1"/>
            </a:solidFill>
          </a:ln>
        </p:spPr>
      </p:pic>
      <p:pic>
        <p:nvPicPr>
          <p:cNvPr id="5" name="Imagen 4">
            <a:extLst>
              <a:ext uri="{FF2B5EF4-FFF2-40B4-BE49-F238E27FC236}">
                <a16:creationId xmlns:a16="http://schemas.microsoft.com/office/drawing/2014/main" id="{46C7538C-F770-2D78-3D12-B681D40EB914}"/>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8479974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436421" y="75985"/>
            <a:ext cx="3476985" cy="682204"/>
          </a:xfrm>
        </p:spPr>
        <p:txBody>
          <a:bodyPr/>
          <a:lstStyle/>
          <a:p>
            <a:r>
              <a:rPr lang="en-US" sz="3600" dirty="0">
                <a:solidFill>
                  <a:schemeClr val="bg1"/>
                </a:solidFill>
              </a:rPr>
              <a:t>Mineralization</a:t>
            </a:r>
            <a:endParaRPr lang="es-PE" sz="3600" dirty="0">
              <a:solidFill>
                <a:schemeClr val="bg1"/>
              </a:solidFill>
            </a:endParaRPr>
          </a:p>
        </p:txBody>
      </p:sp>
      <p:sp>
        <p:nvSpPr>
          <p:cNvPr id="3" name="Subtítulo 2"/>
          <p:cNvSpPr>
            <a:spLocks noGrp="1"/>
          </p:cNvSpPr>
          <p:nvPr>
            <p:ph type="subTitle" idx="1"/>
          </p:nvPr>
        </p:nvSpPr>
        <p:spPr>
          <a:xfrm>
            <a:off x="6392254" y="1788260"/>
            <a:ext cx="4529270" cy="4732181"/>
          </a:xfrm>
        </p:spPr>
        <p:txBody>
          <a:bodyPr>
            <a:normAutofit/>
          </a:bodyPr>
          <a:lstStyle/>
          <a:p>
            <a:pPr algn="just"/>
            <a:r>
              <a:rPr lang="en-US" sz="1600" cap="none" dirty="0">
                <a:solidFill>
                  <a:schemeClr val="bg1"/>
                </a:solidFill>
              </a:rPr>
              <a:t>Electron microscopy studies of surface samples determined the presence of free gold, not greater than 60 microns associated with quartz veinlets</a:t>
            </a:r>
            <a:r>
              <a:rPr lang="es-PE" sz="1600" cap="none" dirty="0">
                <a:solidFill>
                  <a:schemeClr val="bg1"/>
                </a:solidFill>
              </a:rPr>
              <a:t>, </a:t>
            </a:r>
            <a:r>
              <a:rPr lang="en-US" sz="1600" cap="none" dirty="0">
                <a:solidFill>
                  <a:schemeClr val="bg1"/>
                </a:solidFill>
              </a:rPr>
              <a:t>they appear in the form of inclusions in the hematite and goethite</a:t>
            </a:r>
            <a:r>
              <a:rPr lang="es-PE" sz="1600" cap="none" dirty="0">
                <a:solidFill>
                  <a:schemeClr val="bg1"/>
                </a:solidFill>
              </a:rPr>
              <a:t>, </a:t>
            </a:r>
            <a:r>
              <a:rPr lang="en-US" sz="1600" cap="none" dirty="0">
                <a:solidFill>
                  <a:schemeClr val="bg1"/>
                </a:solidFill>
              </a:rPr>
              <a:t>which replace the pyrite of which their </a:t>
            </a:r>
            <a:r>
              <a:rPr lang="en-US" sz="1600" cap="none" dirty="0" err="1">
                <a:solidFill>
                  <a:schemeClr val="bg1"/>
                </a:solidFill>
              </a:rPr>
              <a:t>geoforms</a:t>
            </a:r>
            <a:r>
              <a:rPr lang="en-US" sz="1600" cap="none" dirty="0">
                <a:solidFill>
                  <a:schemeClr val="bg1"/>
                </a:solidFill>
              </a:rPr>
              <a:t> remain</a:t>
            </a:r>
            <a:r>
              <a:rPr lang="es-PE" sz="1600" cap="none" dirty="0">
                <a:solidFill>
                  <a:schemeClr val="bg1"/>
                </a:solidFill>
              </a:rPr>
              <a:t> (</a:t>
            </a:r>
            <a:r>
              <a:rPr lang="es-PE" sz="1600" cap="none" dirty="0" err="1">
                <a:solidFill>
                  <a:schemeClr val="bg1"/>
                </a:solidFill>
              </a:rPr>
              <a:t>Ocharán</a:t>
            </a:r>
            <a:r>
              <a:rPr lang="es-PE" sz="1600" cap="none" dirty="0">
                <a:solidFill>
                  <a:schemeClr val="bg1"/>
                </a:solidFill>
              </a:rPr>
              <a:t> G, 2006).</a:t>
            </a:r>
          </a:p>
          <a:p>
            <a:pPr algn="just"/>
            <a:endParaRPr lang="es-PE" sz="1600" cap="none" dirty="0">
              <a:solidFill>
                <a:schemeClr val="bg1"/>
              </a:solidFill>
            </a:endParaRPr>
          </a:p>
          <a:p>
            <a:pPr algn="just"/>
            <a:r>
              <a:rPr lang="en-US" sz="1600" cap="none" dirty="0">
                <a:solidFill>
                  <a:schemeClr val="bg1"/>
                </a:solidFill>
              </a:rPr>
              <a:t>They also present inclusions of ancient </a:t>
            </a:r>
            <a:r>
              <a:rPr lang="en-US" sz="1600" cap="none" dirty="0" err="1">
                <a:solidFill>
                  <a:schemeClr val="bg1"/>
                </a:solidFill>
              </a:rPr>
              <a:t>chalcopyrites</a:t>
            </a:r>
            <a:r>
              <a:rPr lang="en-US" sz="1600" cap="none" dirty="0">
                <a:solidFill>
                  <a:schemeClr val="bg1"/>
                </a:solidFill>
              </a:rPr>
              <a:t> with fine dissemination that have been replaced by </a:t>
            </a:r>
            <a:r>
              <a:rPr lang="en-US" sz="1600" cap="none" dirty="0" err="1">
                <a:solidFill>
                  <a:schemeClr val="bg1"/>
                </a:solidFill>
              </a:rPr>
              <a:t>covelina</a:t>
            </a:r>
            <a:r>
              <a:rPr lang="en-US" sz="1600" cap="none" dirty="0">
                <a:solidFill>
                  <a:schemeClr val="bg1"/>
                </a:solidFill>
              </a:rPr>
              <a:t> (supergene alteration); with the presence of disseminated gold mineralization, the pyrite sizes do not exceed 20 microns.</a:t>
            </a:r>
            <a:endParaRPr lang="es-PE" sz="1600" cap="none"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41562" y="856706"/>
            <a:ext cx="4266131" cy="5860288"/>
          </a:xfrm>
          <a:prstGeom prst="rect">
            <a:avLst/>
          </a:prstGeom>
          <a:ln>
            <a:solidFill>
              <a:schemeClr val="bg1"/>
            </a:solidFill>
          </a:ln>
        </p:spPr>
      </p:pic>
      <p:pic>
        <p:nvPicPr>
          <p:cNvPr id="5" name="Imagen 4">
            <a:extLst>
              <a:ext uri="{FF2B5EF4-FFF2-40B4-BE49-F238E27FC236}">
                <a16:creationId xmlns:a16="http://schemas.microsoft.com/office/drawing/2014/main" id="{0273B6FE-CECC-8DA0-7E91-08FB0EACEDDA}"/>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651218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120228" y="161443"/>
            <a:ext cx="3793177" cy="682204"/>
          </a:xfrm>
        </p:spPr>
        <p:txBody>
          <a:bodyPr/>
          <a:lstStyle/>
          <a:p>
            <a:r>
              <a:rPr lang="en-US" sz="3600" dirty="0">
                <a:solidFill>
                  <a:schemeClr val="bg1"/>
                </a:solidFill>
              </a:rPr>
              <a:t>Cadastral Plan</a:t>
            </a:r>
            <a:endParaRPr lang="es-PE" sz="3600" dirty="0">
              <a:solidFill>
                <a:schemeClr val="bg1"/>
              </a:solidFill>
            </a:endParaRPr>
          </a:p>
        </p:txBody>
      </p:sp>
      <p:pic>
        <p:nvPicPr>
          <p:cNvPr id="5" name="4 Marcador de contenido"/>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66128" y="1054292"/>
            <a:ext cx="4959543" cy="394725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aphicFrame>
        <p:nvGraphicFramePr>
          <p:cNvPr id="7" name="Group 327"/>
          <p:cNvGraphicFramePr>
            <a:graphicFrameLocks/>
          </p:cNvGraphicFramePr>
          <p:nvPr>
            <p:extLst>
              <p:ext uri="{D42A27DB-BD31-4B8C-83A1-F6EECF244321}">
                <p14:modId xmlns:p14="http://schemas.microsoft.com/office/powerpoint/2010/main" val="2682772591"/>
              </p:ext>
            </p:extLst>
          </p:nvPr>
        </p:nvGraphicFramePr>
        <p:xfrm>
          <a:off x="589661" y="5577779"/>
          <a:ext cx="11169352" cy="1197360"/>
        </p:xfrm>
        <a:graphic>
          <a:graphicData uri="http://schemas.openxmlformats.org/drawingml/2006/table">
            <a:tbl>
              <a:tblPr/>
              <a:tblGrid>
                <a:gridCol w="1582136">
                  <a:extLst>
                    <a:ext uri="{9D8B030D-6E8A-4147-A177-3AD203B41FA5}">
                      <a16:colId xmlns:a16="http://schemas.microsoft.com/office/drawing/2014/main" val="20000"/>
                    </a:ext>
                  </a:extLst>
                </a:gridCol>
                <a:gridCol w="2047954">
                  <a:extLst>
                    <a:ext uri="{9D8B030D-6E8A-4147-A177-3AD203B41FA5}">
                      <a16:colId xmlns:a16="http://schemas.microsoft.com/office/drawing/2014/main" val="20001"/>
                    </a:ext>
                  </a:extLst>
                </a:gridCol>
                <a:gridCol w="2790800">
                  <a:extLst>
                    <a:ext uri="{9D8B030D-6E8A-4147-A177-3AD203B41FA5}">
                      <a16:colId xmlns:a16="http://schemas.microsoft.com/office/drawing/2014/main" val="20002"/>
                    </a:ext>
                  </a:extLst>
                </a:gridCol>
                <a:gridCol w="744896">
                  <a:extLst>
                    <a:ext uri="{9D8B030D-6E8A-4147-A177-3AD203B41FA5}">
                      <a16:colId xmlns:a16="http://schemas.microsoft.com/office/drawing/2014/main" val="20003"/>
                    </a:ext>
                  </a:extLst>
                </a:gridCol>
                <a:gridCol w="1471325">
                  <a:extLst>
                    <a:ext uri="{9D8B030D-6E8A-4147-A177-3AD203B41FA5}">
                      <a16:colId xmlns:a16="http://schemas.microsoft.com/office/drawing/2014/main" val="20004"/>
                    </a:ext>
                  </a:extLst>
                </a:gridCol>
                <a:gridCol w="1065020">
                  <a:extLst>
                    <a:ext uri="{9D8B030D-6E8A-4147-A177-3AD203B41FA5}">
                      <a16:colId xmlns:a16="http://schemas.microsoft.com/office/drawing/2014/main" val="20005"/>
                    </a:ext>
                  </a:extLst>
                </a:gridCol>
                <a:gridCol w="1467221">
                  <a:extLst>
                    <a:ext uri="{9D8B030D-6E8A-4147-A177-3AD203B41FA5}">
                      <a16:colId xmlns:a16="http://schemas.microsoft.com/office/drawing/2014/main" val="20006"/>
                    </a:ext>
                  </a:extLst>
                </a:gridCol>
              </a:tblGrid>
              <a:tr h="238032">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Century Gothic" pitchFamily="34" charset="0"/>
                          <a:cs typeface="Arial" pitchFamily="34" charset="0"/>
                        </a:rPr>
                        <a:t>CODE</a:t>
                      </a:r>
                      <a:endParaRPr kumimoji="0" lang="es-ES" sz="1400" b="1"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Century Gothic" pitchFamily="34" charset="0"/>
                          <a:cs typeface="Arial" pitchFamily="34" charset="0"/>
                        </a:rPr>
                        <a:t>CONCESSION</a:t>
                      </a:r>
                      <a:endParaRPr kumimoji="0" lang="es-ES" sz="1400" b="1"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Century Gothic" pitchFamily="34" charset="0"/>
                          <a:cs typeface="Arial" pitchFamily="34" charset="0"/>
                        </a:rPr>
                        <a:t>HOLDER</a:t>
                      </a:r>
                      <a:endParaRPr kumimoji="0" lang="es-ES" sz="1400" b="1"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Century Gothic" pitchFamily="34" charset="0"/>
                          <a:cs typeface="Arial" pitchFamily="34" charset="0"/>
                        </a:rPr>
                        <a:t>HA</a:t>
                      </a:r>
                      <a:endParaRPr kumimoji="0" lang="es-ES" sz="1400" b="1"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dirty="0">
                          <a:ln>
                            <a:noFill/>
                          </a:ln>
                          <a:solidFill>
                            <a:schemeClr val="tx1"/>
                          </a:solidFill>
                          <a:effectLst/>
                          <a:latin typeface="Century Gothic" pitchFamily="34" charset="0"/>
                          <a:cs typeface="Arial" pitchFamily="34" charset="0"/>
                        </a:rPr>
                        <a:t>DISTRICT</a:t>
                      </a:r>
                      <a:endParaRPr kumimoji="0" lang="es-ES" sz="1400" b="1"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Century Gothic" pitchFamily="34" charset="0"/>
                          <a:cs typeface="Arial" pitchFamily="34" charset="0"/>
                        </a:rPr>
                        <a:t>PROV.</a:t>
                      </a:r>
                      <a:endParaRPr kumimoji="0" lang="es-ES" sz="1400" b="1"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s-ES" sz="1400" b="1" i="0" u="none" strike="noStrike" cap="none" normalizeH="0" baseline="0">
                          <a:ln>
                            <a:noFill/>
                          </a:ln>
                          <a:solidFill>
                            <a:schemeClr val="tx1"/>
                          </a:solidFill>
                          <a:effectLst/>
                          <a:latin typeface="Century Gothic" pitchFamily="34" charset="0"/>
                          <a:cs typeface="Arial" pitchFamily="34" charset="0"/>
                        </a:rPr>
                        <a:t>DEPT.</a:t>
                      </a:r>
                      <a:endParaRPr kumimoji="0" lang="es-ES" sz="1400" b="1"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extLst>
                  <a:ext uri="{0D108BD9-81ED-4DB2-BD59-A6C34878D82A}">
                    <a16:rowId xmlns:a16="http://schemas.microsoft.com/office/drawing/2014/main" val="10000"/>
                  </a:ext>
                </a:extLst>
              </a:tr>
              <a:tr h="257539">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15008764X01</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PATRICIA</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GCI MINIG GROUP S.A.C.</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510</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BULDIBUYO</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PATAZ</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LA LIBERTAD</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extLst>
                  <a:ext uri="{0D108BD9-81ED-4DB2-BD59-A6C34878D82A}">
                    <a16:rowId xmlns:a16="http://schemas.microsoft.com/office/drawing/2014/main" val="10001"/>
                  </a:ext>
                </a:extLst>
              </a:tr>
              <a:tr h="214396">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10080194</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MARIA ANGOLA 2</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GCI MINING GROUP S.A.C.</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Century Gothic" pitchFamily="34" charset="0"/>
                          <a:cs typeface="Arial" pitchFamily="34" charset="0"/>
                        </a:rPr>
                        <a:t>730</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BULDIBUYO</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PATAZ</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LA LIBERTAD</a:t>
                      </a:r>
                      <a:endParaRPr kumimoji="0" lang="es-ES" sz="1200" b="0" i="0" u="none" strike="noStrike" cap="none" normalizeH="0" baseline="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extLst>
                  <a:ext uri="{0D108BD9-81ED-4DB2-BD59-A6C34878D82A}">
                    <a16:rowId xmlns:a16="http://schemas.microsoft.com/office/drawing/2014/main" val="10002"/>
                  </a:ext>
                </a:extLst>
              </a:tr>
              <a:tr h="261668">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dirty="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ES" sz="1600" b="1" i="0" u="none" strike="noStrike" cap="none" normalizeH="0" baseline="0">
                          <a:ln>
                            <a:noFill/>
                          </a:ln>
                          <a:solidFill>
                            <a:schemeClr val="tx1"/>
                          </a:solidFill>
                          <a:effectLst>
                            <a:outerShdw blurRad="38100" dist="38100" dir="2700000" algn="tl">
                              <a:srgbClr val="000000"/>
                            </a:outerShdw>
                          </a:effectLst>
                          <a:latin typeface="Century Gothic" pitchFamily="34" charset="0"/>
                        </a:rPr>
                        <a:t>TOTAL</a:t>
                      </a: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s-ES" sz="1200" b="0" i="0" u="none" strike="noStrike" cap="none" normalizeH="0" baseline="0">
                          <a:ln>
                            <a:noFill/>
                          </a:ln>
                          <a:solidFill>
                            <a:schemeClr val="tx1"/>
                          </a:solidFill>
                          <a:effectLst/>
                          <a:latin typeface="Century Gothic" pitchFamily="34" charset="0"/>
                          <a:cs typeface="Arial" pitchFamily="34" charset="0"/>
                        </a:rPr>
                        <a:t>1240</a:t>
                      </a:r>
                      <a:endParaRPr kumimoji="0" lang="es-ES" sz="1200" b="0" i="0" u="none" strike="noStrike" cap="none" normalizeH="0" baseline="0" dirty="0">
                        <a:ln>
                          <a:noFill/>
                        </a:ln>
                        <a:solidFill>
                          <a:schemeClr val="tx1"/>
                        </a:solidFill>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dirty="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dirty="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tc>
                  <a:txBody>
                    <a:bodyPr/>
                    <a:lstStyle>
                      <a:lvl1pPr marL="0" algn="l" defTabSz="457200" rtl="0" eaLnBrk="1" latinLnBrk="0" hangingPunct="1">
                        <a:defRPr sz="1800" kern="1200">
                          <a:solidFill>
                            <a:schemeClr val="tx1"/>
                          </a:solidFill>
                          <a:latin typeface="Calibri"/>
                          <a:ea typeface=""/>
                          <a:cs typeface=""/>
                        </a:defRPr>
                      </a:lvl1pPr>
                      <a:lvl2pPr marL="457200" algn="l" defTabSz="457200" rtl="0" eaLnBrk="1" latinLnBrk="0" hangingPunct="1">
                        <a:defRPr sz="1800" kern="1200">
                          <a:solidFill>
                            <a:schemeClr val="tx1"/>
                          </a:solidFill>
                          <a:latin typeface="Calibri"/>
                          <a:ea typeface=""/>
                          <a:cs typeface=""/>
                        </a:defRPr>
                      </a:lvl2pPr>
                      <a:lvl3pPr marL="914400" algn="l" defTabSz="457200" rtl="0" eaLnBrk="1" latinLnBrk="0" hangingPunct="1">
                        <a:defRPr sz="1800" kern="1200">
                          <a:solidFill>
                            <a:schemeClr val="tx1"/>
                          </a:solidFill>
                          <a:latin typeface="Calibri"/>
                          <a:ea typeface=""/>
                          <a:cs typeface=""/>
                        </a:defRPr>
                      </a:lvl3pPr>
                      <a:lvl4pPr marL="1371600" algn="l" defTabSz="457200" rtl="0" eaLnBrk="1" latinLnBrk="0" hangingPunct="1">
                        <a:defRPr sz="1800" kern="1200">
                          <a:solidFill>
                            <a:schemeClr val="tx1"/>
                          </a:solidFill>
                          <a:latin typeface="Calibri"/>
                          <a:ea typeface=""/>
                          <a:cs typeface=""/>
                        </a:defRPr>
                      </a:lvl4pPr>
                      <a:lvl5pPr marL="1828800" algn="l" defTabSz="457200" rtl="0" eaLnBrk="1" latinLnBrk="0" hangingPunct="1">
                        <a:defRPr sz="1800" kern="1200">
                          <a:solidFill>
                            <a:schemeClr val="tx1"/>
                          </a:solidFill>
                          <a:latin typeface="Calibri"/>
                          <a:ea typeface=""/>
                          <a:cs typeface=""/>
                        </a:defRPr>
                      </a:lvl5pPr>
                      <a:lvl6pPr marL="2286000" algn="l" defTabSz="457200" rtl="0" eaLnBrk="1" latinLnBrk="0" hangingPunct="1">
                        <a:defRPr sz="1800" kern="1200">
                          <a:solidFill>
                            <a:schemeClr val="tx1"/>
                          </a:solidFill>
                          <a:latin typeface="Calibri"/>
                          <a:ea typeface=""/>
                          <a:cs typeface=""/>
                        </a:defRPr>
                      </a:lvl6pPr>
                      <a:lvl7pPr marL="2743200" algn="l" defTabSz="457200" rtl="0" eaLnBrk="1" latinLnBrk="0" hangingPunct="1">
                        <a:defRPr sz="1800" kern="1200">
                          <a:solidFill>
                            <a:schemeClr val="tx1"/>
                          </a:solidFill>
                          <a:latin typeface="Calibri"/>
                          <a:ea typeface=""/>
                          <a:cs typeface=""/>
                        </a:defRPr>
                      </a:lvl7pPr>
                      <a:lvl8pPr marL="3200400" algn="l" defTabSz="457200" rtl="0" eaLnBrk="1" latinLnBrk="0" hangingPunct="1">
                        <a:defRPr sz="1800" kern="1200">
                          <a:solidFill>
                            <a:schemeClr val="tx1"/>
                          </a:solidFill>
                          <a:latin typeface="Calibri"/>
                          <a:ea typeface=""/>
                          <a:cs typeface=""/>
                        </a:defRPr>
                      </a:lvl8pPr>
                      <a:lvl9pPr marL="3657600" algn="l" defTabSz="457200" rtl="0" eaLnBrk="1" latinLnBrk="0" hangingPunct="1">
                        <a:defRPr sz="1800" kern="1200">
                          <a:solidFill>
                            <a:schemeClr val="tx1"/>
                          </a:solidFill>
                          <a:latin typeface="Calibri"/>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s-ES" sz="1200" b="0" i="0" u="none" strike="noStrike" cap="none" normalizeH="0" baseline="0" dirty="0">
                        <a:ln>
                          <a:noFill/>
                        </a:ln>
                        <a:solidFill>
                          <a:schemeClr val="tx1"/>
                        </a:solidFill>
                        <a:effectLst>
                          <a:outerShdw blurRad="38100" dist="38100" dir="2700000" algn="tl">
                            <a:srgbClr val="000000"/>
                          </a:outerShdw>
                        </a:effectLst>
                        <a:latin typeface="Century Gothic" pitchFamily="34" charset="0"/>
                      </a:endParaRPr>
                    </a:p>
                  </a:txBody>
                  <a:tcPr marL="90000" marR="90000" marT="46800" marB="468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CEB966">
                        <a:alpha val="50000"/>
                      </a:srgbClr>
                    </a:solidFill>
                  </a:tcPr>
                </a:tc>
                <a:extLst>
                  <a:ext uri="{0D108BD9-81ED-4DB2-BD59-A6C34878D82A}">
                    <a16:rowId xmlns:a16="http://schemas.microsoft.com/office/drawing/2014/main" val="10003"/>
                  </a:ext>
                </a:extLst>
              </a:tr>
            </a:tbl>
          </a:graphicData>
        </a:graphic>
      </p:graphicFrame>
      <p:sp>
        <p:nvSpPr>
          <p:cNvPr id="8" name="Rectangle 4"/>
          <p:cNvSpPr>
            <a:spLocks noChangeArrowheads="1"/>
          </p:cNvSpPr>
          <p:nvPr/>
        </p:nvSpPr>
        <p:spPr bwMode="auto">
          <a:xfrm>
            <a:off x="2049284" y="5001551"/>
            <a:ext cx="81359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defRPr>
            </a:lvl1pPr>
            <a:lvl2pPr marL="742950" indent="-285750" eaLnBrk="0" hangingPunct="0">
              <a:defRPr>
                <a:solidFill>
                  <a:schemeClr val="tx1"/>
                </a:solidFill>
                <a:latin typeface="Verdana" panose="020B0604030504040204" pitchFamily="34" charset="0"/>
              </a:defRPr>
            </a:lvl2pPr>
            <a:lvl3pPr marL="1143000" indent="-228600" eaLnBrk="0" hangingPunct="0">
              <a:defRPr>
                <a:solidFill>
                  <a:schemeClr val="tx1"/>
                </a:solidFill>
                <a:latin typeface="Verdana" panose="020B0604030504040204" pitchFamily="34" charset="0"/>
              </a:defRPr>
            </a:lvl3pPr>
            <a:lvl4pPr marL="1600200" indent="-228600" eaLnBrk="0" hangingPunct="0">
              <a:defRPr>
                <a:solidFill>
                  <a:schemeClr val="tx1"/>
                </a:solidFill>
                <a:latin typeface="Verdana" panose="020B0604030504040204" pitchFamily="34" charset="0"/>
              </a:defRPr>
            </a:lvl4pPr>
            <a:lvl5pPr marL="2057400" indent="-228600" eaLnBrk="0" hangingPunct="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algn="just" defTabSz="914400" eaLnBrk="1" fontAlgn="base" hangingPunct="1">
              <a:spcBef>
                <a:spcPct val="0"/>
              </a:spcBef>
              <a:spcAft>
                <a:spcPct val="0"/>
              </a:spcAft>
            </a:pPr>
            <a:r>
              <a:rPr lang="en-US" altLang="es-PE" sz="1400" dirty="0">
                <a:solidFill>
                  <a:prstClr val="black"/>
                </a:solidFill>
                <a:latin typeface="Century Gothic" panose="020B0502020202020204" pitchFamily="34" charset="0"/>
              </a:rPr>
              <a:t>The Project consists of 2 contiguous mining properties in the district of </a:t>
            </a:r>
            <a:r>
              <a:rPr lang="en-US" altLang="es-PE" sz="1400" dirty="0" err="1">
                <a:solidFill>
                  <a:prstClr val="black"/>
                </a:solidFill>
                <a:latin typeface="Century Gothic" panose="020B0502020202020204" pitchFamily="34" charset="0"/>
              </a:rPr>
              <a:t>Buldibuyo</a:t>
            </a:r>
            <a:r>
              <a:rPr lang="es-ES" altLang="es-PE" dirty="0">
                <a:solidFill>
                  <a:prstClr val="black"/>
                </a:solidFill>
                <a:latin typeface="Century Gothic" panose="020B0502020202020204" pitchFamily="34" charset="0"/>
              </a:rPr>
              <a:t>.</a:t>
            </a:r>
          </a:p>
          <a:p>
            <a:pPr algn="just" defTabSz="914400" eaLnBrk="1" fontAlgn="base" hangingPunct="1">
              <a:spcBef>
                <a:spcPct val="0"/>
              </a:spcBef>
              <a:spcAft>
                <a:spcPct val="0"/>
              </a:spcAft>
            </a:pPr>
            <a:r>
              <a:rPr lang="es-ES" altLang="es-PE" dirty="0">
                <a:solidFill>
                  <a:prstClr val="black"/>
                </a:solidFill>
                <a:latin typeface="Century Gothic" panose="020B0502020202020204" pitchFamily="34" charset="0"/>
              </a:rPr>
              <a:t>		</a:t>
            </a:r>
          </a:p>
        </p:txBody>
      </p:sp>
      <p:pic>
        <p:nvPicPr>
          <p:cNvPr id="3" name="Imagen 2">
            <a:extLst>
              <a:ext uri="{FF2B5EF4-FFF2-40B4-BE49-F238E27FC236}">
                <a16:creationId xmlns:a16="http://schemas.microsoft.com/office/drawing/2014/main" id="{422282C2-41FA-9DC7-313B-4FF0B60E5AEE}"/>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6495486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241694" y="161443"/>
            <a:ext cx="5912537" cy="682204"/>
          </a:xfrm>
        </p:spPr>
        <p:txBody>
          <a:bodyPr/>
          <a:lstStyle/>
          <a:p>
            <a:r>
              <a:rPr lang="en-US" sz="3600" dirty="0">
                <a:solidFill>
                  <a:schemeClr val="bg1"/>
                </a:solidFill>
              </a:rPr>
              <a:t>Mineralization Control  </a:t>
            </a:r>
            <a:endParaRPr lang="es-PE" sz="3600" dirty="0">
              <a:solidFill>
                <a:schemeClr val="bg1"/>
              </a:solidFill>
            </a:endParaRPr>
          </a:p>
        </p:txBody>
      </p:sp>
      <p:sp>
        <p:nvSpPr>
          <p:cNvPr id="3" name="Subtítulo 2"/>
          <p:cNvSpPr>
            <a:spLocks noGrp="1"/>
          </p:cNvSpPr>
          <p:nvPr>
            <p:ph type="subTitle" idx="1"/>
          </p:nvPr>
        </p:nvSpPr>
        <p:spPr>
          <a:xfrm>
            <a:off x="6614444" y="2001905"/>
            <a:ext cx="4794190" cy="4509989"/>
          </a:xfrm>
        </p:spPr>
        <p:txBody>
          <a:bodyPr>
            <a:normAutofit/>
          </a:bodyPr>
          <a:lstStyle/>
          <a:p>
            <a:pPr algn="just"/>
            <a:r>
              <a:rPr lang="en-US" sz="1600" cap="none" dirty="0">
                <a:solidFill>
                  <a:schemeClr val="bg1"/>
                </a:solidFill>
              </a:rPr>
              <a:t>The study area mainly presents a structural control of the mineralization represented by the intercrossing of quartz veins and </a:t>
            </a:r>
            <a:r>
              <a:rPr lang="en-US" sz="1600" cap="none" dirty="0" err="1">
                <a:solidFill>
                  <a:schemeClr val="bg1"/>
                </a:solidFill>
              </a:rPr>
              <a:t>veinlets</a:t>
            </a:r>
            <a:r>
              <a:rPr lang="en-US" sz="1600" cap="none" dirty="0">
                <a:solidFill>
                  <a:schemeClr val="bg1"/>
                </a:solidFill>
              </a:rPr>
              <a:t> and the density in their fractures.</a:t>
            </a:r>
            <a:endParaRPr lang="es-PE" sz="1600" cap="none" dirty="0">
              <a:solidFill>
                <a:schemeClr val="bg1"/>
              </a:solidFill>
            </a:endParaRPr>
          </a:p>
          <a:p>
            <a:pPr algn="just"/>
            <a:r>
              <a:rPr lang="en-US" sz="1600" cap="none" dirty="0">
                <a:solidFill>
                  <a:schemeClr val="bg1"/>
                </a:solidFill>
              </a:rPr>
              <a:t>The planes of density of fractures and penetrative hydrothermal alterations, focus on the permeability of the hydrothermal zones, with the presence of </a:t>
            </a:r>
            <a:r>
              <a:rPr lang="en-US" sz="1600" cap="none" dirty="0" err="1">
                <a:solidFill>
                  <a:schemeClr val="bg1"/>
                </a:solidFill>
              </a:rPr>
              <a:t>polydirectional</a:t>
            </a:r>
            <a:r>
              <a:rPr lang="en-US" sz="1600" cap="none" dirty="0">
                <a:solidFill>
                  <a:schemeClr val="bg1"/>
                </a:solidFill>
              </a:rPr>
              <a:t> quartz veins and veinlets (crossing of veinlets) with free gold, Fe oxides and sulfides</a:t>
            </a:r>
            <a:r>
              <a:rPr lang="es-PE" sz="1600" cap="none" dirty="0">
                <a:solidFill>
                  <a:schemeClr val="bg1"/>
                </a:solidFill>
              </a:rPr>
              <a:t>. </a:t>
            </a: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2587" y="1427149"/>
            <a:ext cx="5155376" cy="4533174"/>
          </a:xfrm>
          <a:prstGeom prst="rect">
            <a:avLst/>
          </a:prstGeom>
          <a:ln>
            <a:solidFill>
              <a:schemeClr val="bg1"/>
            </a:solidFill>
          </a:ln>
        </p:spPr>
      </p:pic>
      <p:pic>
        <p:nvPicPr>
          <p:cNvPr id="4" name="Imagen 3">
            <a:extLst>
              <a:ext uri="{FF2B5EF4-FFF2-40B4-BE49-F238E27FC236}">
                <a16:creationId xmlns:a16="http://schemas.microsoft.com/office/drawing/2014/main" id="{09981FB7-89D1-7017-93D9-E5301FC801D1}"/>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623254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255633" y="144351"/>
            <a:ext cx="5921083" cy="682204"/>
          </a:xfrm>
        </p:spPr>
        <p:txBody>
          <a:bodyPr/>
          <a:lstStyle/>
          <a:p>
            <a:r>
              <a:rPr lang="en-US" sz="3600" dirty="0">
                <a:solidFill>
                  <a:schemeClr val="bg1"/>
                </a:solidFill>
              </a:rPr>
              <a:t>Mineralization Control  </a:t>
            </a:r>
            <a:endParaRPr lang="es-PE" sz="3600" dirty="0">
              <a:solidFill>
                <a:schemeClr val="bg1"/>
              </a:solidFill>
            </a:endParaRPr>
          </a:p>
        </p:txBody>
      </p:sp>
      <p:sp>
        <p:nvSpPr>
          <p:cNvPr id="3" name="Subtítulo 2"/>
          <p:cNvSpPr>
            <a:spLocks noGrp="1"/>
          </p:cNvSpPr>
          <p:nvPr>
            <p:ph type="subTitle" idx="1"/>
          </p:nvPr>
        </p:nvSpPr>
        <p:spPr>
          <a:xfrm>
            <a:off x="6474014" y="1651527"/>
            <a:ext cx="5062808" cy="5518394"/>
          </a:xfrm>
        </p:spPr>
        <p:txBody>
          <a:bodyPr>
            <a:normAutofit/>
          </a:bodyPr>
          <a:lstStyle/>
          <a:p>
            <a:pPr algn="just"/>
            <a:r>
              <a:rPr lang="en-US" sz="1600" cap="none" dirty="0">
                <a:solidFill>
                  <a:schemeClr val="bg1"/>
                </a:solidFill>
              </a:rPr>
              <a:t>A control of the mineralization by hydrothermal alterations is presented, being the </a:t>
            </a:r>
            <a:r>
              <a:rPr lang="en-US" sz="1600" cap="none" dirty="0" err="1">
                <a:solidFill>
                  <a:schemeClr val="bg1"/>
                </a:solidFill>
              </a:rPr>
              <a:t>Sericite</a:t>
            </a:r>
            <a:r>
              <a:rPr lang="en-US" sz="1600" cap="none" dirty="0">
                <a:solidFill>
                  <a:schemeClr val="bg1"/>
                </a:solidFill>
              </a:rPr>
              <a:t>, contiguous to the veins and quartz </a:t>
            </a:r>
            <a:r>
              <a:rPr lang="en-US" sz="1600" cap="none" dirty="0" err="1">
                <a:solidFill>
                  <a:schemeClr val="bg1"/>
                </a:solidFill>
              </a:rPr>
              <a:t>veinlets</a:t>
            </a:r>
            <a:r>
              <a:rPr lang="en-US" sz="1600" cap="none" dirty="0">
                <a:solidFill>
                  <a:schemeClr val="bg1"/>
                </a:solidFill>
              </a:rPr>
              <a:t> the one that presents greater mineralization.</a:t>
            </a:r>
            <a:r>
              <a:rPr lang="es-PE" sz="1600" cap="none" dirty="0">
                <a:solidFill>
                  <a:schemeClr val="bg1"/>
                </a:solidFill>
              </a:rPr>
              <a:t> </a:t>
            </a:r>
            <a:r>
              <a:rPr lang="en-US" sz="1600" cap="none" dirty="0">
                <a:solidFill>
                  <a:schemeClr val="bg1"/>
                </a:solidFill>
              </a:rPr>
              <a:t>Mineralogical control is also presented in veins and veinlets of auriferous quartz with presence of fine pyrite, galena and </a:t>
            </a:r>
            <a:r>
              <a:rPr lang="en-US" sz="1600" cap="none" dirty="0" err="1">
                <a:solidFill>
                  <a:schemeClr val="bg1"/>
                </a:solidFill>
              </a:rPr>
              <a:t>sphalerite</a:t>
            </a:r>
            <a:r>
              <a:rPr lang="en-US" sz="1600" cap="none" dirty="0">
                <a:solidFill>
                  <a:schemeClr val="bg1"/>
                </a:solidFill>
              </a:rPr>
              <a:t>.</a:t>
            </a:r>
            <a:endParaRPr lang="es-PE" sz="1600" cap="none" dirty="0">
              <a:solidFill>
                <a:schemeClr val="bg1"/>
              </a:solidFill>
            </a:endParaRPr>
          </a:p>
          <a:p>
            <a:pPr algn="just"/>
            <a:endParaRPr lang="es-PE" sz="1400" cap="none" dirty="0">
              <a:solidFill>
                <a:schemeClr val="bg1"/>
              </a:solidFill>
            </a:endParaRPr>
          </a:p>
          <a:p>
            <a:pPr algn="just"/>
            <a:r>
              <a:rPr lang="en-US" sz="1600" cap="none" dirty="0">
                <a:solidFill>
                  <a:schemeClr val="bg1"/>
                </a:solidFill>
              </a:rPr>
              <a:t>In smaller proportion, a lithological control due to the compositional differences of the rocks that appear in their different locations mark their difference, being the </a:t>
            </a:r>
            <a:r>
              <a:rPr lang="en-US" sz="1600" cap="none" dirty="0" err="1">
                <a:solidFill>
                  <a:schemeClr val="bg1"/>
                </a:solidFill>
              </a:rPr>
              <a:t>dioritic</a:t>
            </a:r>
            <a:r>
              <a:rPr lang="en-US" sz="1600" cap="none" dirty="0">
                <a:solidFill>
                  <a:schemeClr val="bg1"/>
                </a:solidFill>
              </a:rPr>
              <a:t> and </a:t>
            </a:r>
            <a:r>
              <a:rPr lang="en-US" sz="1600" cap="none" dirty="0" err="1">
                <a:solidFill>
                  <a:schemeClr val="bg1"/>
                </a:solidFill>
              </a:rPr>
              <a:t>tonalitic</a:t>
            </a:r>
            <a:r>
              <a:rPr lang="en-US" sz="1600" cap="none" dirty="0">
                <a:solidFill>
                  <a:schemeClr val="bg1"/>
                </a:solidFill>
              </a:rPr>
              <a:t> rocks the ones that presents greater mineralization than the granitic rocks, with the presumption that the </a:t>
            </a:r>
            <a:r>
              <a:rPr lang="en-US" sz="1600" cap="none" dirty="0" err="1">
                <a:solidFill>
                  <a:schemeClr val="bg1"/>
                </a:solidFill>
              </a:rPr>
              <a:t>tonalitic</a:t>
            </a:r>
            <a:r>
              <a:rPr lang="en-US" sz="1600" cap="none" dirty="0">
                <a:solidFill>
                  <a:schemeClr val="bg1"/>
                </a:solidFill>
              </a:rPr>
              <a:t> and </a:t>
            </a:r>
            <a:r>
              <a:rPr lang="en-US" sz="1600" cap="none" dirty="0" err="1">
                <a:solidFill>
                  <a:schemeClr val="bg1"/>
                </a:solidFill>
              </a:rPr>
              <a:t>dioritic</a:t>
            </a:r>
            <a:r>
              <a:rPr lang="en-US" sz="1600" cap="none" dirty="0">
                <a:solidFill>
                  <a:schemeClr val="bg1"/>
                </a:solidFill>
              </a:rPr>
              <a:t> sites could be responsible for the mineralization in the area.</a:t>
            </a:r>
            <a:endParaRPr lang="es-PE" sz="1600" cap="none" dirty="0">
              <a:solidFill>
                <a:schemeClr val="bg1"/>
              </a:solidFill>
            </a:endParaRP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36590" y="1472065"/>
            <a:ext cx="5079585" cy="4523487"/>
          </a:xfrm>
          <a:prstGeom prst="rect">
            <a:avLst/>
          </a:prstGeom>
          <a:ln>
            <a:solidFill>
              <a:schemeClr val="bg1"/>
            </a:solidFill>
          </a:ln>
        </p:spPr>
      </p:pic>
      <p:pic>
        <p:nvPicPr>
          <p:cNvPr id="4" name="Imagen 3">
            <a:extLst>
              <a:ext uri="{FF2B5EF4-FFF2-40B4-BE49-F238E27FC236}">
                <a16:creationId xmlns:a16="http://schemas.microsoft.com/office/drawing/2014/main" id="{A7881AC0-689B-2710-E837-C51DA4AB379F}"/>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3632178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255633" y="144351"/>
            <a:ext cx="5921083" cy="682204"/>
          </a:xfrm>
        </p:spPr>
        <p:txBody>
          <a:bodyPr/>
          <a:lstStyle/>
          <a:p>
            <a:r>
              <a:rPr lang="en-US" sz="3600" dirty="0">
                <a:solidFill>
                  <a:schemeClr val="bg1"/>
                </a:solidFill>
              </a:rPr>
              <a:t>Mineralization Control  </a:t>
            </a:r>
            <a:endParaRPr lang="es-PE" sz="3600" dirty="0">
              <a:solidFill>
                <a:schemeClr val="bg1"/>
              </a:solidFill>
            </a:endParaRPr>
          </a:p>
        </p:txBody>
      </p:sp>
      <p:sp>
        <p:nvSpPr>
          <p:cNvPr id="3" name="Subtítulo 2"/>
          <p:cNvSpPr>
            <a:spLocks noGrp="1"/>
          </p:cNvSpPr>
          <p:nvPr>
            <p:ph type="subTitle" idx="1"/>
          </p:nvPr>
        </p:nvSpPr>
        <p:spPr>
          <a:xfrm>
            <a:off x="6853726" y="3123595"/>
            <a:ext cx="4435268" cy="892930"/>
          </a:xfrm>
        </p:spPr>
        <p:txBody>
          <a:bodyPr>
            <a:normAutofit/>
          </a:bodyPr>
          <a:lstStyle/>
          <a:p>
            <a:r>
              <a:rPr lang="es-PE" sz="1600" cap="none" dirty="0">
                <a:solidFill>
                  <a:schemeClr val="bg1"/>
                </a:solidFill>
              </a:rPr>
              <a:t>Los Hornos. </a:t>
            </a:r>
            <a:r>
              <a:rPr lang="en-US" sz="1600" cap="none" dirty="0">
                <a:solidFill>
                  <a:schemeClr val="bg1"/>
                </a:solidFill>
              </a:rPr>
              <a:t>Quartz veins with </a:t>
            </a:r>
            <a:r>
              <a:rPr lang="en-US" sz="1600" cap="none" dirty="0" err="1">
                <a:solidFill>
                  <a:schemeClr val="bg1"/>
                </a:solidFill>
              </a:rPr>
              <a:t>limonites</a:t>
            </a:r>
            <a:r>
              <a:rPr lang="en-US" sz="1600" cap="none" dirty="0">
                <a:solidFill>
                  <a:schemeClr val="bg1"/>
                </a:solidFill>
              </a:rPr>
              <a:t>, cutting granodiorites, partially brecciated</a:t>
            </a:r>
            <a:endParaRPr lang="es-PE" sz="1400" cap="none"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47687" y="1871529"/>
            <a:ext cx="5178738" cy="3888336"/>
          </a:xfrm>
          <a:prstGeom prst="rect">
            <a:avLst/>
          </a:prstGeom>
          <a:ln>
            <a:solidFill>
              <a:schemeClr val="bg1"/>
            </a:solidFill>
          </a:ln>
        </p:spPr>
      </p:pic>
      <p:pic>
        <p:nvPicPr>
          <p:cNvPr id="5" name="Imagen 4">
            <a:extLst>
              <a:ext uri="{FF2B5EF4-FFF2-40B4-BE49-F238E27FC236}">
                <a16:creationId xmlns:a16="http://schemas.microsoft.com/office/drawing/2014/main" id="{EC69B52D-9C89-CC05-CFF7-E6BECF586501}"/>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2719890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255633" y="144351"/>
            <a:ext cx="5921083" cy="682204"/>
          </a:xfrm>
        </p:spPr>
        <p:txBody>
          <a:bodyPr/>
          <a:lstStyle/>
          <a:p>
            <a:r>
              <a:rPr lang="en-US" sz="3600" dirty="0">
                <a:solidFill>
                  <a:schemeClr val="bg1"/>
                </a:solidFill>
              </a:rPr>
              <a:t>Mineralization Control  </a:t>
            </a:r>
            <a:endParaRPr lang="es-PE" sz="3600" dirty="0">
              <a:solidFill>
                <a:schemeClr val="bg1"/>
              </a:solidFill>
            </a:endParaRPr>
          </a:p>
        </p:txBody>
      </p:sp>
      <p:sp>
        <p:nvSpPr>
          <p:cNvPr id="3" name="Subtítulo 2"/>
          <p:cNvSpPr>
            <a:spLocks noGrp="1"/>
          </p:cNvSpPr>
          <p:nvPr>
            <p:ph type="subTitle" idx="1"/>
          </p:nvPr>
        </p:nvSpPr>
        <p:spPr>
          <a:xfrm>
            <a:off x="6870817" y="3157779"/>
            <a:ext cx="4460905" cy="892930"/>
          </a:xfrm>
        </p:spPr>
        <p:txBody>
          <a:bodyPr>
            <a:normAutofit/>
          </a:bodyPr>
          <a:lstStyle/>
          <a:p>
            <a:r>
              <a:rPr lang="es-PE" sz="1600" cap="none" dirty="0">
                <a:solidFill>
                  <a:schemeClr val="bg1"/>
                </a:solidFill>
              </a:rPr>
              <a:t>Los Hornos. </a:t>
            </a:r>
            <a:r>
              <a:rPr lang="es-PE" sz="1600" cap="none" dirty="0" err="1">
                <a:solidFill>
                  <a:schemeClr val="bg1"/>
                </a:solidFill>
              </a:rPr>
              <a:t>Mining</a:t>
            </a:r>
            <a:r>
              <a:rPr lang="es-PE" sz="1600" cap="none" dirty="0">
                <a:solidFill>
                  <a:schemeClr val="bg1"/>
                </a:solidFill>
              </a:rPr>
              <a:t> </a:t>
            </a:r>
            <a:r>
              <a:rPr lang="en-US" sz="1600" cap="none" dirty="0">
                <a:solidFill>
                  <a:schemeClr val="bg1"/>
                </a:solidFill>
              </a:rPr>
              <a:t> works in </a:t>
            </a:r>
            <a:r>
              <a:rPr lang="en-US" sz="1600" cap="none" dirty="0" err="1">
                <a:solidFill>
                  <a:schemeClr val="bg1"/>
                </a:solidFill>
              </a:rPr>
              <a:t>sericitic</a:t>
            </a:r>
            <a:r>
              <a:rPr lang="en-US" sz="1600" cap="none" dirty="0">
                <a:solidFill>
                  <a:schemeClr val="bg1"/>
                </a:solidFill>
              </a:rPr>
              <a:t> alteration and breccia zone in granodiorite.</a:t>
            </a:r>
            <a:endParaRPr lang="es-PE" sz="1400" cap="none" dirty="0">
              <a:solidFill>
                <a:schemeClr val="bg1"/>
              </a:solidFill>
            </a:endParaRP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24596" y="1857017"/>
            <a:ext cx="5249883" cy="3977184"/>
          </a:xfrm>
          <a:prstGeom prst="rect">
            <a:avLst/>
          </a:prstGeom>
        </p:spPr>
      </p:pic>
      <p:pic>
        <p:nvPicPr>
          <p:cNvPr id="4" name="Imagen 3">
            <a:extLst>
              <a:ext uri="{FF2B5EF4-FFF2-40B4-BE49-F238E27FC236}">
                <a16:creationId xmlns:a16="http://schemas.microsoft.com/office/drawing/2014/main" id="{77C38CFA-2FD0-0ADB-5DC7-B50B245CE447}"/>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14383965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193468" y="212718"/>
            <a:ext cx="5946720" cy="682204"/>
          </a:xfrm>
        </p:spPr>
        <p:txBody>
          <a:bodyPr/>
          <a:lstStyle/>
          <a:p>
            <a:r>
              <a:rPr lang="en-US" sz="3600" dirty="0">
                <a:solidFill>
                  <a:schemeClr val="bg1"/>
                </a:solidFill>
              </a:rPr>
              <a:t>Mineralization Control  </a:t>
            </a:r>
            <a:endParaRPr lang="es-PE" sz="3600"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01037" y="1413382"/>
            <a:ext cx="9731583" cy="4595258"/>
          </a:xfrm>
          <a:prstGeom prst="rect">
            <a:avLst/>
          </a:prstGeom>
          <a:ln>
            <a:solidFill>
              <a:schemeClr val="bg1"/>
            </a:solidFill>
          </a:ln>
        </p:spPr>
      </p:pic>
      <p:pic>
        <p:nvPicPr>
          <p:cNvPr id="3" name="Imagen 2">
            <a:extLst>
              <a:ext uri="{FF2B5EF4-FFF2-40B4-BE49-F238E27FC236}">
                <a16:creationId xmlns:a16="http://schemas.microsoft.com/office/drawing/2014/main" id="{7387E1DA-C8E6-874D-02D9-A1233D23EAE1}"/>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11066191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571308" y="180542"/>
            <a:ext cx="2436244" cy="682204"/>
          </a:xfrm>
        </p:spPr>
        <p:txBody>
          <a:bodyPr/>
          <a:lstStyle/>
          <a:p>
            <a:r>
              <a:rPr lang="en-US" sz="3600" dirty="0">
                <a:solidFill>
                  <a:schemeClr val="bg1"/>
                </a:solidFill>
              </a:rPr>
              <a:t>Sampling</a:t>
            </a:r>
            <a:endParaRPr lang="es-PE" sz="3600" dirty="0">
              <a:solidFill>
                <a:schemeClr val="bg1"/>
              </a:solidFill>
            </a:endParaRPr>
          </a:p>
        </p:txBody>
      </p:sp>
      <p:sp>
        <p:nvSpPr>
          <p:cNvPr id="4" name="Rectángulo 3"/>
          <p:cNvSpPr/>
          <p:nvPr/>
        </p:nvSpPr>
        <p:spPr>
          <a:xfrm>
            <a:off x="1175575" y="1261910"/>
            <a:ext cx="10204631" cy="3046988"/>
          </a:xfrm>
          <a:prstGeom prst="rect">
            <a:avLst/>
          </a:prstGeom>
        </p:spPr>
        <p:txBody>
          <a:bodyPr wrap="square">
            <a:spAutoFit/>
          </a:bodyPr>
          <a:lstStyle/>
          <a:p>
            <a:pPr algn="just"/>
            <a:r>
              <a:rPr lang="en-US" sz="1600" dirty="0">
                <a:solidFill>
                  <a:schemeClr val="bg1"/>
                </a:solidFill>
              </a:rPr>
              <a:t>We collected and recorded 173 sediment runoff samples, 1st, 2nd. and 3rd order, collected along the streams, from the study area</a:t>
            </a:r>
          </a:p>
          <a:p>
            <a:pPr algn="just"/>
            <a:endParaRPr lang="en-US" sz="1600" dirty="0">
              <a:solidFill>
                <a:schemeClr val="bg1"/>
              </a:solidFill>
            </a:endParaRPr>
          </a:p>
          <a:p>
            <a:pPr algn="just"/>
            <a:r>
              <a:rPr lang="en-US" sz="1600" dirty="0">
                <a:solidFill>
                  <a:schemeClr val="bg1"/>
                </a:solidFill>
              </a:rPr>
              <a:t>The collection and registration of information on 271 rock samples was carried out for its geochemical analysis</a:t>
            </a:r>
            <a:r>
              <a:rPr lang="es-PE" sz="1600" dirty="0">
                <a:solidFill>
                  <a:schemeClr val="bg1"/>
                </a:solidFill>
              </a:rPr>
              <a:t>. </a:t>
            </a:r>
            <a:r>
              <a:rPr lang="en-US" sz="1600" dirty="0">
                <a:solidFill>
                  <a:schemeClr val="bg1"/>
                </a:solidFill>
              </a:rPr>
              <a:t>Two types of geochemical sampling were carried out, the first geochemical sampling consisted of the collection of 129 samples of outcropping orientation (rock chips), and the second type of geochemical sampling consisted of the collection of 142 systematic samples in mesh (rock chips), which was 100mx25m between sample and sample.</a:t>
            </a:r>
            <a:endParaRPr lang="es-PE" sz="1600" dirty="0">
              <a:solidFill>
                <a:schemeClr val="bg1"/>
              </a:solidFill>
            </a:endParaRPr>
          </a:p>
          <a:p>
            <a:pPr algn="just"/>
            <a:endParaRPr lang="en-US" sz="1600" dirty="0">
              <a:solidFill>
                <a:schemeClr val="bg1"/>
              </a:solidFill>
            </a:endParaRPr>
          </a:p>
          <a:p>
            <a:pPr algn="just"/>
            <a:r>
              <a:rPr lang="en-US" sz="1600" dirty="0">
                <a:solidFill>
                  <a:schemeClr val="bg1"/>
                </a:solidFill>
              </a:rPr>
              <a:t>The collection of 14 samples of undistorted and representative rocks of each lithological unit of the study area was carried out and the corresponding information was recorded, for its geochemical analysis by total rock, the size of each rock collected sample was up to 2.5 kg.</a:t>
            </a:r>
            <a:endParaRPr lang="es-PE" sz="1600" dirty="0">
              <a:solidFill>
                <a:schemeClr val="bg1"/>
              </a:solidFill>
            </a:endParaRPr>
          </a:p>
        </p:txBody>
      </p:sp>
      <p:sp>
        <p:nvSpPr>
          <p:cNvPr id="5" name="Rectángulo 4"/>
          <p:cNvSpPr/>
          <p:nvPr/>
        </p:nvSpPr>
        <p:spPr>
          <a:xfrm>
            <a:off x="1175575" y="4425023"/>
            <a:ext cx="10498152" cy="2308324"/>
          </a:xfrm>
          <a:prstGeom prst="rect">
            <a:avLst/>
          </a:prstGeom>
        </p:spPr>
        <p:txBody>
          <a:bodyPr wrap="square">
            <a:spAutoFit/>
          </a:bodyPr>
          <a:lstStyle/>
          <a:p>
            <a:pPr algn="just"/>
            <a:r>
              <a:rPr lang="en-US" sz="1600" dirty="0">
                <a:solidFill>
                  <a:schemeClr val="bg1"/>
                </a:solidFill>
              </a:rPr>
              <a:t>A total of 15 samples of rock outcrops and hydrothermal alterations were collected and recorded, for studies of petro-</a:t>
            </a:r>
            <a:r>
              <a:rPr lang="en-US" sz="1600" dirty="0" err="1">
                <a:solidFill>
                  <a:schemeClr val="bg1"/>
                </a:solidFill>
              </a:rPr>
              <a:t>mineragraphy</a:t>
            </a:r>
            <a:r>
              <a:rPr lang="en-US" sz="1600" dirty="0">
                <a:solidFill>
                  <a:schemeClr val="bg1"/>
                </a:solidFill>
              </a:rPr>
              <a:t> and electronic microscopy, the samples collected in the study area field, are representative of each lithological unit, and were sent to the laboratory of Dr. Gladys </a:t>
            </a:r>
            <a:r>
              <a:rPr lang="en-US" sz="1600" dirty="0" err="1">
                <a:solidFill>
                  <a:schemeClr val="bg1"/>
                </a:solidFill>
              </a:rPr>
              <a:t>Ocharán</a:t>
            </a:r>
            <a:r>
              <a:rPr lang="en-US" sz="1600" dirty="0">
                <a:solidFill>
                  <a:schemeClr val="bg1"/>
                </a:solidFill>
              </a:rPr>
              <a:t>, (2006).</a:t>
            </a:r>
          </a:p>
          <a:p>
            <a:pPr algn="just"/>
            <a:endParaRPr lang="en-US" sz="1600" dirty="0">
              <a:solidFill>
                <a:schemeClr val="bg1"/>
              </a:solidFill>
            </a:endParaRPr>
          </a:p>
          <a:p>
            <a:pPr algn="just"/>
            <a:r>
              <a:rPr lang="es-PE" sz="1600" dirty="0" err="1">
                <a:solidFill>
                  <a:schemeClr val="bg1"/>
                </a:solidFill>
              </a:rPr>
              <a:t>For</a:t>
            </a:r>
            <a:r>
              <a:rPr lang="es-PE" sz="1600" dirty="0">
                <a:solidFill>
                  <a:schemeClr val="bg1"/>
                </a:solidFill>
              </a:rPr>
              <a:t> </a:t>
            </a:r>
            <a:r>
              <a:rPr lang="es-PE" sz="1600" dirty="0" err="1">
                <a:solidFill>
                  <a:schemeClr val="bg1"/>
                </a:solidFill>
              </a:rPr>
              <a:t>the</a:t>
            </a:r>
            <a:r>
              <a:rPr lang="es-PE" sz="1600" dirty="0">
                <a:solidFill>
                  <a:schemeClr val="bg1"/>
                </a:solidFill>
              </a:rPr>
              <a:t> </a:t>
            </a:r>
            <a:r>
              <a:rPr lang="es-PE" sz="1600" dirty="0" err="1">
                <a:solidFill>
                  <a:schemeClr val="bg1"/>
                </a:solidFill>
              </a:rPr>
              <a:t>geochemical</a:t>
            </a:r>
            <a:r>
              <a:rPr lang="es-PE" sz="1600" dirty="0">
                <a:solidFill>
                  <a:schemeClr val="bg1"/>
                </a:solidFill>
              </a:rPr>
              <a:t> </a:t>
            </a:r>
            <a:r>
              <a:rPr lang="es-PE" sz="1600" dirty="0" err="1">
                <a:solidFill>
                  <a:schemeClr val="bg1"/>
                </a:solidFill>
              </a:rPr>
              <a:t>analyzes</a:t>
            </a:r>
            <a:r>
              <a:rPr lang="es-PE" sz="1600" dirty="0">
                <a:solidFill>
                  <a:schemeClr val="bg1"/>
                </a:solidFill>
              </a:rPr>
              <a:t>, </a:t>
            </a:r>
            <a:r>
              <a:rPr lang="es-PE" sz="1600" dirty="0" err="1">
                <a:solidFill>
                  <a:schemeClr val="bg1"/>
                </a:solidFill>
              </a:rPr>
              <a:t>the</a:t>
            </a:r>
            <a:r>
              <a:rPr lang="es-PE" sz="1600" dirty="0">
                <a:solidFill>
                  <a:schemeClr val="bg1"/>
                </a:solidFill>
              </a:rPr>
              <a:t> </a:t>
            </a:r>
            <a:r>
              <a:rPr lang="es-PE" sz="1600" dirty="0" err="1">
                <a:solidFill>
                  <a:schemeClr val="bg1"/>
                </a:solidFill>
              </a:rPr>
              <a:t>samples</a:t>
            </a:r>
            <a:r>
              <a:rPr lang="es-PE" sz="1600" dirty="0">
                <a:solidFill>
                  <a:schemeClr val="bg1"/>
                </a:solidFill>
              </a:rPr>
              <a:t> </a:t>
            </a:r>
            <a:r>
              <a:rPr lang="es-PE" sz="1600" dirty="0" err="1">
                <a:solidFill>
                  <a:schemeClr val="bg1"/>
                </a:solidFill>
              </a:rPr>
              <a:t>were</a:t>
            </a:r>
            <a:r>
              <a:rPr lang="es-PE" sz="1600" dirty="0">
                <a:solidFill>
                  <a:schemeClr val="bg1"/>
                </a:solidFill>
              </a:rPr>
              <a:t> </a:t>
            </a:r>
            <a:r>
              <a:rPr lang="es-PE" sz="1600" dirty="0" err="1">
                <a:solidFill>
                  <a:schemeClr val="bg1"/>
                </a:solidFill>
              </a:rPr>
              <a:t>sent</a:t>
            </a:r>
            <a:r>
              <a:rPr lang="es-PE" sz="1600" dirty="0">
                <a:solidFill>
                  <a:schemeClr val="bg1"/>
                </a:solidFill>
              </a:rPr>
              <a:t> to </a:t>
            </a:r>
            <a:r>
              <a:rPr lang="es-PE" sz="1600" dirty="0" err="1">
                <a:solidFill>
                  <a:schemeClr val="bg1"/>
                </a:solidFill>
              </a:rPr>
              <a:t>the</a:t>
            </a:r>
            <a:r>
              <a:rPr lang="es-PE" sz="1600" dirty="0">
                <a:solidFill>
                  <a:schemeClr val="bg1"/>
                </a:solidFill>
              </a:rPr>
              <a:t> BSI </a:t>
            </a:r>
            <a:r>
              <a:rPr lang="es-PE" sz="1600" dirty="0" err="1">
                <a:solidFill>
                  <a:schemeClr val="bg1"/>
                </a:solidFill>
              </a:rPr>
              <a:t>Inspectorate</a:t>
            </a:r>
            <a:r>
              <a:rPr lang="es-PE" sz="1600" dirty="0">
                <a:solidFill>
                  <a:schemeClr val="bg1"/>
                </a:solidFill>
              </a:rPr>
              <a:t> </a:t>
            </a:r>
            <a:r>
              <a:rPr lang="es-PE" sz="1600" dirty="0" err="1">
                <a:solidFill>
                  <a:schemeClr val="bg1"/>
                </a:solidFill>
              </a:rPr>
              <a:t>Griffith</a:t>
            </a:r>
            <a:r>
              <a:rPr lang="es-PE" sz="1600" dirty="0">
                <a:solidFill>
                  <a:schemeClr val="bg1"/>
                </a:solidFill>
              </a:rPr>
              <a:t> and ALS CHEMEX </a:t>
            </a:r>
            <a:r>
              <a:rPr lang="es-PE" sz="1600" dirty="0" err="1">
                <a:solidFill>
                  <a:schemeClr val="bg1"/>
                </a:solidFill>
              </a:rPr>
              <a:t>laboratories</a:t>
            </a:r>
            <a:r>
              <a:rPr lang="es-PE" sz="1600" dirty="0">
                <a:solidFill>
                  <a:schemeClr val="bg1"/>
                </a:solidFill>
              </a:rPr>
              <a:t>, and </a:t>
            </a:r>
            <a:r>
              <a:rPr lang="es-PE" sz="1600" dirty="0" err="1">
                <a:solidFill>
                  <a:schemeClr val="bg1"/>
                </a:solidFill>
              </a:rPr>
              <a:t>were</a:t>
            </a:r>
            <a:r>
              <a:rPr lang="es-PE" sz="1600" dirty="0">
                <a:solidFill>
                  <a:schemeClr val="bg1"/>
                </a:solidFill>
              </a:rPr>
              <a:t> </a:t>
            </a:r>
            <a:r>
              <a:rPr lang="es-PE" sz="1600" dirty="0" err="1">
                <a:solidFill>
                  <a:schemeClr val="bg1"/>
                </a:solidFill>
              </a:rPr>
              <a:t>analyzed</a:t>
            </a:r>
            <a:r>
              <a:rPr lang="es-PE" sz="1600" dirty="0">
                <a:solidFill>
                  <a:schemeClr val="bg1"/>
                </a:solidFill>
              </a:rPr>
              <a:t> </a:t>
            </a:r>
            <a:r>
              <a:rPr lang="es-PE" sz="1600" dirty="0" err="1">
                <a:solidFill>
                  <a:schemeClr val="bg1"/>
                </a:solidFill>
              </a:rPr>
              <a:t>by</a:t>
            </a:r>
            <a:r>
              <a:rPr lang="es-PE" sz="1600" dirty="0">
                <a:solidFill>
                  <a:schemeClr val="bg1"/>
                </a:solidFill>
              </a:rPr>
              <a:t> </a:t>
            </a:r>
            <a:r>
              <a:rPr lang="es-PE" sz="1600" dirty="0" err="1">
                <a:solidFill>
                  <a:schemeClr val="bg1"/>
                </a:solidFill>
              </a:rPr>
              <a:t>gold</a:t>
            </a:r>
            <a:r>
              <a:rPr lang="es-PE" sz="1600" dirty="0">
                <a:solidFill>
                  <a:schemeClr val="bg1"/>
                </a:solidFill>
              </a:rPr>
              <a:t> </a:t>
            </a:r>
            <a:r>
              <a:rPr lang="es-PE" sz="1600" dirty="0" err="1">
                <a:solidFill>
                  <a:schemeClr val="bg1"/>
                </a:solidFill>
              </a:rPr>
              <a:t>using</a:t>
            </a:r>
            <a:r>
              <a:rPr lang="es-PE" sz="1600" dirty="0">
                <a:solidFill>
                  <a:schemeClr val="bg1"/>
                </a:solidFill>
              </a:rPr>
              <a:t> </a:t>
            </a:r>
            <a:r>
              <a:rPr lang="es-PE" sz="1600" dirty="0" err="1">
                <a:solidFill>
                  <a:schemeClr val="bg1"/>
                </a:solidFill>
              </a:rPr>
              <a:t>the</a:t>
            </a:r>
            <a:r>
              <a:rPr lang="es-PE" sz="1600" dirty="0">
                <a:solidFill>
                  <a:schemeClr val="bg1"/>
                </a:solidFill>
              </a:rPr>
              <a:t> </a:t>
            </a:r>
            <a:r>
              <a:rPr lang="es-PE" sz="1600" dirty="0" err="1">
                <a:solidFill>
                  <a:schemeClr val="bg1"/>
                </a:solidFill>
              </a:rPr>
              <a:t>analytical</a:t>
            </a:r>
            <a:r>
              <a:rPr lang="es-PE" sz="1600" dirty="0">
                <a:solidFill>
                  <a:schemeClr val="bg1"/>
                </a:solidFill>
              </a:rPr>
              <a:t> </a:t>
            </a:r>
            <a:r>
              <a:rPr lang="es-PE" sz="1600" dirty="0" err="1">
                <a:solidFill>
                  <a:schemeClr val="bg1"/>
                </a:solidFill>
              </a:rPr>
              <a:t>package</a:t>
            </a:r>
            <a:r>
              <a:rPr lang="es-PE" sz="1600" dirty="0">
                <a:solidFill>
                  <a:schemeClr val="bg1"/>
                </a:solidFill>
              </a:rPr>
              <a:t> </a:t>
            </a:r>
            <a:r>
              <a:rPr lang="es-PE" sz="1600" dirty="0" err="1">
                <a:solidFill>
                  <a:schemeClr val="bg1"/>
                </a:solidFill>
              </a:rPr>
              <a:t>Fire</a:t>
            </a:r>
            <a:r>
              <a:rPr lang="es-PE" sz="1600" dirty="0">
                <a:solidFill>
                  <a:schemeClr val="bg1"/>
                </a:solidFill>
              </a:rPr>
              <a:t> </a:t>
            </a:r>
            <a:r>
              <a:rPr lang="es-PE" sz="1600" dirty="0" err="1">
                <a:solidFill>
                  <a:schemeClr val="bg1"/>
                </a:solidFill>
              </a:rPr>
              <a:t>Assay</a:t>
            </a:r>
            <a:r>
              <a:rPr lang="es-PE" sz="1600" dirty="0">
                <a:solidFill>
                  <a:schemeClr val="bg1"/>
                </a:solidFill>
              </a:rPr>
              <a:t>, </a:t>
            </a:r>
            <a:r>
              <a:rPr lang="es-PE" sz="1600" dirty="0" err="1">
                <a:solidFill>
                  <a:schemeClr val="bg1"/>
                </a:solidFill>
              </a:rPr>
              <a:t>Atomic</a:t>
            </a:r>
            <a:r>
              <a:rPr lang="es-PE" sz="1600" dirty="0">
                <a:solidFill>
                  <a:schemeClr val="bg1"/>
                </a:solidFill>
              </a:rPr>
              <a:t> </a:t>
            </a:r>
            <a:r>
              <a:rPr lang="es-PE" sz="1600" dirty="0" err="1">
                <a:solidFill>
                  <a:schemeClr val="bg1"/>
                </a:solidFill>
              </a:rPr>
              <a:t>Absorption</a:t>
            </a:r>
            <a:r>
              <a:rPr lang="es-PE" sz="1600" dirty="0">
                <a:solidFill>
                  <a:schemeClr val="bg1"/>
                </a:solidFill>
              </a:rPr>
              <a:t> Au 30g., </a:t>
            </a:r>
            <a:r>
              <a:rPr lang="es-PE" sz="1600" dirty="0" err="1">
                <a:solidFill>
                  <a:schemeClr val="bg1"/>
                </a:solidFill>
              </a:rPr>
              <a:t>Gravimetric</a:t>
            </a:r>
            <a:r>
              <a:rPr lang="es-PE" sz="1600" dirty="0">
                <a:solidFill>
                  <a:schemeClr val="bg1"/>
                </a:solidFill>
              </a:rPr>
              <a:t> </a:t>
            </a:r>
            <a:r>
              <a:rPr lang="es-PE" sz="1600" dirty="0" err="1">
                <a:solidFill>
                  <a:schemeClr val="bg1"/>
                </a:solidFill>
              </a:rPr>
              <a:t>method</a:t>
            </a:r>
            <a:r>
              <a:rPr lang="es-PE" sz="1600" dirty="0">
                <a:solidFill>
                  <a:schemeClr val="bg1"/>
                </a:solidFill>
              </a:rPr>
              <a:t> (AA24 and GRA21) and </a:t>
            </a:r>
            <a:r>
              <a:rPr lang="es-PE" sz="1600" dirty="0" err="1">
                <a:solidFill>
                  <a:schemeClr val="bg1"/>
                </a:solidFill>
              </a:rPr>
              <a:t>multielement</a:t>
            </a:r>
            <a:r>
              <a:rPr lang="es-PE" sz="1600" dirty="0">
                <a:solidFill>
                  <a:schemeClr val="bg1"/>
                </a:solidFill>
              </a:rPr>
              <a:t> </a:t>
            </a:r>
            <a:r>
              <a:rPr lang="es-PE" sz="1600" dirty="0" err="1">
                <a:solidFill>
                  <a:schemeClr val="bg1"/>
                </a:solidFill>
              </a:rPr>
              <a:t>analysis</a:t>
            </a:r>
            <a:r>
              <a:rPr lang="es-PE" sz="1600" dirty="0">
                <a:solidFill>
                  <a:schemeClr val="bg1"/>
                </a:solidFill>
              </a:rPr>
              <a:t> (ME-). ICP41) </a:t>
            </a:r>
            <a:r>
              <a:rPr lang="es-PE" sz="1600" dirty="0" err="1">
                <a:solidFill>
                  <a:schemeClr val="bg1"/>
                </a:solidFill>
              </a:rPr>
              <a:t>previous</a:t>
            </a:r>
            <a:r>
              <a:rPr lang="es-PE" sz="1600" dirty="0">
                <a:solidFill>
                  <a:schemeClr val="bg1"/>
                </a:solidFill>
              </a:rPr>
              <a:t> </a:t>
            </a:r>
            <a:r>
              <a:rPr lang="es-PE" sz="1600" dirty="0" err="1">
                <a:solidFill>
                  <a:schemeClr val="bg1"/>
                </a:solidFill>
              </a:rPr>
              <a:t>digestion</a:t>
            </a:r>
            <a:r>
              <a:rPr lang="es-PE" sz="1600" dirty="0">
                <a:solidFill>
                  <a:schemeClr val="bg1"/>
                </a:solidFill>
              </a:rPr>
              <a:t> </a:t>
            </a:r>
            <a:r>
              <a:rPr lang="es-PE" sz="1600" dirty="0" err="1">
                <a:solidFill>
                  <a:schemeClr val="bg1"/>
                </a:solidFill>
              </a:rPr>
              <a:t>by</a:t>
            </a:r>
            <a:r>
              <a:rPr lang="es-PE" sz="1600" dirty="0">
                <a:solidFill>
                  <a:schemeClr val="bg1"/>
                </a:solidFill>
              </a:rPr>
              <a:t> </a:t>
            </a:r>
            <a:r>
              <a:rPr lang="es-PE" sz="1600" dirty="0" err="1">
                <a:solidFill>
                  <a:schemeClr val="bg1"/>
                </a:solidFill>
              </a:rPr>
              <a:t>aqua</a:t>
            </a:r>
            <a:r>
              <a:rPr lang="es-PE" sz="1600" dirty="0">
                <a:solidFill>
                  <a:schemeClr val="bg1"/>
                </a:solidFill>
              </a:rPr>
              <a:t> regia .</a:t>
            </a:r>
          </a:p>
        </p:txBody>
      </p:sp>
      <p:pic>
        <p:nvPicPr>
          <p:cNvPr id="3" name="Imagen 2">
            <a:extLst>
              <a:ext uri="{FF2B5EF4-FFF2-40B4-BE49-F238E27FC236}">
                <a16:creationId xmlns:a16="http://schemas.microsoft.com/office/drawing/2014/main" id="{ED2F304E-3447-4E2D-CBE0-C29F113FE5B1}"/>
              </a:ext>
            </a:extLst>
          </p:cNvPr>
          <p:cNvPicPr>
            <a:picLocks noChangeAspect="1"/>
          </p:cNvPicPr>
          <p:nvPr/>
        </p:nvPicPr>
        <p:blipFill>
          <a:blip r:embed="rId2"/>
          <a:srcRect/>
          <a:stretch/>
        </p:blipFill>
        <p:spPr>
          <a:xfrm>
            <a:off x="295276" y="164281"/>
            <a:ext cx="2004760" cy="848368"/>
          </a:xfrm>
          <a:prstGeom prst="rect">
            <a:avLst/>
          </a:prstGeom>
        </p:spPr>
      </p:pic>
    </p:spTree>
    <p:extLst>
      <p:ext uri="{BB962C8B-B14F-4D97-AF65-F5344CB8AC3E}">
        <p14:creationId xmlns:p14="http://schemas.microsoft.com/office/powerpoint/2010/main" val="20137057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938955" y="148885"/>
            <a:ext cx="3350608" cy="682204"/>
          </a:xfrm>
        </p:spPr>
        <p:txBody>
          <a:bodyPr/>
          <a:lstStyle/>
          <a:p>
            <a:r>
              <a:rPr lang="en-US" sz="3600" dirty="0">
                <a:solidFill>
                  <a:schemeClr val="bg1"/>
                </a:solidFill>
              </a:rPr>
              <a:t>Geochemistry</a:t>
            </a:r>
            <a:endParaRPr lang="es-PE" sz="3600" dirty="0">
              <a:solidFill>
                <a:schemeClr val="bg1"/>
              </a:solidFill>
            </a:endParaRPr>
          </a:p>
        </p:txBody>
      </p:sp>
      <p:sp>
        <p:nvSpPr>
          <p:cNvPr id="7" name="Rectángulo 6"/>
          <p:cNvSpPr/>
          <p:nvPr/>
        </p:nvSpPr>
        <p:spPr>
          <a:xfrm>
            <a:off x="1526847" y="1163645"/>
            <a:ext cx="9668143" cy="584775"/>
          </a:xfrm>
          <a:prstGeom prst="rect">
            <a:avLst/>
          </a:prstGeom>
        </p:spPr>
        <p:txBody>
          <a:bodyPr wrap="square">
            <a:spAutoFit/>
          </a:bodyPr>
          <a:lstStyle/>
          <a:p>
            <a:pPr algn="just"/>
            <a:r>
              <a:rPr lang="en-US" sz="1600" dirty="0">
                <a:solidFill>
                  <a:schemeClr val="bg1"/>
                </a:solidFill>
              </a:rPr>
              <a:t>Out of the 271 rock samples, mainly in Los </a:t>
            </a:r>
            <a:r>
              <a:rPr lang="en-US" sz="1600" dirty="0" err="1">
                <a:solidFill>
                  <a:schemeClr val="bg1"/>
                </a:solidFill>
              </a:rPr>
              <a:t>Hornos</a:t>
            </a:r>
            <a:r>
              <a:rPr lang="en-US" sz="1600" dirty="0">
                <a:solidFill>
                  <a:schemeClr val="bg1"/>
                </a:solidFill>
              </a:rPr>
              <a:t> zone, the results of the primary geochemical dispersion, in gold and </a:t>
            </a:r>
            <a:r>
              <a:rPr lang="en-US" sz="1600" dirty="0" err="1">
                <a:solidFill>
                  <a:schemeClr val="bg1"/>
                </a:solidFill>
              </a:rPr>
              <a:t>multielements</a:t>
            </a:r>
            <a:r>
              <a:rPr lang="en-US" sz="1600" dirty="0">
                <a:solidFill>
                  <a:schemeClr val="bg1"/>
                </a:solidFill>
              </a:rPr>
              <a:t>, show maximum and minimum values.</a:t>
            </a:r>
            <a:endParaRPr lang="es-PE" sz="1600" dirty="0">
              <a:solidFill>
                <a:schemeClr val="bg1"/>
              </a:solidFill>
            </a:endParaRPr>
          </a:p>
        </p:txBody>
      </p:sp>
      <p:sp>
        <p:nvSpPr>
          <p:cNvPr id="3" name="Rectángulo 2"/>
          <p:cNvSpPr/>
          <p:nvPr/>
        </p:nvSpPr>
        <p:spPr>
          <a:xfrm>
            <a:off x="1526846" y="4709957"/>
            <a:ext cx="9668143" cy="1815882"/>
          </a:xfrm>
          <a:prstGeom prst="rect">
            <a:avLst/>
          </a:prstGeom>
        </p:spPr>
        <p:txBody>
          <a:bodyPr wrap="square">
            <a:spAutoFit/>
          </a:bodyPr>
          <a:lstStyle/>
          <a:p>
            <a:pPr algn="just"/>
            <a:r>
              <a:rPr lang="en-US" sz="1600" dirty="0">
                <a:solidFill>
                  <a:schemeClr val="bg1"/>
                </a:solidFill>
              </a:rPr>
              <a:t>In Au, a Background of 0.014ppm Au and Threshold 0.040ppm Au was determined, with a medium value of 0.13ppm Au and a mode of 0.006ppm Au.</a:t>
            </a:r>
          </a:p>
          <a:p>
            <a:pPr algn="just"/>
            <a:endParaRPr lang="en-US" sz="1600" dirty="0">
              <a:solidFill>
                <a:schemeClr val="bg1"/>
              </a:solidFill>
            </a:endParaRPr>
          </a:p>
          <a:p>
            <a:pPr algn="just"/>
            <a:r>
              <a:rPr lang="en-US" sz="1600" dirty="0">
                <a:solidFill>
                  <a:schemeClr val="bg1"/>
                </a:solidFill>
              </a:rPr>
              <a:t>The anomalous values in gold ≥0.040 ppm Au in rock samples are mainly concentrated in Los </a:t>
            </a:r>
            <a:r>
              <a:rPr lang="en-US" sz="1600" dirty="0" err="1">
                <a:solidFill>
                  <a:schemeClr val="bg1"/>
                </a:solidFill>
              </a:rPr>
              <a:t>Hornos</a:t>
            </a:r>
            <a:r>
              <a:rPr lang="en-US" sz="1600" dirty="0">
                <a:solidFill>
                  <a:schemeClr val="bg1"/>
                </a:solidFill>
              </a:rPr>
              <a:t> area, with an anomaly open to the northwest, which represents 32% of the total sample population; 29% of samples show a strong anomaly ≥ 0.066ppm Au, with a maximum value of 15,900ppm Au. </a:t>
            </a:r>
            <a:endParaRPr lang="es-PE" sz="1600"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00926" y="1994642"/>
            <a:ext cx="2331638" cy="2474808"/>
          </a:xfrm>
          <a:prstGeom prst="rect">
            <a:avLst/>
          </a:prstGeom>
        </p:spPr>
      </p:pic>
      <p:pic>
        <p:nvPicPr>
          <p:cNvPr id="5" name="Imagen 4">
            <a:extLst>
              <a:ext uri="{FF2B5EF4-FFF2-40B4-BE49-F238E27FC236}">
                <a16:creationId xmlns:a16="http://schemas.microsoft.com/office/drawing/2014/main" id="{C1E2D07E-FAC7-DDCC-CDDC-FAFF9DA4C625}"/>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5224694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208585" y="255446"/>
            <a:ext cx="3311716" cy="682204"/>
          </a:xfrm>
        </p:spPr>
        <p:txBody>
          <a:bodyPr/>
          <a:lstStyle/>
          <a:p>
            <a:r>
              <a:rPr lang="en-US" sz="3600" dirty="0">
                <a:solidFill>
                  <a:schemeClr val="bg1"/>
                </a:solidFill>
              </a:rPr>
              <a:t>Geochemistry</a:t>
            </a:r>
            <a:endParaRPr lang="es-PE" sz="3600" dirty="0">
              <a:solidFill>
                <a:schemeClr val="bg1"/>
              </a:solidFill>
            </a:endParaRPr>
          </a:p>
        </p:txBody>
      </p:sp>
      <p:sp>
        <p:nvSpPr>
          <p:cNvPr id="9" name="Rectángulo 8"/>
          <p:cNvSpPr/>
          <p:nvPr/>
        </p:nvSpPr>
        <p:spPr>
          <a:xfrm>
            <a:off x="1446740" y="1890278"/>
            <a:ext cx="9779238" cy="3785652"/>
          </a:xfrm>
          <a:prstGeom prst="rect">
            <a:avLst/>
          </a:prstGeom>
        </p:spPr>
        <p:txBody>
          <a:bodyPr wrap="square">
            <a:spAutoFit/>
          </a:bodyPr>
          <a:lstStyle/>
          <a:p>
            <a:pPr algn="just"/>
            <a:r>
              <a:rPr lang="en-US" sz="1600" dirty="0">
                <a:solidFill>
                  <a:schemeClr val="bg1"/>
                </a:solidFill>
              </a:rPr>
              <a:t>The Pearson correlation analysis of 271 rock samples determined positive correlations&gt; 0.5 between the elements: As-</a:t>
            </a:r>
            <a:r>
              <a:rPr lang="en-US" sz="1600" dirty="0" err="1">
                <a:solidFill>
                  <a:schemeClr val="bg1"/>
                </a:solidFill>
              </a:rPr>
              <a:t>Pb</a:t>
            </a:r>
            <a:r>
              <a:rPr lang="en-US" sz="1600" dirty="0">
                <a:solidFill>
                  <a:schemeClr val="bg1"/>
                </a:solidFill>
              </a:rPr>
              <a:t> (0.72), Cu-Zn (0.62) that represent moderate positive correlations and </a:t>
            </a:r>
            <a:r>
              <a:rPr lang="en-US" sz="1600" dirty="0" err="1">
                <a:solidFill>
                  <a:schemeClr val="bg1"/>
                </a:solidFill>
              </a:rPr>
              <a:t>Mn</a:t>
            </a:r>
            <a:r>
              <a:rPr lang="en-US" sz="1600" dirty="0">
                <a:solidFill>
                  <a:schemeClr val="bg1"/>
                </a:solidFill>
              </a:rPr>
              <a:t> - Ba (0.57), Cu - </a:t>
            </a:r>
            <a:r>
              <a:rPr lang="en-US" sz="1600" dirty="0" err="1">
                <a:solidFill>
                  <a:schemeClr val="bg1"/>
                </a:solidFill>
              </a:rPr>
              <a:t>Pb</a:t>
            </a:r>
            <a:r>
              <a:rPr lang="en-US" sz="1600" dirty="0">
                <a:solidFill>
                  <a:schemeClr val="bg1"/>
                </a:solidFill>
              </a:rPr>
              <a:t> ( 0.54), Zn - </a:t>
            </a:r>
            <a:r>
              <a:rPr lang="en-US" sz="1600" dirty="0" err="1">
                <a:solidFill>
                  <a:schemeClr val="bg1"/>
                </a:solidFill>
              </a:rPr>
              <a:t>Pb</a:t>
            </a:r>
            <a:r>
              <a:rPr lang="en-US" sz="1600" dirty="0">
                <a:solidFill>
                  <a:schemeClr val="bg1"/>
                </a:solidFill>
              </a:rPr>
              <a:t> (0.51) that represent weak positive correlations.</a:t>
            </a:r>
            <a:r>
              <a:rPr lang="es-PE" sz="1600" dirty="0">
                <a:solidFill>
                  <a:schemeClr val="bg1"/>
                </a:solidFill>
              </a:rPr>
              <a:t> </a:t>
            </a:r>
          </a:p>
          <a:p>
            <a:pPr algn="just"/>
            <a:endParaRPr lang="es-PE" sz="1600" dirty="0">
              <a:solidFill>
                <a:schemeClr val="bg1"/>
              </a:solidFill>
            </a:endParaRPr>
          </a:p>
          <a:p>
            <a:pPr algn="just"/>
            <a:endParaRPr lang="en-US" sz="1600" dirty="0">
              <a:solidFill>
                <a:schemeClr val="bg1"/>
              </a:solidFill>
            </a:endParaRPr>
          </a:p>
          <a:p>
            <a:pPr algn="just"/>
            <a:r>
              <a:rPr lang="en-US" sz="1600" dirty="0">
                <a:solidFill>
                  <a:schemeClr val="bg1"/>
                </a:solidFill>
              </a:rPr>
              <a:t>A statistical analysis of the 173 sediment runoff samples results in  Los </a:t>
            </a:r>
            <a:r>
              <a:rPr lang="en-US" sz="1600" dirty="0" err="1">
                <a:solidFill>
                  <a:schemeClr val="bg1"/>
                </a:solidFill>
              </a:rPr>
              <a:t>Hornos</a:t>
            </a:r>
            <a:r>
              <a:rPr lang="en-US" sz="1600" dirty="0">
                <a:solidFill>
                  <a:schemeClr val="bg1"/>
                </a:solidFill>
              </a:rPr>
              <a:t> zone indicated a maximum value of 6,480ppm Au and a minimum of 0.005ppm Au, determining a Background of 0.025ppm Au and a Threshold of 0.097 ppm Au and a mode of 0.010ppm Au.</a:t>
            </a:r>
          </a:p>
          <a:p>
            <a:pPr algn="just"/>
            <a:endParaRPr lang="es-PE" sz="1600" dirty="0">
              <a:solidFill>
                <a:schemeClr val="bg1"/>
              </a:solidFill>
            </a:endParaRPr>
          </a:p>
          <a:p>
            <a:pPr algn="just"/>
            <a:endParaRPr lang="en-US" sz="1600" dirty="0">
              <a:solidFill>
                <a:schemeClr val="bg1"/>
              </a:solidFill>
            </a:endParaRPr>
          </a:p>
          <a:p>
            <a:pPr algn="just"/>
            <a:r>
              <a:rPr lang="en-US" sz="1600" dirty="0">
                <a:solidFill>
                  <a:schemeClr val="bg1"/>
                </a:solidFill>
              </a:rPr>
              <a:t>The anomalous gold values of sediments ≥0.097 ppm Au, mainly surround Los </a:t>
            </a:r>
            <a:r>
              <a:rPr lang="en-US" sz="1600" dirty="0" err="1">
                <a:solidFill>
                  <a:schemeClr val="bg1"/>
                </a:solidFill>
              </a:rPr>
              <a:t>Hornos</a:t>
            </a:r>
            <a:r>
              <a:rPr lang="en-US" sz="1600" dirty="0">
                <a:solidFill>
                  <a:schemeClr val="bg1"/>
                </a:solidFill>
              </a:rPr>
              <a:t> zone, focusing the economic interest area of the deposit, among N 9'101,000 - N 9'101,700 and E 237,800 - E 238,800 coordinates </a:t>
            </a:r>
            <a:r>
              <a:rPr lang="es-PE" sz="1600" dirty="0">
                <a:solidFill>
                  <a:schemeClr val="bg1"/>
                </a:solidFill>
              </a:rPr>
              <a:t>. </a:t>
            </a:r>
            <a:r>
              <a:rPr lang="en-US" sz="1600" dirty="0">
                <a:solidFill>
                  <a:schemeClr val="bg1"/>
                </a:solidFill>
              </a:rPr>
              <a:t>These gold results are the result of the erosion of the mineralization systems that occur in intrusive rocks in this area, which is the continuity of the </a:t>
            </a:r>
            <a:r>
              <a:rPr lang="en-US" sz="1600" dirty="0" err="1">
                <a:solidFill>
                  <a:schemeClr val="bg1"/>
                </a:solidFill>
              </a:rPr>
              <a:t>Pataz</a:t>
            </a:r>
            <a:r>
              <a:rPr lang="en-US" sz="1600" dirty="0">
                <a:solidFill>
                  <a:schemeClr val="bg1"/>
                </a:solidFill>
              </a:rPr>
              <a:t> batholith.</a:t>
            </a:r>
            <a:endParaRPr lang="es-PE" sz="1600" dirty="0">
              <a:solidFill>
                <a:schemeClr val="bg1"/>
              </a:solidFill>
            </a:endParaRPr>
          </a:p>
        </p:txBody>
      </p:sp>
      <p:pic>
        <p:nvPicPr>
          <p:cNvPr id="3" name="Imagen 2">
            <a:extLst>
              <a:ext uri="{FF2B5EF4-FFF2-40B4-BE49-F238E27FC236}">
                <a16:creationId xmlns:a16="http://schemas.microsoft.com/office/drawing/2014/main" id="{1262E0DE-CF60-D345-38BC-8CF4F8DCAB58}"/>
              </a:ext>
            </a:extLst>
          </p:cNvPr>
          <p:cNvPicPr>
            <a:picLocks noChangeAspect="1"/>
          </p:cNvPicPr>
          <p:nvPr/>
        </p:nvPicPr>
        <p:blipFill>
          <a:blip r:embed="rId2"/>
          <a:srcRect/>
          <a:stretch/>
        </p:blipFill>
        <p:spPr>
          <a:xfrm>
            <a:off x="295276" y="164281"/>
            <a:ext cx="2004760" cy="848368"/>
          </a:xfrm>
          <a:prstGeom prst="rect">
            <a:avLst/>
          </a:prstGeom>
        </p:spPr>
      </p:pic>
    </p:spTree>
    <p:extLst>
      <p:ext uri="{BB962C8B-B14F-4D97-AF65-F5344CB8AC3E}">
        <p14:creationId xmlns:p14="http://schemas.microsoft.com/office/powerpoint/2010/main" val="3221385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044463" y="169989"/>
            <a:ext cx="3371276" cy="682204"/>
          </a:xfrm>
        </p:spPr>
        <p:txBody>
          <a:bodyPr/>
          <a:lstStyle/>
          <a:p>
            <a:r>
              <a:rPr lang="en-US" sz="3600" dirty="0">
                <a:solidFill>
                  <a:schemeClr val="bg1"/>
                </a:solidFill>
              </a:rPr>
              <a:t>Geochemistry</a:t>
            </a:r>
            <a:endParaRPr lang="es-PE" sz="3600" dirty="0">
              <a:solidFill>
                <a:schemeClr val="bg1"/>
              </a:solidFill>
            </a:endParaRPr>
          </a:p>
        </p:txBody>
      </p:sp>
      <p:sp>
        <p:nvSpPr>
          <p:cNvPr id="3" name="Subtítulo 2"/>
          <p:cNvSpPr>
            <a:spLocks noGrp="1"/>
          </p:cNvSpPr>
          <p:nvPr>
            <p:ph type="subTitle" idx="1"/>
          </p:nvPr>
        </p:nvSpPr>
        <p:spPr>
          <a:xfrm>
            <a:off x="4373000" y="5846324"/>
            <a:ext cx="3252368" cy="522690"/>
          </a:xfrm>
        </p:spPr>
        <p:txBody>
          <a:bodyPr>
            <a:normAutofit/>
          </a:bodyPr>
          <a:lstStyle/>
          <a:p>
            <a:r>
              <a:rPr lang="en-US" sz="1400" cap="none" dirty="0">
                <a:solidFill>
                  <a:schemeClr val="bg1"/>
                </a:solidFill>
              </a:rPr>
              <a:t>Pearson correlation chart</a:t>
            </a:r>
            <a:endParaRPr lang="es-PE" sz="1400" cap="none" dirty="0">
              <a:solidFill>
                <a:schemeClr val="bg1"/>
              </a:solidFill>
            </a:endParaRPr>
          </a:p>
        </p:txBody>
      </p:sp>
      <p:pic>
        <p:nvPicPr>
          <p:cNvPr id="6" name="Imagen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05426" y="1307506"/>
            <a:ext cx="4187515" cy="4455945"/>
          </a:xfrm>
          <a:prstGeom prst="rect">
            <a:avLst/>
          </a:prstGeom>
          <a:ln>
            <a:solidFill>
              <a:schemeClr val="bg1"/>
            </a:solidFill>
          </a:ln>
        </p:spPr>
      </p:pic>
      <p:pic>
        <p:nvPicPr>
          <p:cNvPr id="4" name="Imagen 3">
            <a:extLst>
              <a:ext uri="{FF2B5EF4-FFF2-40B4-BE49-F238E27FC236}">
                <a16:creationId xmlns:a16="http://schemas.microsoft.com/office/drawing/2014/main" id="{DA8F7DF4-9080-3BD5-C2B4-AC8F3034C3CE}"/>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7491172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414044" y="101623"/>
            <a:ext cx="5061741" cy="682204"/>
          </a:xfrm>
        </p:spPr>
        <p:txBody>
          <a:bodyPr/>
          <a:lstStyle/>
          <a:p>
            <a:r>
              <a:rPr lang="en-US" sz="3600" dirty="0">
                <a:solidFill>
                  <a:schemeClr val="bg1"/>
                </a:solidFill>
              </a:rPr>
              <a:t>Au and Cu anomalies</a:t>
            </a:r>
            <a:endParaRPr lang="es-PE" sz="3600"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2587" y="860739"/>
            <a:ext cx="4742915" cy="5877408"/>
          </a:xfrm>
          <a:prstGeom prst="rect">
            <a:avLst/>
          </a:prstGeom>
          <a:ln>
            <a:solidFill>
              <a:schemeClr val="bg1"/>
            </a:solidFill>
          </a:ln>
        </p:spPr>
      </p:pic>
      <p:sp>
        <p:nvSpPr>
          <p:cNvPr id="3" name="Subtítulo 2"/>
          <p:cNvSpPr>
            <a:spLocks noGrp="1"/>
          </p:cNvSpPr>
          <p:nvPr>
            <p:ph type="subTitle" idx="1"/>
          </p:nvPr>
        </p:nvSpPr>
        <p:spPr>
          <a:xfrm>
            <a:off x="4203071" y="6440284"/>
            <a:ext cx="1582431" cy="302689"/>
          </a:xfrm>
          <a:solidFill>
            <a:schemeClr val="tx1"/>
          </a:solidFill>
        </p:spPr>
        <p:txBody>
          <a:bodyPr>
            <a:normAutofit/>
          </a:bodyPr>
          <a:lstStyle/>
          <a:p>
            <a:r>
              <a:rPr lang="en-US" sz="1100" cap="none" dirty="0">
                <a:solidFill>
                  <a:schemeClr val="bg1"/>
                </a:solidFill>
              </a:rPr>
              <a:t>Plano </a:t>
            </a:r>
            <a:r>
              <a:rPr lang="en-US" sz="1100" cap="none" dirty="0" err="1">
                <a:solidFill>
                  <a:schemeClr val="bg1"/>
                </a:solidFill>
              </a:rPr>
              <a:t>anomalias</a:t>
            </a:r>
            <a:r>
              <a:rPr lang="en-US" sz="1100" cap="none" dirty="0">
                <a:solidFill>
                  <a:schemeClr val="bg1"/>
                </a:solidFill>
              </a:rPr>
              <a:t> Au</a:t>
            </a:r>
            <a:endParaRPr lang="es-PE" sz="1100" cap="none" dirty="0">
              <a:solidFill>
                <a:schemeClr val="bg1"/>
              </a:solidFill>
            </a:endParaRPr>
          </a:p>
        </p:txBody>
      </p:sp>
      <p:pic>
        <p:nvPicPr>
          <p:cNvPr id="5" name="Imagen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97240" y="860739"/>
            <a:ext cx="4623823" cy="5842750"/>
          </a:xfrm>
          <a:prstGeom prst="rect">
            <a:avLst/>
          </a:prstGeom>
          <a:ln>
            <a:solidFill>
              <a:schemeClr val="bg1"/>
            </a:solidFill>
          </a:ln>
        </p:spPr>
      </p:pic>
      <p:sp>
        <p:nvSpPr>
          <p:cNvPr id="6" name="Subtítulo 2"/>
          <p:cNvSpPr txBox="1">
            <a:spLocks/>
          </p:cNvSpPr>
          <p:nvPr/>
        </p:nvSpPr>
        <p:spPr>
          <a:xfrm>
            <a:off x="9338632" y="6400800"/>
            <a:ext cx="1582431" cy="302689"/>
          </a:xfrm>
          <a:prstGeom prst="rect">
            <a:avLst/>
          </a:prstGeom>
          <a:solidFill>
            <a:schemeClr val="tx1"/>
          </a:solidFill>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bg2">
                  <a:lumMod val="40000"/>
                  <a:lumOff val="60000"/>
                </a:schemeClr>
              </a:buClr>
              <a:buSzPct val="80000"/>
              <a:buFont typeface="Wingdings 3" charset="2"/>
              <a:buNone/>
              <a:defRPr sz="2000" b="0" i="0" kern="1200" cap="all">
                <a:solidFill>
                  <a:schemeClr val="bg2">
                    <a:lumMod val="40000"/>
                    <a:lumOff val="60000"/>
                  </a:schemeClr>
                </a:solidFill>
                <a:latin typeface="+mj-lt"/>
                <a:ea typeface="+mj-ea"/>
                <a:cs typeface="+mj-cs"/>
              </a:defRPr>
            </a:lvl1pPr>
            <a:lvl2pPr marL="457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800" b="0" i="0" kern="1200">
                <a:solidFill>
                  <a:schemeClr val="tx1">
                    <a:tint val="75000"/>
                  </a:schemeClr>
                </a:solidFill>
                <a:latin typeface="+mj-lt"/>
                <a:ea typeface="+mj-ea"/>
                <a:cs typeface="+mj-cs"/>
              </a:defRPr>
            </a:lvl2pPr>
            <a:lvl3pPr marL="914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600" b="0" i="0" kern="1200">
                <a:solidFill>
                  <a:schemeClr val="tx1">
                    <a:tint val="75000"/>
                  </a:schemeClr>
                </a:solidFill>
                <a:latin typeface="+mj-lt"/>
                <a:ea typeface="+mj-ea"/>
                <a:cs typeface="+mj-cs"/>
              </a:defRPr>
            </a:lvl3pPr>
            <a:lvl4pPr marL="1371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4pPr>
            <a:lvl5pPr marL="18288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5pPr>
            <a:lvl6pPr marL="22860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6pPr>
            <a:lvl7pPr marL="2743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7pPr>
            <a:lvl8pPr marL="3200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8pPr>
            <a:lvl9pPr marL="3657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9pPr>
          </a:lstStyle>
          <a:p>
            <a:r>
              <a:rPr lang="en-US" sz="1100" cap="none" dirty="0">
                <a:solidFill>
                  <a:schemeClr val="bg1"/>
                </a:solidFill>
              </a:rPr>
              <a:t>Plano </a:t>
            </a:r>
            <a:r>
              <a:rPr lang="en-US" sz="1100" cap="none" dirty="0" err="1">
                <a:solidFill>
                  <a:schemeClr val="bg1"/>
                </a:solidFill>
              </a:rPr>
              <a:t>anomalias</a:t>
            </a:r>
            <a:r>
              <a:rPr lang="en-US" sz="1100" cap="none" dirty="0">
                <a:solidFill>
                  <a:schemeClr val="bg1"/>
                </a:solidFill>
              </a:rPr>
              <a:t> Cu</a:t>
            </a:r>
            <a:endParaRPr lang="es-PE" sz="1100" cap="none" dirty="0">
              <a:solidFill>
                <a:schemeClr val="bg1"/>
              </a:solidFill>
            </a:endParaRPr>
          </a:p>
        </p:txBody>
      </p:sp>
      <p:pic>
        <p:nvPicPr>
          <p:cNvPr id="7" name="Imagen 6">
            <a:extLst>
              <a:ext uri="{FF2B5EF4-FFF2-40B4-BE49-F238E27FC236}">
                <a16:creationId xmlns:a16="http://schemas.microsoft.com/office/drawing/2014/main" id="{6724CF62-5679-F700-95CB-A1C4FBF7A6EE}"/>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905467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Imagen 1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6180" y="980054"/>
            <a:ext cx="6157613" cy="5512396"/>
          </a:xfrm>
          <a:prstGeom prst="rect">
            <a:avLst/>
          </a:prstGeom>
          <a:ln>
            <a:solidFill>
              <a:schemeClr val="bg1"/>
            </a:solidFill>
          </a:ln>
        </p:spPr>
      </p:pic>
      <p:sp>
        <p:nvSpPr>
          <p:cNvPr id="2" name="Título 1"/>
          <p:cNvSpPr>
            <a:spLocks noGrp="1"/>
          </p:cNvSpPr>
          <p:nvPr>
            <p:ph type="ctrTitle"/>
          </p:nvPr>
        </p:nvSpPr>
        <p:spPr>
          <a:xfrm>
            <a:off x="2270699" y="75711"/>
            <a:ext cx="9385763" cy="682204"/>
          </a:xfrm>
        </p:spPr>
        <p:txBody>
          <a:bodyPr/>
          <a:lstStyle/>
          <a:p>
            <a:r>
              <a:rPr lang="en-US" sz="3600" dirty="0">
                <a:solidFill>
                  <a:schemeClr val="bg1"/>
                </a:solidFill>
              </a:rPr>
              <a:t>Regional Geology - </a:t>
            </a:r>
            <a:r>
              <a:rPr lang="en-US" sz="3600" dirty="0" err="1">
                <a:solidFill>
                  <a:schemeClr val="bg1"/>
                </a:solidFill>
              </a:rPr>
              <a:t>Metallogenetic</a:t>
            </a:r>
            <a:r>
              <a:rPr lang="en-US" sz="3600" dirty="0">
                <a:solidFill>
                  <a:schemeClr val="bg1"/>
                </a:solidFill>
              </a:rPr>
              <a:t> Belts</a:t>
            </a:r>
            <a:endParaRPr lang="es-PE" sz="3600" dirty="0">
              <a:solidFill>
                <a:schemeClr val="bg1"/>
              </a:solidFill>
            </a:endParaRPr>
          </a:p>
        </p:txBody>
      </p:sp>
      <p:sp>
        <p:nvSpPr>
          <p:cNvPr id="3" name="Subtítulo 2"/>
          <p:cNvSpPr>
            <a:spLocks noGrp="1"/>
          </p:cNvSpPr>
          <p:nvPr>
            <p:ph type="subTitle" idx="1"/>
          </p:nvPr>
        </p:nvSpPr>
        <p:spPr>
          <a:xfrm>
            <a:off x="8923190" y="6510764"/>
            <a:ext cx="1079561" cy="101686"/>
          </a:xfrm>
        </p:spPr>
        <p:txBody>
          <a:bodyPr>
            <a:normAutofit fontScale="25000" lnSpcReduction="20000"/>
          </a:bodyPr>
          <a:lstStyle/>
          <a:p>
            <a:r>
              <a:rPr lang="en-US" cap="none" dirty="0" err="1">
                <a:solidFill>
                  <a:schemeClr val="bg1"/>
                </a:solidFill>
              </a:rPr>
              <a:t>Modificado</a:t>
            </a:r>
            <a:r>
              <a:rPr lang="en-US" cap="none" dirty="0">
                <a:solidFill>
                  <a:schemeClr val="bg1"/>
                </a:solidFill>
              </a:rPr>
              <a:t> de INGEMMET,</a:t>
            </a:r>
            <a:endParaRPr lang="es-PE" cap="none" dirty="0">
              <a:solidFill>
                <a:schemeClr val="bg1"/>
              </a:solidFill>
            </a:endParaRPr>
          </a:p>
        </p:txBody>
      </p:sp>
      <p:pic>
        <p:nvPicPr>
          <p:cNvPr id="6" name="Imagen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95179" y="980054"/>
            <a:ext cx="2176087" cy="1468199"/>
          </a:xfrm>
          <a:prstGeom prst="rect">
            <a:avLst/>
          </a:prstGeom>
        </p:spPr>
      </p:pic>
      <p:pic>
        <p:nvPicPr>
          <p:cNvPr id="9" name="Imagen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95179" y="2448252"/>
            <a:ext cx="2177473" cy="4044197"/>
          </a:xfrm>
          <a:prstGeom prst="rect">
            <a:avLst/>
          </a:prstGeom>
        </p:spPr>
      </p:pic>
      <p:sp>
        <p:nvSpPr>
          <p:cNvPr id="11" name="CuadroTexto 10"/>
          <p:cNvSpPr txBox="1"/>
          <p:nvPr/>
        </p:nvSpPr>
        <p:spPr>
          <a:xfrm>
            <a:off x="4581822" y="1492014"/>
            <a:ext cx="2102265" cy="338554"/>
          </a:xfrm>
          <a:prstGeom prst="rect">
            <a:avLst/>
          </a:prstGeom>
          <a:noFill/>
        </p:spPr>
        <p:txBody>
          <a:bodyPr wrap="square" rtlCol="0">
            <a:spAutoFit/>
          </a:bodyPr>
          <a:lstStyle/>
          <a:p>
            <a:r>
              <a:rPr lang="en-US" sz="800" dirty="0" err="1">
                <a:solidFill>
                  <a:schemeClr val="bg1"/>
                </a:solidFill>
              </a:rPr>
              <a:t>Orogenic</a:t>
            </a:r>
            <a:r>
              <a:rPr lang="en-US" sz="800" dirty="0">
                <a:solidFill>
                  <a:schemeClr val="bg1"/>
                </a:solidFill>
              </a:rPr>
              <a:t> deposits of Au-</a:t>
            </a:r>
            <a:r>
              <a:rPr lang="en-US" sz="800" dirty="0" err="1">
                <a:solidFill>
                  <a:schemeClr val="bg1"/>
                </a:solidFill>
              </a:rPr>
              <a:t>Pb</a:t>
            </a:r>
            <a:r>
              <a:rPr lang="en-US" sz="800" dirty="0">
                <a:solidFill>
                  <a:schemeClr val="bg1"/>
                </a:solidFill>
              </a:rPr>
              <a:t>-Zn-Cu</a:t>
            </a:r>
          </a:p>
          <a:p>
            <a:r>
              <a:rPr lang="en-US" sz="800" dirty="0">
                <a:solidFill>
                  <a:schemeClr val="bg1"/>
                </a:solidFill>
              </a:rPr>
              <a:t>of the Carboniferous-</a:t>
            </a:r>
            <a:r>
              <a:rPr lang="en-US" sz="800" dirty="0" err="1">
                <a:solidFill>
                  <a:schemeClr val="bg1"/>
                </a:solidFill>
              </a:rPr>
              <a:t>Permico</a:t>
            </a:r>
            <a:endParaRPr lang="es-PE" sz="800" dirty="0">
              <a:solidFill>
                <a:schemeClr val="bg1"/>
              </a:solidFill>
            </a:endParaRPr>
          </a:p>
        </p:txBody>
      </p:sp>
      <p:sp>
        <p:nvSpPr>
          <p:cNvPr id="12" name="CuadroTexto 11"/>
          <p:cNvSpPr txBox="1"/>
          <p:nvPr/>
        </p:nvSpPr>
        <p:spPr>
          <a:xfrm>
            <a:off x="3271885" y="6048999"/>
            <a:ext cx="1617010" cy="338554"/>
          </a:xfrm>
          <a:prstGeom prst="rect">
            <a:avLst/>
          </a:prstGeom>
          <a:noFill/>
        </p:spPr>
        <p:txBody>
          <a:bodyPr wrap="square" rtlCol="0">
            <a:spAutoFit/>
          </a:bodyPr>
          <a:lstStyle/>
          <a:p>
            <a:r>
              <a:rPr lang="en-US" sz="800" dirty="0">
                <a:solidFill>
                  <a:schemeClr val="bg1"/>
                </a:solidFill>
              </a:rPr>
              <a:t>Deposits MTV type of </a:t>
            </a:r>
            <a:r>
              <a:rPr lang="en-US" sz="800" dirty="0" err="1">
                <a:solidFill>
                  <a:schemeClr val="bg1"/>
                </a:solidFill>
              </a:rPr>
              <a:t>Pb</a:t>
            </a:r>
            <a:r>
              <a:rPr lang="en-US" sz="800" dirty="0">
                <a:solidFill>
                  <a:schemeClr val="bg1"/>
                </a:solidFill>
              </a:rPr>
              <a:t>-Zn of the Eocene-Miocene</a:t>
            </a:r>
            <a:endParaRPr lang="es-PE" sz="800" dirty="0">
              <a:solidFill>
                <a:schemeClr val="bg1"/>
              </a:solidFill>
            </a:endParaRPr>
          </a:p>
        </p:txBody>
      </p:sp>
      <p:sp>
        <p:nvSpPr>
          <p:cNvPr id="13" name="CuadroTexto 12"/>
          <p:cNvSpPr txBox="1"/>
          <p:nvPr/>
        </p:nvSpPr>
        <p:spPr>
          <a:xfrm>
            <a:off x="6974167" y="2510830"/>
            <a:ext cx="1154632" cy="338554"/>
          </a:xfrm>
          <a:prstGeom prst="rect">
            <a:avLst/>
          </a:prstGeom>
          <a:noFill/>
        </p:spPr>
        <p:txBody>
          <a:bodyPr wrap="square" rtlCol="0">
            <a:spAutoFit/>
          </a:bodyPr>
          <a:lstStyle/>
          <a:p>
            <a:r>
              <a:rPr lang="en-US" sz="800" dirty="0">
                <a:solidFill>
                  <a:schemeClr val="bg1"/>
                </a:solidFill>
              </a:rPr>
              <a:t>Au deposits in </a:t>
            </a:r>
            <a:r>
              <a:rPr lang="en-US" sz="800" dirty="0" err="1">
                <a:solidFill>
                  <a:schemeClr val="bg1"/>
                </a:solidFill>
              </a:rPr>
              <a:t>metasedimentary</a:t>
            </a:r>
            <a:endParaRPr lang="es-PE" sz="800" dirty="0">
              <a:solidFill>
                <a:schemeClr val="bg1"/>
              </a:solidFill>
            </a:endParaRPr>
          </a:p>
        </p:txBody>
      </p:sp>
      <p:sp>
        <p:nvSpPr>
          <p:cNvPr id="14" name="CuadroTexto 13"/>
          <p:cNvSpPr txBox="1"/>
          <p:nvPr/>
        </p:nvSpPr>
        <p:spPr>
          <a:xfrm>
            <a:off x="2270700" y="4722977"/>
            <a:ext cx="726395" cy="707886"/>
          </a:xfrm>
          <a:prstGeom prst="rect">
            <a:avLst/>
          </a:prstGeom>
          <a:noFill/>
        </p:spPr>
        <p:txBody>
          <a:bodyPr wrap="square" rtlCol="0">
            <a:spAutoFit/>
          </a:bodyPr>
          <a:lstStyle/>
          <a:p>
            <a:r>
              <a:rPr lang="en-US" sz="800" dirty="0">
                <a:solidFill>
                  <a:schemeClr val="bg1"/>
                </a:solidFill>
              </a:rPr>
              <a:t>Deposits of Au-Cu-</a:t>
            </a:r>
            <a:r>
              <a:rPr lang="en-US" sz="800" dirty="0" err="1">
                <a:solidFill>
                  <a:schemeClr val="bg1"/>
                </a:solidFill>
              </a:rPr>
              <a:t>Pb</a:t>
            </a:r>
            <a:r>
              <a:rPr lang="en-US" sz="800" dirty="0">
                <a:solidFill>
                  <a:schemeClr val="bg1"/>
                </a:solidFill>
              </a:rPr>
              <a:t>-Zn</a:t>
            </a:r>
          </a:p>
          <a:p>
            <a:r>
              <a:rPr lang="en-US" sz="800" dirty="0">
                <a:solidFill>
                  <a:schemeClr val="bg1"/>
                </a:solidFill>
              </a:rPr>
              <a:t>in Eocene </a:t>
            </a:r>
            <a:r>
              <a:rPr lang="en-US" sz="800" dirty="0" err="1">
                <a:solidFill>
                  <a:schemeClr val="bg1"/>
                </a:solidFill>
              </a:rPr>
              <a:t>intrusives</a:t>
            </a:r>
            <a:endParaRPr lang="es-PE" sz="800" dirty="0">
              <a:solidFill>
                <a:schemeClr val="bg1"/>
              </a:solidFill>
            </a:endParaRPr>
          </a:p>
        </p:txBody>
      </p:sp>
      <p:pic>
        <p:nvPicPr>
          <p:cNvPr id="4" name="Imagen 3">
            <a:extLst>
              <a:ext uri="{FF2B5EF4-FFF2-40B4-BE49-F238E27FC236}">
                <a16:creationId xmlns:a16="http://schemas.microsoft.com/office/drawing/2014/main" id="{7BBD5E7A-0D50-F408-3025-B54419ED59A6}"/>
              </a:ext>
            </a:extLst>
          </p:cNvPr>
          <p:cNvPicPr>
            <a:picLocks noChangeAspect="1"/>
          </p:cNvPicPr>
          <p:nvPr/>
        </p:nvPicPr>
        <p:blipFill>
          <a:blip r:embed="rId5"/>
          <a:srcRect/>
          <a:stretch/>
        </p:blipFill>
        <p:spPr>
          <a:xfrm>
            <a:off x="295276" y="164281"/>
            <a:ext cx="2004760" cy="848368"/>
          </a:xfrm>
          <a:prstGeom prst="rect">
            <a:avLst/>
          </a:prstGeom>
        </p:spPr>
      </p:pic>
    </p:spTree>
    <p:extLst>
      <p:ext uri="{BB962C8B-B14F-4D97-AF65-F5344CB8AC3E}">
        <p14:creationId xmlns:p14="http://schemas.microsoft.com/office/powerpoint/2010/main" val="13107056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289556" y="272539"/>
            <a:ext cx="3145285" cy="682204"/>
          </a:xfrm>
        </p:spPr>
        <p:txBody>
          <a:bodyPr/>
          <a:lstStyle/>
          <a:p>
            <a:r>
              <a:rPr lang="en-US" sz="3600" dirty="0">
                <a:solidFill>
                  <a:schemeClr val="bg1"/>
                </a:solidFill>
              </a:rPr>
              <a:t>Conclusions</a:t>
            </a:r>
            <a:endParaRPr lang="es-PE" sz="3600" dirty="0">
              <a:solidFill>
                <a:schemeClr val="bg1"/>
              </a:solidFill>
            </a:endParaRPr>
          </a:p>
        </p:txBody>
      </p:sp>
      <p:sp>
        <p:nvSpPr>
          <p:cNvPr id="3" name="Subtítulo 2"/>
          <p:cNvSpPr>
            <a:spLocks noGrp="1"/>
          </p:cNvSpPr>
          <p:nvPr>
            <p:ph type="subTitle" idx="1"/>
          </p:nvPr>
        </p:nvSpPr>
        <p:spPr>
          <a:xfrm>
            <a:off x="1016949" y="1384419"/>
            <a:ext cx="10152404" cy="5289847"/>
          </a:xfrm>
        </p:spPr>
        <p:txBody>
          <a:bodyPr>
            <a:normAutofit/>
          </a:bodyPr>
          <a:lstStyle/>
          <a:p>
            <a:pPr algn="just"/>
            <a:r>
              <a:rPr lang="es-PE" sz="1600" cap="none" dirty="0">
                <a:solidFill>
                  <a:schemeClr val="bg1"/>
                </a:solidFill>
              </a:rPr>
              <a:t>1) </a:t>
            </a:r>
            <a:r>
              <a:rPr lang="es-PE" sz="1600" cap="none" dirty="0" err="1">
                <a:solidFill>
                  <a:schemeClr val="bg1"/>
                </a:solidFill>
              </a:rPr>
              <a:t>The</a:t>
            </a:r>
            <a:r>
              <a:rPr lang="es-PE" sz="1600" cap="none" dirty="0">
                <a:solidFill>
                  <a:schemeClr val="bg1"/>
                </a:solidFill>
              </a:rPr>
              <a:t> </a:t>
            </a:r>
            <a:r>
              <a:rPr lang="es-PE" sz="1600" cap="none" dirty="0" err="1">
                <a:solidFill>
                  <a:schemeClr val="bg1"/>
                </a:solidFill>
              </a:rPr>
              <a:t>confluence</a:t>
            </a:r>
            <a:r>
              <a:rPr lang="es-PE" sz="1600" cap="none" dirty="0">
                <a:solidFill>
                  <a:schemeClr val="bg1"/>
                </a:solidFill>
              </a:rPr>
              <a:t> of </a:t>
            </a:r>
            <a:r>
              <a:rPr lang="es-PE" sz="1600" cap="none" dirty="0" err="1">
                <a:solidFill>
                  <a:schemeClr val="bg1"/>
                </a:solidFill>
              </a:rPr>
              <a:t>the</a:t>
            </a:r>
            <a:r>
              <a:rPr lang="es-PE" sz="1600" cap="none" dirty="0">
                <a:solidFill>
                  <a:schemeClr val="bg1"/>
                </a:solidFill>
              </a:rPr>
              <a:t> </a:t>
            </a:r>
            <a:r>
              <a:rPr lang="es-PE" sz="1600" cap="none" dirty="0" err="1">
                <a:solidFill>
                  <a:schemeClr val="bg1"/>
                </a:solidFill>
              </a:rPr>
              <a:t>Huascacocha</a:t>
            </a:r>
            <a:r>
              <a:rPr lang="es-PE" sz="1600" cap="none" dirty="0">
                <a:solidFill>
                  <a:schemeClr val="bg1"/>
                </a:solidFill>
              </a:rPr>
              <a:t> </a:t>
            </a:r>
            <a:r>
              <a:rPr lang="es-PE" sz="1600" cap="none" dirty="0" err="1">
                <a:solidFill>
                  <a:schemeClr val="bg1"/>
                </a:solidFill>
              </a:rPr>
              <a:t>faults</a:t>
            </a:r>
            <a:r>
              <a:rPr lang="es-PE" sz="1600" cap="none" dirty="0">
                <a:solidFill>
                  <a:schemeClr val="bg1"/>
                </a:solidFill>
              </a:rPr>
              <a:t> (N 335), and Huiro </a:t>
            </a:r>
            <a:r>
              <a:rPr lang="es-PE" sz="1600" cap="none" dirty="0" err="1">
                <a:solidFill>
                  <a:schemeClr val="bg1"/>
                </a:solidFill>
              </a:rPr>
              <a:t>Huiro</a:t>
            </a:r>
            <a:r>
              <a:rPr lang="es-PE" sz="1600" cap="none" dirty="0">
                <a:solidFill>
                  <a:schemeClr val="bg1"/>
                </a:solidFill>
              </a:rPr>
              <a:t> </a:t>
            </a:r>
            <a:r>
              <a:rPr lang="es-PE" sz="1600" cap="none" dirty="0" err="1">
                <a:solidFill>
                  <a:schemeClr val="bg1"/>
                </a:solidFill>
              </a:rPr>
              <a:t>fault</a:t>
            </a:r>
            <a:r>
              <a:rPr lang="es-PE" sz="1600" cap="none" dirty="0">
                <a:solidFill>
                  <a:schemeClr val="bg1"/>
                </a:solidFill>
              </a:rPr>
              <a:t> (N330) </a:t>
            </a:r>
            <a:r>
              <a:rPr lang="es-PE" sz="1600" cap="none" dirty="0" err="1">
                <a:solidFill>
                  <a:schemeClr val="bg1"/>
                </a:solidFill>
              </a:rPr>
              <a:t>limit</a:t>
            </a:r>
            <a:r>
              <a:rPr lang="es-PE" sz="1600" cap="none" dirty="0">
                <a:solidFill>
                  <a:schemeClr val="bg1"/>
                </a:solidFill>
              </a:rPr>
              <a:t> Los Hornos </a:t>
            </a:r>
            <a:r>
              <a:rPr lang="es-PE" sz="1600" cap="none" dirty="0" err="1">
                <a:solidFill>
                  <a:schemeClr val="bg1"/>
                </a:solidFill>
              </a:rPr>
              <a:t>structural</a:t>
            </a:r>
            <a:r>
              <a:rPr lang="es-PE" sz="1600" cap="none" dirty="0">
                <a:solidFill>
                  <a:schemeClr val="bg1"/>
                </a:solidFill>
              </a:rPr>
              <a:t> </a:t>
            </a:r>
            <a:r>
              <a:rPr lang="es-PE" sz="1600" cap="none" dirty="0" err="1">
                <a:solidFill>
                  <a:schemeClr val="bg1"/>
                </a:solidFill>
              </a:rPr>
              <a:t>compartment</a:t>
            </a:r>
            <a:r>
              <a:rPr lang="es-PE" sz="1600" cap="none" dirty="0">
                <a:solidFill>
                  <a:schemeClr val="bg1"/>
                </a:solidFill>
              </a:rPr>
              <a:t>; </a:t>
            </a:r>
            <a:r>
              <a:rPr lang="es-PE" sz="1600" cap="none" dirty="0" err="1">
                <a:solidFill>
                  <a:schemeClr val="bg1"/>
                </a:solidFill>
              </a:rPr>
              <a:t>likewise</a:t>
            </a:r>
            <a:r>
              <a:rPr lang="es-PE" sz="1600" cap="none" dirty="0">
                <a:solidFill>
                  <a:schemeClr val="bg1"/>
                </a:solidFill>
              </a:rPr>
              <a:t>, Los Hornos </a:t>
            </a:r>
            <a:r>
              <a:rPr lang="es-PE" sz="1600" cap="none" dirty="0" err="1">
                <a:solidFill>
                  <a:schemeClr val="bg1"/>
                </a:solidFill>
              </a:rPr>
              <a:t>fault</a:t>
            </a:r>
            <a:r>
              <a:rPr lang="es-PE" sz="1600" cap="none" dirty="0">
                <a:solidFill>
                  <a:schemeClr val="bg1"/>
                </a:solidFill>
              </a:rPr>
              <a:t> (N330) </a:t>
            </a:r>
            <a:r>
              <a:rPr lang="es-PE" sz="1600" cap="none" dirty="0" err="1">
                <a:solidFill>
                  <a:schemeClr val="bg1"/>
                </a:solidFill>
              </a:rPr>
              <a:t>is</a:t>
            </a:r>
            <a:r>
              <a:rPr lang="es-PE" sz="1600" cap="none" dirty="0">
                <a:solidFill>
                  <a:schemeClr val="bg1"/>
                </a:solidFill>
              </a:rPr>
              <a:t> </a:t>
            </a:r>
            <a:r>
              <a:rPr lang="es-PE" sz="1600" cap="none" dirty="0" err="1">
                <a:solidFill>
                  <a:schemeClr val="bg1"/>
                </a:solidFill>
              </a:rPr>
              <a:t>found</a:t>
            </a:r>
            <a:r>
              <a:rPr lang="es-PE" sz="1600" cap="none" dirty="0">
                <a:solidFill>
                  <a:schemeClr val="bg1"/>
                </a:solidFill>
              </a:rPr>
              <a:t>, </a:t>
            </a:r>
            <a:r>
              <a:rPr lang="es-PE" sz="1600" cap="none" dirty="0" err="1">
                <a:solidFill>
                  <a:schemeClr val="bg1"/>
                </a:solidFill>
              </a:rPr>
              <a:t>those</a:t>
            </a:r>
            <a:r>
              <a:rPr lang="es-PE" sz="1600" cap="none" dirty="0">
                <a:solidFill>
                  <a:schemeClr val="bg1"/>
                </a:solidFill>
              </a:rPr>
              <a:t> </a:t>
            </a:r>
            <a:r>
              <a:rPr lang="es-PE" sz="1600" cap="none" dirty="0" err="1">
                <a:solidFill>
                  <a:schemeClr val="bg1"/>
                </a:solidFill>
              </a:rPr>
              <a:t>faults</a:t>
            </a:r>
            <a:r>
              <a:rPr lang="es-PE" sz="1600" cap="none" dirty="0">
                <a:solidFill>
                  <a:schemeClr val="bg1"/>
                </a:solidFill>
              </a:rPr>
              <a:t> </a:t>
            </a:r>
            <a:r>
              <a:rPr lang="es-PE" sz="1600" cap="none" dirty="0" err="1">
                <a:solidFill>
                  <a:schemeClr val="bg1"/>
                </a:solidFill>
              </a:rPr>
              <a:t>generate</a:t>
            </a:r>
            <a:r>
              <a:rPr lang="es-PE" sz="1600" cap="none" dirty="0">
                <a:solidFill>
                  <a:schemeClr val="bg1"/>
                </a:solidFill>
              </a:rPr>
              <a:t> </a:t>
            </a:r>
            <a:r>
              <a:rPr lang="es-PE" sz="1600" cap="none" dirty="0" err="1">
                <a:solidFill>
                  <a:schemeClr val="bg1"/>
                </a:solidFill>
              </a:rPr>
              <a:t>opening</a:t>
            </a:r>
            <a:r>
              <a:rPr lang="es-PE" sz="1600" cap="none" dirty="0">
                <a:solidFill>
                  <a:schemeClr val="bg1"/>
                </a:solidFill>
              </a:rPr>
              <a:t> </a:t>
            </a:r>
            <a:r>
              <a:rPr lang="es-PE" sz="1600" cap="none" dirty="0" err="1">
                <a:solidFill>
                  <a:schemeClr val="bg1"/>
                </a:solidFill>
              </a:rPr>
              <a:t>or</a:t>
            </a:r>
            <a:r>
              <a:rPr lang="es-PE" sz="1600" cap="none" dirty="0">
                <a:solidFill>
                  <a:schemeClr val="bg1"/>
                </a:solidFill>
              </a:rPr>
              <a:t> extensional </a:t>
            </a:r>
            <a:r>
              <a:rPr lang="es-PE" sz="1600" cap="none" dirty="0" err="1">
                <a:solidFill>
                  <a:schemeClr val="bg1"/>
                </a:solidFill>
              </a:rPr>
              <a:t>zones</a:t>
            </a:r>
            <a:r>
              <a:rPr lang="es-PE" sz="1600" cap="none" dirty="0">
                <a:solidFill>
                  <a:schemeClr val="bg1"/>
                </a:solidFill>
              </a:rPr>
              <a:t> and </a:t>
            </a:r>
            <a:r>
              <a:rPr lang="es-PE" sz="1600" cap="none" dirty="0" err="1">
                <a:solidFill>
                  <a:schemeClr val="bg1"/>
                </a:solidFill>
              </a:rPr>
              <a:t>the</a:t>
            </a:r>
            <a:r>
              <a:rPr lang="es-PE" sz="1600" cap="none" dirty="0">
                <a:solidFill>
                  <a:schemeClr val="bg1"/>
                </a:solidFill>
              </a:rPr>
              <a:t> </a:t>
            </a:r>
            <a:r>
              <a:rPr lang="es-PE" sz="1600" cap="none" dirty="0" err="1">
                <a:solidFill>
                  <a:schemeClr val="bg1"/>
                </a:solidFill>
              </a:rPr>
              <a:t>development</a:t>
            </a:r>
            <a:r>
              <a:rPr lang="es-PE" sz="1600" cap="none" dirty="0">
                <a:solidFill>
                  <a:schemeClr val="bg1"/>
                </a:solidFill>
              </a:rPr>
              <a:t> of probable </a:t>
            </a:r>
            <a:r>
              <a:rPr lang="es-PE" sz="1600" cap="none" dirty="0" err="1">
                <a:solidFill>
                  <a:schemeClr val="bg1"/>
                </a:solidFill>
              </a:rPr>
              <a:t>minor</a:t>
            </a:r>
            <a:r>
              <a:rPr lang="es-PE" sz="1600" cap="none" dirty="0">
                <a:solidFill>
                  <a:schemeClr val="bg1"/>
                </a:solidFill>
              </a:rPr>
              <a:t> </a:t>
            </a:r>
            <a:r>
              <a:rPr lang="es-PE" sz="1600" cap="none" dirty="0" err="1">
                <a:solidFill>
                  <a:schemeClr val="bg1"/>
                </a:solidFill>
              </a:rPr>
              <a:t>intrusions</a:t>
            </a:r>
            <a:r>
              <a:rPr lang="es-PE" sz="1600" cap="none" dirty="0">
                <a:solidFill>
                  <a:schemeClr val="bg1"/>
                </a:solidFill>
              </a:rPr>
              <a:t>. </a:t>
            </a:r>
            <a:r>
              <a:rPr lang="en-US" sz="1600" cap="none" dirty="0">
                <a:solidFill>
                  <a:schemeClr val="bg1"/>
                </a:solidFill>
              </a:rPr>
              <a:t>Areas of intense cracking, shear areas (shear zone) and local </a:t>
            </a:r>
            <a:r>
              <a:rPr lang="en-US" sz="1600" cap="none" dirty="0" err="1">
                <a:solidFill>
                  <a:schemeClr val="bg1"/>
                </a:solidFill>
              </a:rPr>
              <a:t>breccias</a:t>
            </a:r>
            <a:r>
              <a:rPr lang="en-US" sz="1600" cap="none" dirty="0">
                <a:solidFill>
                  <a:schemeClr val="bg1"/>
                </a:solidFill>
              </a:rPr>
              <a:t> are presented.</a:t>
            </a:r>
            <a:endParaRPr lang="es-PE" sz="1600" cap="none" dirty="0">
              <a:solidFill>
                <a:schemeClr val="bg1"/>
              </a:solidFill>
            </a:endParaRPr>
          </a:p>
          <a:p>
            <a:pPr algn="just"/>
            <a:r>
              <a:rPr lang="es-PE" sz="1600" cap="none" dirty="0">
                <a:solidFill>
                  <a:schemeClr val="bg1"/>
                </a:solidFill>
              </a:rPr>
              <a:t>2) Los Hornos, </a:t>
            </a:r>
            <a:r>
              <a:rPr lang="es-PE" sz="1600" cap="none" dirty="0" err="1">
                <a:solidFill>
                  <a:schemeClr val="bg1"/>
                </a:solidFill>
              </a:rPr>
              <a:t>presents</a:t>
            </a:r>
            <a:r>
              <a:rPr lang="es-PE" sz="1600" cap="none" dirty="0">
                <a:solidFill>
                  <a:schemeClr val="bg1"/>
                </a:solidFill>
              </a:rPr>
              <a:t> </a:t>
            </a:r>
            <a:r>
              <a:rPr lang="es-PE" sz="1600" cap="none" dirty="0" err="1">
                <a:solidFill>
                  <a:schemeClr val="bg1"/>
                </a:solidFill>
              </a:rPr>
              <a:t>an</a:t>
            </a:r>
            <a:r>
              <a:rPr lang="es-PE" sz="1600" cap="none" dirty="0">
                <a:solidFill>
                  <a:schemeClr val="bg1"/>
                </a:solidFill>
              </a:rPr>
              <a:t> </a:t>
            </a:r>
            <a:r>
              <a:rPr lang="es-PE" sz="1600" cap="none" dirty="0" err="1">
                <a:solidFill>
                  <a:schemeClr val="bg1"/>
                </a:solidFill>
              </a:rPr>
              <a:t>extensive</a:t>
            </a:r>
            <a:r>
              <a:rPr lang="es-PE" sz="1600" cap="none" dirty="0">
                <a:solidFill>
                  <a:schemeClr val="bg1"/>
                </a:solidFill>
              </a:rPr>
              <a:t> and </a:t>
            </a:r>
            <a:r>
              <a:rPr lang="es-PE" sz="1600" cap="none" dirty="0" err="1">
                <a:solidFill>
                  <a:schemeClr val="bg1"/>
                </a:solidFill>
              </a:rPr>
              <a:t>pervasive</a:t>
            </a:r>
            <a:r>
              <a:rPr lang="es-PE" sz="1600" cap="none" dirty="0">
                <a:solidFill>
                  <a:schemeClr val="bg1"/>
                </a:solidFill>
              </a:rPr>
              <a:t> </a:t>
            </a:r>
            <a:r>
              <a:rPr lang="es-PE" sz="1600" cap="none" dirty="0" err="1">
                <a:solidFill>
                  <a:schemeClr val="bg1"/>
                </a:solidFill>
              </a:rPr>
              <a:t>hydrothermal</a:t>
            </a:r>
            <a:r>
              <a:rPr lang="es-PE" sz="1600" cap="none" dirty="0">
                <a:solidFill>
                  <a:schemeClr val="bg1"/>
                </a:solidFill>
              </a:rPr>
              <a:t> </a:t>
            </a:r>
            <a:r>
              <a:rPr lang="es-PE" sz="1600" cap="none" dirty="0" err="1">
                <a:solidFill>
                  <a:schemeClr val="bg1"/>
                </a:solidFill>
              </a:rPr>
              <a:t>alteration</a:t>
            </a:r>
            <a:r>
              <a:rPr lang="es-PE" sz="1600" cap="none" dirty="0">
                <a:solidFill>
                  <a:schemeClr val="bg1"/>
                </a:solidFill>
              </a:rPr>
              <a:t> of </a:t>
            </a:r>
            <a:r>
              <a:rPr lang="es-PE" sz="1600" cap="none" dirty="0" err="1">
                <a:solidFill>
                  <a:schemeClr val="bg1"/>
                </a:solidFill>
              </a:rPr>
              <a:t>quartz-sericite</a:t>
            </a:r>
            <a:r>
              <a:rPr lang="es-PE" sz="1600" cap="none" dirty="0">
                <a:solidFill>
                  <a:schemeClr val="bg1"/>
                </a:solidFill>
              </a:rPr>
              <a:t>, </a:t>
            </a:r>
            <a:r>
              <a:rPr lang="es-PE" sz="1600" cap="none" dirty="0" err="1">
                <a:solidFill>
                  <a:schemeClr val="bg1"/>
                </a:solidFill>
              </a:rPr>
              <a:t>grading</a:t>
            </a:r>
            <a:r>
              <a:rPr lang="es-PE" sz="1600" cap="none" dirty="0">
                <a:solidFill>
                  <a:schemeClr val="bg1"/>
                </a:solidFill>
              </a:rPr>
              <a:t> to distal </a:t>
            </a:r>
            <a:r>
              <a:rPr lang="es-PE" sz="1600" cap="none" dirty="0" err="1">
                <a:solidFill>
                  <a:schemeClr val="bg1"/>
                </a:solidFill>
              </a:rPr>
              <a:t>zones</a:t>
            </a:r>
            <a:r>
              <a:rPr lang="es-PE" sz="1600" cap="none" dirty="0">
                <a:solidFill>
                  <a:schemeClr val="bg1"/>
                </a:solidFill>
              </a:rPr>
              <a:t> to </a:t>
            </a:r>
            <a:r>
              <a:rPr lang="es-PE" sz="1600" cap="none" dirty="0" err="1">
                <a:solidFill>
                  <a:schemeClr val="bg1"/>
                </a:solidFill>
              </a:rPr>
              <a:t>propilitic</a:t>
            </a:r>
            <a:r>
              <a:rPr lang="es-PE" sz="1600" cap="none" dirty="0">
                <a:solidFill>
                  <a:schemeClr val="bg1"/>
                </a:solidFill>
              </a:rPr>
              <a:t> </a:t>
            </a:r>
            <a:r>
              <a:rPr lang="es-PE" sz="1600" cap="none" dirty="0" err="1">
                <a:solidFill>
                  <a:schemeClr val="bg1"/>
                </a:solidFill>
              </a:rPr>
              <a:t>alterations</a:t>
            </a:r>
            <a:r>
              <a:rPr lang="es-PE" sz="1600" cap="none" dirty="0">
                <a:solidFill>
                  <a:schemeClr val="bg1"/>
                </a:solidFill>
              </a:rPr>
              <a:t>; </a:t>
            </a:r>
            <a:r>
              <a:rPr lang="es-PE" sz="1600" cap="none" dirty="0" err="1">
                <a:solidFill>
                  <a:schemeClr val="bg1"/>
                </a:solidFill>
              </a:rPr>
              <a:t>presenting</a:t>
            </a:r>
            <a:r>
              <a:rPr lang="es-PE" sz="1600" cap="none" dirty="0">
                <a:solidFill>
                  <a:schemeClr val="bg1"/>
                </a:solidFill>
              </a:rPr>
              <a:t> </a:t>
            </a:r>
            <a:r>
              <a:rPr lang="es-PE" sz="1600" cap="none" dirty="0" err="1">
                <a:solidFill>
                  <a:schemeClr val="bg1"/>
                </a:solidFill>
              </a:rPr>
              <a:t>along</a:t>
            </a:r>
            <a:r>
              <a:rPr lang="es-PE" sz="1600" cap="none" dirty="0">
                <a:solidFill>
                  <a:schemeClr val="bg1"/>
                </a:solidFill>
              </a:rPr>
              <a:t> </a:t>
            </a:r>
            <a:r>
              <a:rPr lang="es-PE" sz="1600" cap="none" dirty="0" err="1">
                <a:solidFill>
                  <a:schemeClr val="bg1"/>
                </a:solidFill>
              </a:rPr>
              <a:t>the</a:t>
            </a:r>
            <a:r>
              <a:rPr lang="es-PE" sz="1600" cap="none" dirty="0">
                <a:solidFill>
                  <a:schemeClr val="bg1"/>
                </a:solidFill>
              </a:rPr>
              <a:t> </a:t>
            </a:r>
            <a:r>
              <a:rPr lang="es-PE" sz="1600" cap="none" dirty="0" err="1">
                <a:solidFill>
                  <a:schemeClr val="bg1"/>
                </a:solidFill>
              </a:rPr>
              <a:t>contiguous</a:t>
            </a:r>
            <a:r>
              <a:rPr lang="es-PE" sz="1600" cap="none" dirty="0">
                <a:solidFill>
                  <a:schemeClr val="bg1"/>
                </a:solidFill>
              </a:rPr>
              <a:t> </a:t>
            </a:r>
            <a:r>
              <a:rPr lang="es-PE" sz="1600" cap="none" dirty="0" err="1">
                <a:solidFill>
                  <a:schemeClr val="bg1"/>
                </a:solidFill>
              </a:rPr>
              <a:t>edges</a:t>
            </a:r>
            <a:r>
              <a:rPr lang="es-PE" sz="1600" cap="none" dirty="0">
                <a:solidFill>
                  <a:schemeClr val="bg1"/>
                </a:solidFill>
              </a:rPr>
              <a:t> of </a:t>
            </a:r>
            <a:r>
              <a:rPr lang="es-PE" sz="1600" cap="none" dirty="0" err="1">
                <a:solidFill>
                  <a:schemeClr val="bg1"/>
                </a:solidFill>
              </a:rPr>
              <a:t>the</a:t>
            </a:r>
            <a:r>
              <a:rPr lang="es-PE" sz="1600" cap="none" dirty="0">
                <a:solidFill>
                  <a:schemeClr val="bg1"/>
                </a:solidFill>
              </a:rPr>
              <a:t> </a:t>
            </a:r>
            <a:r>
              <a:rPr lang="es-PE" sz="1600" cap="none" dirty="0" err="1">
                <a:solidFill>
                  <a:schemeClr val="bg1"/>
                </a:solidFill>
              </a:rPr>
              <a:t>polydirectional</a:t>
            </a:r>
            <a:r>
              <a:rPr lang="es-PE" sz="1600" cap="none" dirty="0">
                <a:solidFill>
                  <a:schemeClr val="bg1"/>
                </a:solidFill>
              </a:rPr>
              <a:t> </a:t>
            </a:r>
            <a:r>
              <a:rPr lang="es-PE" sz="1600" cap="none" dirty="0" err="1">
                <a:solidFill>
                  <a:schemeClr val="bg1"/>
                </a:solidFill>
              </a:rPr>
              <a:t>quartz</a:t>
            </a:r>
            <a:r>
              <a:rPr lang="es-PE" sz="1600" cap="none" dirty="0">
                <a:solidFill>
                  <a:schemeClr val="bg1"/>
                </a:solidFill>
              </a:rPr>
              <a:t> </a:t>
            </a:r>
            <a:r>
              <a:rPr lang="es-PE" sz="1600" cap="none" dirty="0" err="1">
                <a:solidFill>
                  <a:schemeClr val="bg1"/>
                </a:solidFill>
              </a:rPr>
              <a:t>veins</a:t>
            </a:r>
            <a:r>
              <a:rPr lang="es-PE" sz="1600" cap="none" dirty="0">
                <a:solidFill>
                  <a:schemeClr val="bg1"/>
                </a:solidFill>
              </a:rPr>
              <a:t> and </a:t>
            </a:r>
            <a:r>
              <a:rPr lang="es-PE" sz="1600" cap="none" dirty="0" err="1">
                <a:solidFill>
                  <a:schemeClr val="bg1"/>
                </a:solidFill>
              </a:rPr>
              <a:t>veins</a:t>
            </a:r>
            <a:r>
              <a:rPr lang="es-PE" sz="1600" cap="none" dirty="0">
                <a:solidFill>
                  <a:schemeClr val="bg1"/>
                </a:solidFill>
              </a:rPr>
              <a:t> </a:t>
            </a:r>
            <a:r>
              <a:rPr lang="es-PE" sz="1600" cap="none" dirty="0" err="1">
                <a:solidFill>
                  <a:schemeClr val="bg1"/>
                </a:solidFill>
              </a:rPr>
              <a:t>sericitic</a:t>
            </a:r>
            <a:r>
              <a:rPr lang="es-PE" sz="1600" cap="none" dirty="0">
                <a:solidFill>
                  <a:schemeClr val="bg1"/>
                </a:solidFill>
              </a:rPr>
              <a:t> </a:t>
            </a:r>
            <a:r>
              <a:rPr lang="es-PE" sz="1600" cap="none" dirty="0" err="1">
                <a:solidFill>
                  <a:schemeClr val="bg1"/>
                </a:solidFill>
              </a:rPr>
              <a:t>with</a:t>
            </a:r>
            <a:r>
              <a:rPr lang="es-PE" sz="1600" cap="none" dirty="0">
                <a:solidFill>
                  <a:schemeClr val="bg1"/>
                </a:solidFill>
              </a:rPr>
              <a:t> </a:t>
            </a:r>
            <a:r>
              <a:rPr lang="es-PE" sz="1600" cap="none" dirty="0" err="1">
                <a:solidFill>
                  <a:schemeClr val="bg1"/>
                </a:solidFill>
              </a:rPr>
              <a:t>hematite</a:t>
            </a:r>
            <a:r>
              <a:rPr lang="es-PE" sz="1600" cap="none" dirty="0">
                <a:solidFill>
                  <a:schemeClr val="bg1"/>
                </a:solidFill>
              </a:rPr>
              <a:t>, </a:t>
            </a:r>
            <a:r>
              <a:rPr lang="es-PE" sz="1600" cap="none" dirty="0" err="1">
                <a:solidFill>
                  <a:schemeClr val="bg1"/>
                </a:solidFill>
              </a:rPr>
              <a:t>goethite</a:t>
            </a:r>
            <a:r>
              <a:rPr lang="es-PE" sz="1600" cap="none" dirty="0">
                <a:solidFill>
                  <a:schemeClr val="bg1"/>
                </a:solidFill>
              </a:rPr>
              <a:t>, </a:t>
            </a:r>
            <a:r>
              <a:rPr lang="es-PE" sz="1600" cap="none" dirty="0" err="1">
                <a:solidFill>
                  <a:schemeClr val="bg1"/>
                </a:solidFill>
              </a:rPr>
              <a:t>limonite</a:t>
            </a:r>
            <a:r>
              <a:rPr lang="es-PE" sz="1600" cap="none" dirty="0">
                <a:solidFill>
                  <a:schemeClr val="bg1"/>
                </a:solidFill>
              </a:rPr>
              <a:t>, </a:t>
            </a:r>
            <a:r>
              <a:rPr lang="es-PE" sz="1600" cap="none" dirty="0" err="1">
                <a:solidFill>
                  <a:schemeClr val="bg1"/>
                </a:solidFill>
              </a:rPr>
              <a:t>pyrite</a:t>
            </a:r>
            <a:r>
              <a:rPr lang="es-PE" sz="1600" cap="none" dirty="0">
                <a:solidFill>
                  <a:schemeClr val="bg1"/>
                </a:solidFill>
              </a:rPr>
              <a:t> </a:t>
            </a:r>
            <a:r>
              <a:rPr lang="es-PE" sz="1600" cap="none" dirty="0" err="1">
                <a:solidFill>
                  <a:schemeClr val="bg1"/>
                </a:solidFill>
              </a:rPr>
              <a:t>mineralizations</a:t>
            </a:r>
            <a:r>
              <a:rPr lang="es-PE" sz="1600" cap="none" dirty="0">
                <a:solidFill>
                  <a:schemeClr val="bg1"/>
                </a:solidFill>
              </a:rPr>
              <a:t> in </a:t>
            </a:r>
            <a:r>
              <a:rPr lang="es-PE" sz="1600" cap="none" dirty="0" err="1">
                <a:solidFill>
                  <a:schemeClr val="bg1"/>
                </a:solidFill>
              </a:rPr>
              <a:t>veins</a:t>
            </a:r>
            <a:r>
              <a:rPr lang="es-PE" sz="1600" cap="none" dirty="0">
                <a:solidFill>
                  <a:schemeClr val="bg1"/>
                </a:solidFill>
              </a:rPr>
              <a:t> and in fine </a:t>
            </a:r>
            <a:r>
              <a:rPr lang="es-PE" sz="1600" cap="none" dirty="0" err="1">
                <a:solidFill>
                  <a:schemeClr val="bg1"/>
                </a:solidFill>
              </a:rPr>
              <a:t>dissemination</a:t>
            </a:r>
            <a:r>
              <a:rPr lang="es-PE" sz="1600" cap="none" dirty="0">
                <a:solidFill>
                  <a:schemeClr val="bg1"/>
                </a:solidFill>
              </a:rPr>
              <a:t>, </a:t>
            </a:r>
            <a:r>
              <a:rPr lang="es-PE" sz="1600" cap="none" dirty="0" err="1">
                <a:solidFill>
                  <a:schemeClr val="bg1"/>
                </a:solidFill>
              </a:rPr>
              <a:t>with</a:t>
            </a:r>
            <a:r>
              <a:rPr lang="es-PE" sz="1600" cap="none" dirty="0">
                <a:solidFill>
                  <a:schemeClr val="bg1"/>
                </a:solidFill>
              </a:rPr>
              <a:t> </a:t>
            </a:r>
            <a:r>
              <a:rPr lang="es-PE" sz="1600" cap="none" dirty="0" err="1">
                <a:solidFill>
                  <a:schemeClr val="bg1"/>
                </a:solidFill>
              </a:rPr>
              <a:t>low</a:t>
            </a:r>
            <a:r>
              <a:rPr lang="es-PE" sz="1600" cap="none" dirty="0">
                <a:solidFill>
                  <a:schemeClr val="bg1"/>
                </a:solidFill>
              </a:rPr>
              <a:t> </a:t>
            </a:r>
            <a:r>
              <a:rPr lang="es-PE" sz="1600" cap="none" dirty="0" err="1">
                <a:solidFill>
                  <a:schemeClr val="bg1"/>
                </a:solidFill>
              </a:rPr>
              <a:t>content</a:t>
            </a:r>
            <a:r>
              <a:rPr lang="es-PE" sz="1600" cap="none" dirty="0">
                <a:solidFill>
                  <a:schemeClr val="bg1"/>
                </a:solidFill>
              </a:rPr>
              <a:t> of </a:t>
            </a:r>
            <a:r>
              <a:rPr lang="es-PE" sz="1600" cap="none" dirty="0" err="1">
                <a:solidFill>
                  <a:schemeClr val="bg1"/>
                </a:solidFill>
              </a:rPr>
              <a:t>sulfides</a:t>
            </a:r>
            <a:r>
              <a:rPr lang="es-PE" sz="1600" cap="none" dirty="0">
                <a:solidFill>
                  <a:schemeClr val="bg1"/>
                </a:solidFill>
              </a:rPr>
              <a:t> </a:t>
            </a:r>
            <a:r>
              <a:rPr lang="es-PE" sz="1600" cap="none" dirty="0" err="1">
                <a:solidFill>
                  <a:schemeClr val="bg1"/>
                </a:solidFill>
              </a:rPr>
              <a:t>such</a:t>
            </a:r>
            <a:r>
              <a:rPr lang="es-PE" sz="1600" cap="none" dirty="0">
                <a:solidFill>
                  <a:schemeClr val="bg1"/>
                </a:solidFill>
              </a:rPr>
              <a:t> as galena, </a:t>
            </a:r>
            <a:r>
              <a:rPr lang="es-PE" sz="1600" cap="none" dirty="0" err="1">
                <a:solidFill>
                  <a:schemeClr val="bg1"/>
                </a:solidFill>
              </a:rPr>
              <a:t>sphalerite</a:t>
            </a:r>
            <a:r>
              <a:rPr lang="es-PE" sz="1600" cap="none" dirty="0">
                <a:solidFill>
                  <a:schemeClr val="bg1"/>
                </a:solidFill>
              </a:rPr>
              <a:t>, </a:t>
            </a:r>
            <a:r>
              <a:rPr lang="es-PE" sz="1600" cap="none" dirty="0" err="1">
                <a:solidFill>
                  <a:schemeClr val="bg1"/>
                </a:solidFill>
              </a:rPr>
              <a:t>chalcopyrite</a:t>
            </a:r>
            <a:r>
              <a:rPr lang="es-PE" sz="1600" cap="none" dirty="0">
                <a:solidFill>
                  <a:schemeClr val="bg1"/>
                </a:solidFill>
              </a:rPr>
              <a:t>, </a:t>
            </a:r>
            <a:r>
              <a:rPr lang="es-PE" sz="1600" cap="none" dirty="0" err="1">
                <a:solidFill>
                  <a:schemeClr val="bg1"/>
                </a:solidFill>
              </a:rPr>
              <a:t>arsenopyrite</a:t>
            </a:r>
            <a:r>
              <a:rPr lang="es-PE" sz="1600" cap="none" dirty="0">
                <a:solidFill>
                  <a:schemeClr val="bg1"/>
                </a:solidFill>
              </a:rPr>
              <a:t> , </a:t>
            </a:r>
            <a:r>
              <a:rPr lang="es-PE" sz="1600" cap="none" dirty="0" err="1">
                <a:solidFill>
                  <a:schemeClr val="bg1"/>
                </a:solidFill>
              </a:rPr>
              <a:t>pirrotite</a:t>
            </a:r>
            <a:r>
              <a:rPr lang="es-PE" sz="1600" cap="none" dirty="0">
                <a:solidFill>
                  <a:schemeClr val="bg1"/>
                </a:solidFill>
              </a:rPr>
              <a:t> and </a:t>
            </a:r>
            <a:r>
              <a:rPr lang="es-PE" sz="1600" cap="none" dirty="0" err="1">
                <a:solidFill>
                  <a:schemeClr val="bg1"/>
                </a:solidFill>
              </a:rPr>
              <a:t>covellite</a:t>
            </a:r>
            <a:r>
              <a:rPr lang="es-PE" sz="1600" cap="none" dirty="0">
                <a:solidFill>
                  <a:schemeClr val="bg1"/>
                </a:solidFill>
              </a:rPr>
              <a:t>.</a:t>
            </a:r>
          </a:p>
          <a:p>
            <a:pPr algn="just"/>
            <a:r>
              <a:rPr lang="es-PE" sz="1600" cap="none" dirty="0">
                <a:solidFill>
                  <a:schemeClr val="bg1"/>
                </a:solidFill>
              </a:rPr>
              <a:t>3) </a:t>
            </a:r>
            <a:r>
              <a:rPr lang="en-US" sz="1600" cap="none" dirty="0">
                <a:solidFill>
                  <a:schemeClr val="bg1"/>
                </a:solidFill>
              </a:rPr>
              <a:t>The gold anomaly of sediments is focused on Los </a:t>
            </a:r>
            <a:r>
              <a:rPr lang="en-US" sz="1600" cap="none" dirty="0" err="1">
                <a:solidFill>
                  <a:schemeClr val="bg1"/>
                </a:solidFill>
              </a:rPr>
              <a:t>Hornos</a:t>
            </a:r>
            <a:r>
              <a:rPr lang="en-US" sz="1600" cap="none" dirty="0">
                <a:solidFill>
                  <a:schemeClr val="bg1"/>
                </a:solidFill>
              </a:rPr>
              <a:t>, towards the NW (</a:t>
            </a:r>
            <a:r>
              <a:rPr lang="en-US" sz="1600" cap="none" dirty="0" err="1">
                <a:solidFill>
                  <a:schemeClr val="bg1"/>
                </a:solidFill>
              </a:rPr>
              <a:t>Concesion</a:t>
            </a:r>
            <a:r>
              <a:rPr lang="en-US" sz="1600" cap="none" dirty="0">
                <a:solidFill>
                  <a:schemeClr val="bg1"/>
                </a:solidFill>
              </a:rPr>
              <a:t> Patricia), on intrusive rocks belonging to the </a:t>
            </a:r>
            <a:r>
              <a:rPr lang="en-US" sz="1600" cap="none" dirty="0" err="1">
                <a:solidFill>
                  <a:schemeClr val="bg1"/>
                </a:solidFill>
              </a:rPr>
              <a:t>Pataz</a:t>
            </a:r>
            <a:r>
              <a:rPr lang="en-US" sz="1600" cap="none" dirty="0">
                <a:solidFill>
                  <a:schemeClr val="bg1"/>
                </a:solidFill>
              </a:rPr>
              <a:t> batholith, that gold anomaly is open towards the NW</a:t>
            </a:r>
            <a:r>
              <a:rPr lang="es-PE" sz="1600" cap="none" dirty="0">
                <a:solidFill>
                  <a:schemeClr val="bg1"/>
                </a:solidFill>
              </a:rPr>
              <a:t>. </a:t>
            </a:r>
            <a:r>
              <a:rPr lang="en-US" sz="1600" cap="none" dirty="0">
                <a:solidFill>
                  <a:schemeClr val="bg1"/>
                </a:solidFill>
              </a:rPr>
              <a:t>A statistical analysis of the results of the 173 sediment runoff samples, indicate maximum value of 6,480ppm Au and minimum of 0.005ppm Au, determining a Background of 0.025ppm Au and a Threshold of 0.097ppm Au and a mode of 0.010ppm Au .</a:t>
            </a:r>
            <a:endParaRPr lang="es-PE" sz="1600" cap="none" dirty="0">
              <a:solidFill>
                <a:schemeClr val="bg1"/>
              </a:solidFill>
            </a:endParaRPr>
          </a:p>
          <a:p>
            <a:pPr algn="just"/>
            <a:r>
              <a:rPr lang="es-PE" sz="1600" cap="none" dirty="0">
                <a:solidFill>
                  <a:schemeClr val="bg1"/>
                </a:solidFill>
              </a:rPr>
              <a:t>4) </a:t>
            </a:r>
            <a:r>
              <a:rPr lang="es-PE" sz="1600" cap="none" dirty="0" err="1">
                <a:solidFill>
                  <a:schemeClr val="bg1"/>
                </a:solidFill>
              </a:rPr>
              <a:t>Geochemical</a:t>
            </a:r>
            <a:r>
              <a:rPr lang="es-PE" sz="1600" cap="none" dirty="0">
                <a:solidFill>
                  <a:schemeClr val="bg1"/>
                </a:solidFill>
              </a:rPr>
              <a:t> </a:t>
            </a:r>
            <a:r>
              <a:rPr lang="es-PE" sz="1600" cap="none" dirty="0" err="1">
                <a:solidFill>
                  <a:schemeClr val="bg1"/>
                </a:solidFill>
              </a:rPr>
              <a:t>analyzes</a:t>
            </a:r>
            <a:r>
              <a:rPr lang="es-PE" sz="1600" cap="none" dirty="0">
                <a:solidFill>
                  <a:schemeClr val="bg1"/>
                </a:solidFill>
              </a:rPr>
              <a:t> of </a:t>
            </a:r>
            <a:r>
              <a:rPr lang="es-PE" sz="1600" cap="none" dirty="0" err="1">
                <a:solidFill>
                  <a:schemeClr val="bg1"/>
                </a:solidFill>
              </a:rPr>
              <a:t>the</a:t>
            </a:r>
            <a:r>
              <a:rPr lang="es-PE" sz="1600" cap="none" dirty="0">
                <a:solidFill>
                  <a:schemeClr val="bg1"/>
                </a:solidFill>
              </a:rPr>
              <a:t> rock </a:t>
            </a:r>
            <a:r>
              <a:rPr lang="es-PE" sz="1600" cap="none" dirty="0" err="1">
                <a:solidFill>
                  <a:schemeClr val="bg1"/>
                </a:solidFill>
              </a:rPr>
              <a:t>outcrops</a:t>
            </a:r>
            <a:r>
              <a:rPr lang="es-PE" sz="1600" cap="none" dirty="0">
                <a:solidFill>
                  <a:schemeClr val="bg1"/>
                </a:solidFill>
              </a:rPr>
              <a:t> and </a:t>
            </a:r>
            <a:r>
              <a:rPr lang="es-PE" sz="1600" cap="none" dirty="0" err="1">
                <a:solidFill>
                  <a:schemeClr val="bg1"/>
                </a:solidFill>
              </a:rPr>
              <a:t>subsequently</a:t>
            </a:r>
            <a:r>
              <a:rPr lang="es-PE" sz="1600" cap="none" dirty="0">
                <a:solidFill>
                  <a:schemeClr val="bg1"/>
                </a:solidFill>
              </a:rPr>
              <a:t> a </a:t>
            </a:r>
            <a:r>
              <a:rPr lang="es-PE" sz="1600" cap="none" dirty="0" err="1">
                <a:solidFill>
                  <a:schemeClr val="bg1"/>
                </a:solidFill>
              </a:rPr>
              <a:t>statistic</a:t>
            </a:r>
            <a:r>
              <a:rPr lang="es-PE" sz="1600" cap="none" dirty="0">
                <a:solidFill>
                  <a:schemeClr val="bg1"/>
                </a:solidFill>
              </a:rPr>
              <a:t> of </a:t>
            </a:r>
            <a:r>
              <a:rPr lang="es-PE" sz="1600" cap="none" dirty="0" err="1">
                <a:solidFill>
                  <a:schemeClr val="bg1"/>
                </a:solidFill>
              </a:rPr>
              <a:t>the</a:t>
            </a:r>
            <a:r>
              <a:rPr lang="es-PE" sz="1600" cap="none" dirty="0">
                <a:solidFill>
                  <a:schemeClr val="bg1"/>
                </a:solidFill>
              </a:rPr>
              <a:t> </a:t>
            </a:r>
            <a:r>
              <a:rPr lang="es-PE" sz="1600" cap="none" dirty="0" err="1">
                <a:solidFill>
                  <a:schemeClr val="bg1"/>
                </a:solidFill>
              </a:rPr>
              <a:t>results</a:t>
            </a:r>
            <a:r>
              <a:rPr lang="es-PE" sz="1600" cap="none" dirty="0">
                <a:solidFill>
                  <a:schemeClr val="bg1"/>
                </a:solidFill>
              </a:rPr>
              <a:t> of 271 </a:t>
            </a:r>
            <a:r>
              <a:rPr lang="es-PE" sz="1600" cap="none" dirty="0" err="1">
                <a:solidFill>
                  <a:schemeClr val="bg1"/>
                </a:solidFill>
              </a:rPr>
              <a:t>gold</a:t>
            </a:r>
            <a:r>
              <a:rPr lang="es-PE" sz="1600" cap="none" dirty="0">
                <a:solidFill>
                  <a:schemeClr val="bg1"/>
                </a:solidFill>
              </a:rPr>
              <a:t> rock </a:t>
            </a:r>
            <a:r>
              <a:rPr lang="es-PE" sz="1600" cap="none" dirty="0" err="1">
                <a:solidFill>
                  <a:schemeClr val="bg1"/>
                </a:solidFill>
              </a:rPr>
              <a:t>samples</a:t>
            </a:r>
            <a:r>
              <a:rPr lang="es-PE" sz="1600" cap="none" dirty="0">
                <a:solidFill>
                  <a:schemeClr val="bg1"/>
                </a:solidFill>
              </a:rPr>
              <a:t> and </a:t>
            </a:r>
            <a:r>
              <a:rPr lang="es-PE" sz="1600" cap="none" dirty="0" err="1">
                <a:solidFill>
                  <a:schemeClr val="bg1"/>
                </a:solidFill>
              </a:rPr>
              <a:t>multielements</a:t>
            </a:r>
            <a:r>
              <a:rPr lang="es-PE" sz="1600" cap="none" dirty="0">
                <a:solidFill>
                  <a:schemeClr val="bg1"/>
                </a:solidFill>
              </a:rPr>
              <a:t> (Ag, Cu, Pb, Zn, Ba, As, Hg, Mo, Cd, Bi, Sb and Mn), </a:t>
            </a:r>
            <a:r>
              <a:rPr lang="es-PE" sz="1600" cap="none" dirty="0" err="1">
                <a:solidFill>
                  <a:schemeClr val="bg1"/>
                </a:solidFill>
              </a:rPr>
              <a:t>present</a:t>
            </a:r>
            <a:r>
              <a:rPr lang="es-PE" sz="1600" cap="none" dirty="0">
                <a:solidFill>
                  <a:schemeClr val="bg1"/>
                </a:solidFill>
              </a:rPr>
              <a:t> </a:t>
            </a:r>
            <a:r>
              <a:rPr lang="es-PE" sz="1600" cap="none" dirty="0" err="1">
                <a:solidFill>
                  <a:schemeClr val="bg1"/>
                </a:solidFill>
              </a:rPr>
              <a:t>maximum</a:t>
            </a:r>
            <a:r>
              <a:rPr lang="es-PE" sz="1600" cap="none" dirty="0">
                <a:solidFill>
                  <a:schemeClr val="bg1"/>
                </a:solidFill>
              </a:rPr>
              <a:t> </a:t>
            </a:r>
            <a:r>
              <a:rPr lang="es-PE" sz="1600" cap="none" dirty="0" err="1">
                <a:solidFill>
                  <a:schemeClr val="bg1"/>
                </a:solidFill>
              </a:rPr>
              <a:t>values</a:t>
            </a:r>
            <a:r>
              <a:rPr lang="es-PE" sz="1600" cap="none" dirty="0">
                <a:solidFill>
                  <a:schemeClr val="bg1"/>
                </a:solidFill>
              </a:rPr>
              <a:t> 15,900 ppm Au / 24.2ppm Ag / 400ppm Cu / 9110ppm Pb / 2580 ppm Zn / 100 ppm Ba / 10,000 ppm As / 23,800 ppm Hg / 31ppm Mo / 16.9 ppm Cd / 36 ppm Bi / 17ppm Sb / 1280 ppm Mn.</a:t>
            </a:r>
          </a:p>
        </p:txBody>
      </p:sp>
      <p:pic>
        <p:nvPicPr>
          <p:cNvPr id="4" name="Imagen 3">
            <a:extLst>
              <a:ext uri="{FF2B5EF4-FFF2-40B4-BE49-F238E27FC236}">
                <a16:creationId xmlns:a16="http://schemas.microsoft.com/office/drawing/2014/main" id="{8FFBEBB9-E81C-74C0-9A7A-6F9156A4A2AC}"/>
              </a:ext>
            </a:extLst>
          </p:cNvPr>
          <p:cNvPicPr>
            <a:picLocks noChangeAspect="1"/>
          </p:cNvPicPr>
          <p:nvPr/>
        </p:nvPicPr>
        <p:blipFill>
          <a:blip r:embed="rId2"/>
          <a:srcRect/>
          <a:stretch/>
        </p:blipFill>
        <p:spPr>
          <a:xfrm>
            <a:off x="295276" y="164281"/>
            <a:ext cx="2004760" cy="848368"/>
          </a:xfrm>
          <a:prstGeom prst="rect">
            <a:avLst/>
          </a:prstGeom>
        </p:spPr>
      </p:pic>
    </p:spTree>
    <p:extLst>
      <p:ext uri="{BB962C8B-B14F-4D97-AF65-F5344CB8AC3E}">
        <p14:creationId xmlns:p14="http://schemas.microsoft.com/office/powerpoint/2010/main" val="37281966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263920" y="212717"/>
            <a:ext cx="3162376" cy="682204"/>
          </a:xfrm>
        </p:spPr>
        <p:txBody>
          <a:bodyPr/>
          <a:lstStyle/>
          <a:p>
            <a:r>
              <a:rPr lang="en-US" sz="3600" dirty="0">
                <a:solidFill>
                  <a:schemeClr val="bg1"/>
                </a:solidFill>
              </a:rPr>
              <a:t>Conclusions</a:t>
            </a:r>
            <a:endParaRPr lang="es-PE" sz="3600" dirty="0">
              <a:solidFill>
                <a:schemeClr val="bg1"/>
              </a:solidFill>
            </a:endParaRPr>
          </a:p>
        </p:txBody>
      </p:sp>
      <p:sp>
        <p:nvSpPr>
          <p:cNvPr id="3" name="Subtítulo 2"/>
          <p:cNvSpPr>
            <a:spLocks noGrp="1"/>
          </p:cNvSpPr>
          <p:nvPr>
            <p:ph type="subTitle" idx="1"/>
          </p:nvPr>
        </p:nvSpPr>
        <p:spPr>
          <a:xfrm>
            <a:off x="948583" y="1375873"/>
            <a:ext cx="10366049" cy="5024926"/>
          </a:xfrm>
        </p:spPr>
        <p:txBody>
          <a:bodyPr>
            <a:normAutofit/>
          </a:bodyPr>
          <a:lstStyle/>
          <a:p>
            <a:pPr algn="just"/>
            <a:r>
              <a:rPr lang="es-PE" sz="1600" cap="none" dirty="0">
                <a:solidFill>
                  <a:schemeClr val="bg1"/>
                </a:solidFill>
              </a:rPr>
              <a:t>5) </a:t>
            </a:r>
            <a:r>
              <a:rPr lang="en-US" sz="1600" cap="none" dirty="0">
                <a:solidFill>
                  <a:schemeClr val="bg1"/>
                </a:solidFill>
              </a:rPr>
              <a:t>The regional mineralogical zonation in the </a:t>
            </a:r>
            <a:r>
              <a:rPr lang="en-US" sz="1600" cap="none" dirty="0" err="1">
                <a:solidFill>
                  <a:schemeClr val="bg1"/>
                </a:solidFill>
              </a:rPr>
              <a:t>Pataz</a:t>
            </a:r>
            <a:r>
              <a:rPr lang="en-US" sz="1600" cap="none" dirty="0">
                <a:solidFill>
                  <a:schemeClr val="bg1"/>
                </a:solidFill>
              </a:rPr>
              <a:t> batholith can be divided into 2 zones: the northern zone, where the high-grade </a:t>
            </a:r>
            <a:r>
              <a:rPr lang="en-US" sz="1600" cap="none" dirty="0" err="1">
                <a:solidFill>
                  <a:schemeClr val="bg1"/>
                </a:solidFill>
              </a:rPr>
              <a:t>veinform</a:t>
            </a:r>
            <a:r>
              <a:rPr lang="en-US" sz="1600" cap="none" dirty="0">
                <a:solidFill>
                  <a:schemeClr val="bg1"/>
                </a:solidFill>
              </a:rPr>
              <a:t> systems are found in Au, Ag, As, Fe, </a:t>
            </a:r>
            <a:r>
              <a:rPr lang="en-US" sz="1600" cap="none" dirty="0" err="1">
                <a:solidFill>
                  <a:schemeClr val="bg1"/>
                </a:solidFill>
              </a:rPr>
              <a:t>Pb</a:t>
            </a:r>
            <a:r>
              <a:rPr lang="en-US" sz="1600" cap="none" dirty="0">
                <a:solidFill>
                  <a:schemeClr val="bg1"/>
                </a:solidFill>
              </a:rPr>
              <a:t>, Zn, ± Cu, ± Sb, ± Bi, -</a:t>
            </a:r>
            <a:r>
              <a:rPr lang="en-US" sz="1600" cap="none" dirty="0" err="1">
                <a:solidFill>
                  <a:schemeClr val="bg1"/>
                </a:solidFill>
              </a:rPr>
              <a:t>Te</a:t>
            </a:r>
            <a:r>
              <a:rPr lang="en-US" sz="1600" cap="none" dirty="0">
                <a:solidFill>
                  <a:schemeClr val="bg1"/>
                </a:solidFill>
              </a:rPr>
              <a:t>, -W and the southern zone with Au, Ag, Cu, Fe, </a:t>
            </a:r>
            <a:r>
              <a:rPr lang="en-US" sz="1600" cap="none" dirty="0" err="1">
                <a:solidFill>
                  <a:schemeClr val="bg1"/>
                </a:solidFill>
              </a:rPr>
              <a:t>Pb</a:t>
            </a:r>
            <a:r>
              <a:rPr lang="en-US" sz="1600" cap="none" dirty="0">
                <a:solidFill>
                  <a:schemeClr val="bg1"/>
                </a:solidFill>
              </a:rPr>
              <a:t>, Zn, ± As, ± Sb, + </a:t>
            </a:r>
            <a:r>
              <a:rPr lang="en-US" sz="1600" cap="none" dirty="0" err="1">
                <a:solidFill>
                  <a:schemeClr val="bg1"/>
                </a:solidFill>
              </a:rPr>
              <a:t>Te</a:t>
            </a:r>
            <a:r>
              <a:rPr lang="en-US" sz="1600" cap="none" dirty="0">
                <a:solidFill>
                  <a:schemeClr val="bg1"/>
                </a:solidFill>
              </a:rPr>
              <a:t>, where the gold would be found in vein-like systems and probable IRGS type systems, such as Los </a:t>
            </a:r>
            <a:r>
              <a:rPr lang="en-US" sz="1600" cap="none" dirty="0" err="1">
                <a:solidFill>
                  <a:schemeClr val="bg1"/>
                </a:solidFill>
              </a:rPr>
              <a:t>Hornos</a:t>
            </a:r>
            <a:r>
              <a:rPr lang="en-US" sz="1600" cap="none" dirty="0">
                <a:solidFill>
                  <a:schemeClr val="bg1"/>
                </a:solidFill>
              </a:rPr>
              <a:t> prospect.</a:t>
            </a:r>
          </a:p>
          <a:p>
            <a:pPr algn="just"/>
            <a:r>
              <a:rPr lang="es-PE" sz="1600" cap="none" dirty="0">
                <a:solidFill>
                  <a:schemeClr val="bg1"/>
                </a:solidFill>
              </a:rPr>
              <a:t>6)</a:t>
            </a:r>
            <a:r>
              <a:rPr lang="es-PE" sz="1600" dirty="0">
                <a:solidFill>
                  <a:schemeClr val="bg1"/>
                </a:solidFill>
              </a:rPr>
              <a:t> </a:t>
            </a:r>
            <a:r>
              <a:rPr lang="en-US" sz="1600" cap="none" dirty="0">
                <a:solidFill>
                  <a:schemeClr val="bg1"/>
                </a:solidFill>
              </a:rPr>
              <a:t>The presence of free gold is associated with quartz </a:t>
            </a:r>
            <a:r>
              <a:rPr lang="en-US" sz="1600" cap="none" dirty="0" err="1">
                <a:solidFill>
                  <a:schemeClr val="bg1"/>
                </a:solidFill>
              </a:rPr>
              <a:t>veinlets</a:t>
            </a:r>
            <a:r>
              <a:rPr lang="en-US" sz="1600" cap="none" dirty="0">
                <a:solidFill>
                  <a:schemeClr val="bg1"/>
                </a:solidFill>
              </a:rPr>
              <a:t>, in the form of inclusions in hematite, goethite and limonite, which replace pyrite, accompanied by low sulfur content such as galena and </a:t>
            </a:r>
            <a:r>
              <a:rPr lang="en-US" sz="1600" cap="none" dirty="0" err="1">
                <a:solidFill>
                  <a:schemeClr val="bg1"/>
                </a:solidFill>
              </a:rPr>
              <a:t>sphalerite</a:t>
            </a:r>
            <a:r>
              <a:rPr lang="es-PE" sz="1600" dirty="0">
                <a:solidFill>
                  <a:schemeClr val="bg1"/>
                </a:solidFill>
              </a:rPr>
              <a:t>.</a:t>
            </a:r>
          </a:p>
          <a:p>
            <a:pPr algn="just"/>
            <a:r>
              <a:rPr lang="es-PE" sz="1600" cap="none" dirty="0">
                <a:solidFill>
                  <a:schemeClr val="bg1"/>
                </a:solidFill>
              </a:rPr>
              <a:t>7) </a:t>
            </a:r>
            <a:r>
              <a:rPr lang="en-US" sz="1600" cap="none" dirty="0">
                <a:solidFill>
                  <a:schemeClr val="bg1"/>
                </a:solidFill>
              </a:rPr>
              <a:t>The mineralization style shows many similarities to IRGS deposit type (structural control of mineralization, hosted in </a:t>
            </a:r>
            <a:r>
              <a:rPr lang="en-US" sz="1600" cap="none" dirty="0" err="1">
                <a:solidFill>
                  <a:schemeClr val="bg1"/>
                </a:solidFill>
              </a:rPr>
              <a:t>stockwork</a:t>
            </a:r>
            <a:r>
              <a:rPr lang="en-US" sz="1600" cap="none" dirty="0">
                <a:solidFill>
                  <a:schemeClr val="bg1"/>
                </a:solidFill>
              </a:rPr>
              <a:t>)</a:t>
            </a:r>
            <a:r>
              <a:rPr lang="es-PE" sz="1600" cap="none" dirty="0">
                <a:solidFill>
                  <a:schemeClr val="bg1"/>
                </a:solidFill>
              </a:rPr>
              <a:t>. </a:t>
            </a:r>
            <a:r>
              <a:rPr lang="en-US" sz="1600" cap="none" dirty="0">
                <a:solidFill>
                  <a:schemeClr val="bg1"/>
                </a:solidFill>
              </a:rPr>
              <a:t>This possibility is unprecedented and atypical in the mining district of </a:t>
            </a:r>
            <a:r>
              <a:rPr lang="en-US" sz="1600" cap="none" dirty="0" err="1">
                <a:solidFill>
                  <a:schemeClr val="bg1"/>
                </a:solidFill>
              </a:rPr>
              <a:t>Pataz</a:t>
            </a:r>
            <a:r>
              <a:rPr lang="en-US" sz="1600" cap="none" dirty="0">
                <a:solidFill>
                  <a:schemeClr val="bg1"/>
                </a:solidFill>
              </a:rPr>
              <a:t>, due to the form of gold mineralization, mainly due to the dominant manifestation of the hydrothermal alteration to a great extent that is presented at Los </a:t>
            </a:r>
            <a:r>
              <a:rPr lang="en-US" sz="1600" cap="none" dirty="0" err="1">
                <a:solidFill>
                  <a:schemeClr val="bg1"/>
                </a:solidFill>
              </a:rPr>
              <a:t>Hornos</a:t>
            </a:r>
            <a:r>
              <a:rPr lang="en-US" sz="1600" cap="none" dirty="0">
                <a:solidFill>
                  <a:schemeClr val="bg1"/>
                </a:solidFill>
              </a:rPr>
              <a:t> prospect, which is what differentiates it from other areas, historically characterized by veins, of </a:t>
            </a:r>
            <a:r>
              <a:rPr lang="en-US" sz="1600" cap="none" dirty="0" err="1">
                <a:solidFill>
                  <a:schemeClr val="bg1"/>
                </a:solidFill>
              </a:rPr>
              <a:t>Pataz</a:t>
            </a:r>
            <a:r>
              <a:rPr lang="en-US" sz="1600" cap="none" dirty="0">
                <a:solidFill>
                  <a:schemeClr val="bg1"/>
                </a:solidFill>
              </a:rPr>
              <a:t> – </a:t>
            </a:r>
            <a:r>
              <a:rPr lang="en-US" sz="1600" cap="none" dirty="0" err="1">
                <a:solidFill>
                  <a:schemeClr val="bg1"/>
                </a:solidFill>
              </a:rPr>
              <a:t>Buldibuyo</a:t>
            </a:r>
            <a:r>
              <a:rPr lang="en-US" sz="1600" cap="none" dirty="0">
                <a:solidFill>
                  <a:schemeClr val="bg1"/>
                </a:solidFill>
              </a:rPr>
              <a:t> </a:t>
            </a:r>
            <a:r>
              <a:rPr lang="en-US" sz="1600" cap="none" dirty="0" err="1">
                <a:solidFill>
                  <a:schemeClr val="bg1"/>
                </a:solidFill>
              </a:rPr>
              <a:t>metallotect</a:t>
            </a:r>
            <a:r>
              <a:rPr lang="es-PE" sz="1600" cap="none" dirty="0">
                <a:solidFill>
                  <a:schemeClr val="bg1"/>
                </a:solidFill>
              </a:rPr>
              <a:t>.</a:t>
            </a:r>
          </a:p>
          <a:p>
            <a:pPr algn="just"/>
            <a:r>
              <a:rPr lang="es-PE" sz="1600" cap="none" dirty="0">
                <a:solidFill>
                  <a:schemeClr val="bg1"/>
                </a:solidFill>
              </a:rPr>
              <a:t>8) </a:t>
            </a:r>
            <a:r>
              <a:rPr lang="en-US" sz="1600" cap="none" dirty="0">
                <a:solidFill>
                  <a:schemeClr val="bg1"/>
                </a:solidFill>
              </a:rPr>
              <a:t>If the working hypothesis of an IRGS deposit is confirmed, we have examples of these deposits: Fort Knox with 0.46 gr / t Au and 2.4 million Au ounces; Dublin Gulch with 0.93 gr / t Au and 2 million ounces Au in Yukon - Alaska; </a:t>
            </a:r>
            <a:r>
              <a:rPr lang="en-US" sz="1600" cap="none" dirty="0" err="1">
                <a:solidFill>
                  <a:schemeClr val="bg1"/>
                </a:solidFill>
              </a:rPr>
              <a:t>Kindston</a:t>
            </a:r>
            <a:r>
              <a:rPr lang="en-US" sz="1600" cap="none" dirty="0">
                <a:solidFill>
                  <a:schemeClr val="bg1"/>
                </a:solidFill>
              </a:rPr>
              <a:t> with 4.5 million ounces in Australia, among others. Los </a:t>
            </a:r>
            <a:r>
              <a:rPr lang="en-US" sz="1600" cap="none" dirty="0" err="1">
                <a:solidFill>
                  <a:schemeClr val="bg1"/>
                </a:solidFill>
              </a:rPr>
              <a:t>Hornos</a:t>
            </a:r>
            <a:r>
              <a:rPr lang="en-US" sz="1600" cap="none" dirty="0">
                <a:solidFill>
                  <a:schemeClr val="bg1"/>
                </a:solidFill>
              </a:rPr>
              <a:t> prospect is very interesting and promising.</a:t>
            </a:r>
            <a:endParaRPr lang="es-PE" sz="1600" cap="none" dirty="0">
              <a:solidFill>
                <a:schemeClr val="bg1"/>
              </a:solidFill>
            </a:endParaRPr>
          </a:p>
          <a:p>
            <a:pPr algn="just"/>
            <a:r>
              <a:rPr lang="en-US" sz="1600" cap="none" dirty="0">
                <a:solidFill>
                  <a:schemeClr val="bg1"/>
                </a:solidFill>
              </a:rPr>
              <a:t>9) At Los </a:t>
            </a:r>
            <a:r>
              <a:rPr lang="en-US" sz="1600" cap="none" dirty="0" err="1">
                <a:solidFill>
                  <a:schemeClr val="bg1"/>
                </a:solidFill>
              </a:rPr>
              <a:t>Hornos</a:t>
            </a:r>
            <a:r>
              <a:rPr lang="en-US" sz="1600" cap="none" dirty="0">
                <a:solidFill>
                  <a:schemeClr val="bg1"/>
                </a:solidFill>
              </a:rPr>
              <a:t>, a potential of approximately 2 000kt / </a:t>
            </a:r>
            <a:r>
              <a:rPr lang="en-US" sz="1600" cap="none" dirty="0" err="1">
                <a:solidFill>
                  <a:schemeClr val="bg1"/>
                </a:solidFill>
              </a:rPr>
              <a:t>oz</a:t>
            </a:r>
            <a:r>
              <a:rPr lang="en-US" sz="1600" cap="none" dirty="0">
                <a:solidFill>
                  <a:schemeClr val="bg1"/>
                </a:solidFill>
              </a:rPr>
              <a:t> Au (40 'tm with 1.5gr Au / tm) is estimated.</a:t>
            </a:r>
            <a:endParaRPr lang="es-PE" sz="1600" cap="none" dirty="0">
              <a:solidFill>
                <a:schemeClr val="bg1"/>
              </a:solidFill>
            </a:endParaRPr>
          </a:p>
          <a:p>
            <a:endParaRPr lang="es-PE" sz="1600" cap="none" dirty="0">
              <a:solidFill>
                <a:schemeClr val="bg1"/>
              </a:solidFill>
            </a:endParaRPr>
          </a:p>
        </p:txBody>
      </p:sp>
      <p:pic>
        <p:nvPicPr>
          <p:cNvPr id="4" name="Imagen 3">
            <a:extLst>
              <a:ext uri="{FF2B5EF4-FFF2-40B4-BE49-F238E27FC236}">
                <a16:creationId xmlns:a16="http://schemas.microsoft.com/office/drawing/2014/main" id="{86F1E58E-3711-9519-E0AD-6FDF1B040A92}"/>
              </a:ext>
            </a:extLst>
          </p:cNvPr>
          <p:cNvPicPr>
            <a:picLocks noChangeAspect="1"/>
          </p:cNvPicPr>
          <p:nvPr/>
        </p:nvPicPr>
        <p:blipFill>
          <a:blip r:embed="rId2"/>
          <a:srcRect/>
          <a:stretch/>
        </p:blipFill>
        <p:spPr>
          <a:xfrm>
            <a:off x="295276" y="164281"/>
            <a:ext cx="2004760" cy="848368"/>
          </a:xfrm>
          <a:prstGeom prst="rect">
            <a:avLst/>
          </a:prstGeom>
        </p:spPr>
      </p:pic>
    </p:spTree>
    <p:extLst>
      <p:ext uri="{BB962C8B-B14F-4D97-AF65-F5344CB8AC3E}">
        <p14:creationId xmlns:p14="http://schemas.microsoft.com/office/powerpoint/2010/main" val="18173910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674258" y="323813"/>
            <a:ext cx="4555342" cy="682204"/>
          </a:xfrm>
        </p:spPr>
        <p:txBody>
          <a:bodyPr/>
          <a:lstStyle/>
          <a:p>
            <a:r>
              <a:rPr lang="en-US" sz="3600" dirty="0">
                <a:solidFill>
                  <a:schemeClr val="bg1"/>
                </a:solidFill>
              </a:rPr>
              <a:t>Recommendations</a:t>
            </a:r>
            <a:endParaRPr lang="es-PE" sz="3600" dirty="0">
              <a:solidFill>
                <a:schemeClr val="bg1"/>
              </a:solidFill>
            </a:endParaRPr>
          </a:p>
        </p:txBody>
      </p:sp>
      <p:sp>
        <p:nvSpPr>
          <p:cNvPr id="3" name="Subtítulo 2"/>
          <p:cNvSpPr>
            <a:spLocks noGrp="1"/>
          </p:cNvSpPr>
          <p:nvPr>
            <p:ph type="subTitle" idx="1"/>
          </p:nvPr>
        </p:nvSpPr>
        <p:spPr>
          <a:xfrm>
            <a:off x="1008404" y="1427149"/>
            <a:ext cx="10066945" cy="4956560"/>
          </a:xfrm>
        </p:spPr>
        <p:txBody>
          <a:bodyPr>
            <a:normAutofit/>
          </a:bodyPr>
          <a:lstStyle/>
          <a:p>
            <a:pPr algn="just"/>
            <a:r>
              <a:rPr lang="es-PE" altLang="es-PE" sz="1600" cap="none" dirty="0">
                <a:solidFill>
                  <a:schemeClr val="bg1"/>
                </a:solidFill>
              </a:rPr>
              <a:t>1) </a:t>
            </a:r>
            <a:r>
              <a:rPr lang="en-US" altLang="es-PE" sz="1600" cap="none" dirty="0">
                <a:solidFill>
                  <a:schemeClr val="bg1"/>
                </a:solidFill>
              </a:rPr>
              <a:t>It is recommended to carry out a diamond drilling program to intersect, in depth, the mineralized bodies and their alteration, to recognize their geometry and contacts, as well as the continuity (increase) of auriferous mineralization. They are essential to know the ore potential at Los </a:t>
            </a:r>
            <a:r>
              <a:rPr lang="en-US" altLang="es-PE" sz="1600" cap="none" dirty="0" err="1">
                <a:solidFill>
                  <a:schemeClr val="bg1"/>
                </a:solidFill>
              </a:rPr>
              <a:t>Hornos</a:t>
            </a:r>
            <a:r>
              <a:rPr lang="en-US" altLang="es-PE" sz="1600" cap="none" dirty="0">
                <a:solidFill>
                  <a:schemeClr val="bg1"/>
                </a:solidFill>
              </a:rPr>
              <a:t> and have a first approximation to existing mineral resources.</a:t>
            </a:r>
            <a:endParaRPr lang="es-PE" altLang="es-PE" sz="1600" cap="none" dirty="0">
              <a:solidFill>
                <a:schemeClr val="bg1"/>
              </a:solidFill>
            </a:endParaRPr>
          </a:p>
          <a:p>
            <a:pPr algn="just"/>
            <a:r>
              <a:rPr lang="en-US" altLang="es-PE" sz="1600" cap="none" dirty="0">
                <a:solidFill>
                  <a:schemeClr val="bg1"/>
                </a:solidFill>
              </a:rPr>
              <a:t>2) To carry out an additional sampling of outcrops, taking into account trenches, pits and accesses or trails, in order to discover more rock in situ. These works would also allow to adjust and add more detail to the geological mapping (lithology, alterations, structural and mineralization).</a:t>
            </a:r>
          </a:p>
          <a:p>
            <a:pPr algn="just"/>
            <a:r>
              <a:rPr lang="en-US" altLang="es-PE" sz="1600" cap="none" dirty="0">
                <a:solidFill>
                  <a:schemeClr val="bg1"/>
                </a:solidFill>
              </a:rPr>
              <a:t>3) The </a:t>
            </a:r>
            <a:r>
              <a:rPr lang="en-US" altLang="es-PE" sz="1600" cap="none" dirty="0" err="1">
                <a:solidFill>
                  <a:schemeClr val="bg1"/>
                </a:solidFill>
              </a:rPr>
              <a:t>Pataz</a:t>
            </a:r>
            <a:r>
              <a:rPr lang="en-US" altLang="es-PE" sz="1600" cap="none" dirty="0">
                <a:solidFill>
                  <a:schemeClr val="bg1"/>
                </a:solidFill>
              </a:rPr>
              <a:t> - </a:t>
            </a:r>
            <a:r>
              <a:rPr lang="en-US" altLang="es-PE" sz="1600" cap="none" dirty="0" err="1">
                <a:solidFill>
                  <a:schemeClr val="bg1"/>
                </a:solidFill>
              </a:rPr>
              <a:t>Buldibuyo</a:t>
            </a:r>
            <a:r>
              <a:rPr lang="en-US" altLang="es-PE" sz="1600" cap="none" dirty="0">
                <a:solidFill>
                  <a:schemeClr val="bg1"/>
                </a:solidFill>
              </a:rPr>
              <a:t> batholith is a "mature" (old) mining district, so we must emphasize this detail. In the same way, to break with the paradigm that you can only find </a:t>
            </a:r>
            <a:r>
              <a:rPr lang="en-US" altLang="es-PE" sz="1600" cap="none" dirty="0" err="1">
                <a:solidFill>
                  <a:schemeClr val="bg1"/>
                </a:solidFill>
              </a:rPr>
              <a:t>veinform</a:t>
            </a:r>
            <a:r>
              <a:rPr lang="en-US" altLang="es-PE" sz="1600" cap="none" dirty="0">
                <a:solidFill>
                  <a:schemeClr val="bg1"/>
                </a:solidFill>
              </a:rPr>
              <a:t> auriferous mineralization.</a:t>
            </a:r>
          </a:p>
          <a:p>
            <a:pPr algn="just"/>
            <a:r>
              <a:rPr lang="en-US" altLang="es-PE" sz="1600" cap="none" dirty="0">
                <a:solidFill>
                  <a:schemeClr val="bg1"/>
                </a:solidFill>
              </a:rPr>
              <a:t>4) The proposed geological model (IRGS deposit type) here has been developed based on the various existing works compiled, information of personnel that have worked in the field and then analyzed; therefore, they should be tested and, where necessary, modified.</a:t>
            </a:r>
          </a:p>
        </p:txBody>
      </p:sp>
      <p:pic>
        <p:nvPicPr>
          <p:cNvPr id="4" name="Imagen 3">
            <a:extLst>
              <a:ext uri="{FF2B5EF4-FFF2-40B4-BE49-F238E27FC236}">
                <a16:creationId xmlns:a16="http://schemas.microsoft.com/office/drawing/2014/main" id="{1212D103-713A-F479-6D65-E4294CF78A9D}"/>
              </a:ext>
            </a:extLst>
          </p:cNvPr>
          <p:cNvPicPr>
            <a:picLocks noChangeAspect="1"/>
          </p:cNvPicPr>
          <p:nvPr/>
        </p:nvPicPr>
        <p:blipFill>
          <a:blip r:embed="rId2"/>
          <a:srcRect/>
          <a:stretch/>
        </p:blipFill>
        <p:spPr>
          <a:xfrm>
            <a:off x="295276" y="164281"/>
            <a:ext cx="2004760" cy="848368"/>
          </a:xfrm>
          <a:prstGeom prst="rect">
            <a:avLst/>
          </a:prstGeom>
        </p:spPr>
      </p:pic>
    </p:spTree>
    <p:extLst>
      <p:ext uri="{BB962C8B-B14F-4D97-AF65-F5344CB8AC3E}">
        <p14:creationId xmlns:p14="http://schemas.microsoft.com/office/powerpoint/2010/main" val="36918530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399692" y="246901"/>
            <a:ext cx="4052241" cy="682204"/>
          </a:xfrm>
        </p:spPr>
        <p:txBody>
          <a:bodyPr/>
          <a:lstStyle/>
          <a:p>
            <a:r>
              <a:rPr lang="en-US" sz="3600" dirty="0">
                <a:solidFill>
                  <a:schemeClr val="bg1"/>
                </a:solidFill>
              </a:rPr>
              <a:t>Photos attached</a:t>
            </a:r>
          </a:p>
        </p:txBody>
      </p:sp>
      <p:sp>
        <p:nvSpPr>
          <p:cNvPr id="4" name="Subtítulo 3"/>
          <p:cNvSpPr>
            <a:spLocks noGrp="1"/>
          </p:cNvSpPr>
          <p:nvPr>
            <p:ph type="subTitle" idx="1"/>
          </p:nvPr>
        </p:nvSpPr>
        <p:spPr/>
        <p:txBody>
          <a:bodyPr/>
          <a:lstStyle/>
          <a:p>
            <a:endParaRPr lang="es-PE"/>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66462" y="1432195"/>
            <a:ext cx="9624894" cy="4206605"/>
          </a:xfrm>
          <a:prstGeom prst="rect">
            <a:avLst/>
          </a:prstGeom>
        </p:spPr>
      </p:pic>
      <p:sp>
        <p:nvSpPr>
          <p:cNvPr id="6" name="Título 1"/>
          <p:cNvSpPr txBox="1">
            <a:spLocks/>
          </p:cNvSpPr>
          <p:nvPr/>
        </p:nvSpPr>
        <p:spPr>
          <a:xfrm>
            <a:off x="3989028" y="5638800"/>
            <a:ext cx="4351667" cy="571500"/>
          </a:xfrm>
          <a:prstGeom prst="rect">
            <a:avLst/>
          </a:prstGeom>
        </p:spPr>
        <p:txBody>
          <a:bodyPr vert="horz" lIns="91440" tIns="45720" rIns="91440" bIns="45720" rtlCol="0" anchor="b">
            <a:noAutofit/>
          </a:bodyPr>
          <a:lstStyle>
            <a:lvl1pPr algn="l" defTabSz="457200" rtl="0" eaLnBrk="1" latinLnBrk="0" hangingPunct="1">
              <a:spcBef>
                <a:spcPct val="0"/>
              </a:spcBef>
              <a:buNone/>
              <a:defRPr sz="7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600" dirty="0">
                <a:solidFill>
                  <a:schemeClr val="bg1"/>
                </a:solidFill>
              </a:rPr>
              <a:t>View towards the West. Los </a:t>
            </a:r>
            <a:r>
              <a:rPr lang="en-US" sz="1600" dirty="0" err="1">
                <a:solidFill>
                  <a:schemeClr val="bg1"/>
                </a:solidFill>
              </a:rPr>
              <a:t>Hornos</a:t>
            </a:r>
            <a:r>
              <a:rPr lang="en-US" sz="1600" dirty="0">
                <a:solidFill>
                  <a:schemeClr val="bg1"/>
                </a:solidFill>
              </a:rPr>
              <a:t> Prospect</a:t>
            </a:r>
            <a:endParaRPr lang="es-PE" sz="1600" dirty="0">
              <a:solidFill>
                <a:schemeClr val="bg1"/>
              </a:solidFill>
            </a:endParaRPr>
          </a:p>
        </p:txBody>
      </p:sp>
      <p:pic>
        <p:nvPicPr>
          <p:cNvPr id="3" name="Imagen 2">
            <a:extLst>
              <a:ext uri="{FF2B5EF4-FFF2-40B4-BE49-F238E27FC236}">
                <a16:creationId xmlns:a16="http://schemas.microsoft.com/office/drawing/2014/main" id="{3FBF07E8-ED8F-A306-8F33-BDD18216DB64}"/>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0586637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B3082491-A9FE-44C3-888A-DE762B5F20D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474208" y="117987"/>
            <a:ext cx="6485690" cy="66220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CuadroTexto 7">
            <a:extLst>
              <a:ext uri="{FF2B5EF4-FFF2-40B4-BE49-F238E27FC236}">
                <a16:creationId xmlns:a16="http://schemas.microsoft.com/office/drawing/2014/main" id="{6041845C-8AB1-45DB-B8C4-4972B05DF4D8}"/>
              </a:ext>
            </a:extLst>
          </p:cNvPr>
          <p:cNvSpPr txBox="1"/>
          <p:nvPr/>
        </p:nvSpPr>
        <p:spPr>
          <a:xfrm>
            <a:off x="4992610" y="4328542"/>
            <a:ext cx="2343462" cy="646331"/>
          </a:xfrm>
          <a:prstGeom prst="rect">
            <a:avLst/>
          </a:prstGeom>
          <a:noFill/>
        </p:spPr>
        <p:txBody>
          <a:bodyPr wrap="none" rtlCol="0">
            <a:spAutoFit/>
          </a:bodyPr>
          <a:lstStyle/>
          <a:p>
            <a:r>
              <a:rPr lang="es-PE" b="1" dirty="0">
                <a:latin typeface="Arial" panose="020B0604020202020204" pitchFamily="34" charset="0"/>
                <a:cs typeface="Arial" panose="020B0604020202020204" pitchFamily="34" charset="0"/>
              </a:rPr>
              <a:t>TARGET TO STUDY</a:t>
            </a:r>
          </a:p>
          <a:p>
            <a:pPr algn="ctr"/>
            <a:r>
              <a:rPr lang="es-PE" b="1" dirty="0">
                <a:latin typeface="Arial" panose="020B0604020202020204" pitchFamily="34" charset="0"/>
                <a:cs typeface="Arial" panose="020B0604020202020204" pitchFamily="34" charset="0"/>
              </a:rPr>
              <a:t> 2019</a:t>
            </a:r>
          </a:p>
        </p:txBody>
      </p:sp>
      <p:sp>
        <p:nvSpPr>
          <p:cNvPr id="9" name="CuadroTexto 8">
            <a:extLst>
              <a:ext uri="{FF2B5EF4-FFF2-40B4-BE49-F238E27FC236}">
                <a16:creationId xmlns:a16="http://schemas.microsoft.com/office/drawing/2014/main" id="{1EAA16D2-DE6E-445F-98AE-74E369D863FF}"/>
              </a:ext>
            </a:extLst>
          </p:cNvPr>
          <p:cNvSpPr txBox="1"/>
          <p:nvPr/>
        </p:nvSpPr>
        <p:spPr>
          <a:xfrm>
            <a:off x="4827774" y="2410075"/>
            <a:ext cx="2163797" cy="369332"/>
          </a:xfrm>
          <a:prstGeom prst="rect">
            <a:avLst/>
          </a:prstGeom>
          <a:noFill/>
        </p:spPr>
        <p:txBody>
          <a:bodyPr wrap="none" rtlCol="0">
            <a:spAutoFit/>
          </a:bodyPr>
          <a:lstStyle/>
          <a:p>
            <a:pPr algn="ctr"/>
            <a:r>
              <a:rPr lang="es-PE" b="1" dirty="0">
                <a:latin typeface="Arial" panose="020B0604020202020204" pitchFamily="34" charset="0"/>
                <a:cs typeface="Arial" panose="020B0604020202020204" pitchFamily="34" charset="0"/>
              </a:rPr>
              <a:t>EXPLORED AREA</a:t>
            </a:r>
          </a:p>
        </p:txBody>
      </p:sp>
      <p:pic>
        <p:nvPicPr>
          <p:cNvPr id="15" name="Imagen 14">
            <a:extLst>
              <a:ext uri="{FF2B5EF4-FFF2-40B4-BE49-F238E27FC236}">
                <a16:creationId xmlns:a16="http://schemas.microsoft.com/office/drawing/2014/main" id="{20EB30F4-9D9F-468C-91F6-A855B492D83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40731" y="5595582"/>
            <a:ext cx="1884156" cy="881238"/>
          </a:xfrm>
          <a:prstGeom prst="rect">
            <a:avLst/>
          </a:prstGeom>
          <a:ln w="9525" cap="sq">
            <a:solidFill>
              <a:srgbClr val="000000"/>
            </a:solidFill>
            <a:prstDash val="solid"/>
            <a:miter lim="800000"/>
          </a:ln>
          <a:effectLst>
            <a:outerShdw blurRad="50800" dist="38100" dir="2700000" algn="tl" rotWithShape="0">
              <a:srgbClr val="000000">
                <a:alpha val="43000"/>
              </a:srgbClr>
            </a:outerShdw>
          </a:effectLst>
        </p:spPr>
      </p:pic>
      <p:pic>
        <p:nvPicPr>
          <p:cNvPr id="2" name="Imagen 1">
            <a:extLst>
              <a:ext uri="{FF2B5EF4-FFF2-40B4-BE49-F238E27FC236}">
                <a16:creationId xmlns:a16="http://schemas.microsoft.com/office/drawing/2014/main" id="{A0605290-7AFC-F68F-FF97-434481F12036}"/>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27702671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692769" y="306722"/>
            <a:ext cx="3951660" cy="682204"/>
          </a:xfrm>
        </p:spPr>
        <p:txBody>
          <a:bodyPr/>
          <a:lstStyle/>
          <a:p>
            <a:r>
              <a:rPr lang="en-US" sz="3600" dirty="0">
                <a:solidFill>
                  <a:schemeClr val="bg1"/>
                </a:solidFill>
              </a:rPr>
              <a:t>Photos attached</a:t>
            </a:r>
          </a:p>
        </p:txBody>
      </p:sp>
      <p:sp>
        <p:nvSpPr>
          <p:cNvPr id="4" name="Subtítulo 3"/>
          <p:cNvSpPr>
            <a:spLocks noGrp="1"/>
          </p:cNvSpPr>
          <p:nvPr>
            <p:ph type="subTitle" idx="1"/>
          </p:nvPr>
        </p:nvSpPr>
        <p:spPr>
          <a:xfrm>
            <a:off x="1257505" y="5009533"/>
            <a:ext cx="8825658" cy="861420"/>
          </a:xfrm>
        </p:spPr>
        <p:txBody>
          <a:bodyPr/>
          <a:lstStyle/>
          <a:p>
            <a:endParaRPr lang="es-PE" dirty="0"/>
          </a:p>
        </p:txBody>
      </p:sp>
      <p:sp>
        <p:nvSpPr>
          <p:cNvPr id="6" name="Título 1"/>
          <p:cNvSpPr txBox="1">
            <a:spLocks/>
          </p:cNvSpPr>
          <p:nvPr/>
        </p:nvSpPr>
        <p:spPr>
          <a:xfrm>
            <a:off x="3799439" y="5124450"/>
            <a:ext cx="4351667" cy="658124"/>
          </a:xfrm>
          <a:prstGeom prst="rect">
            <a:avLst/>
          </a:prstGeom>
        </p:spPr>
        <p:txBody>
          <a:bodyPr vert="horz" lIns="91440" tIns="45720" rIns="91440" bIns="45720" rtlCol="0" anchor="b">
            <a:noAutofit/>
          </a:bodyPr>
          <a:lstStyle>
            <a:lvl1pPr algn="l" defTabSz="457200" rtl="0" eaLnBrk="1" latinLnBrk="0" hangingPunct="1">
              <a:spcBef>
                <a:spcPct val="0"/>
              </a:spcBef>
              <a:buNone/>
              <a:defRPr sz="7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600" dirty="0">
                <a:solidFill>
                  <a:schemeClr val="bg1"/>
                </a:solidFill>
              </a:rPr>
              <a:t>View towards the North. Los </a:t>
            </a:r>
            <a:r>
              <a:rPr lang="en-US" sz="1600" dirty="0" err="1">
                <a:solidFill>
                  <a:schemeClr val="bg1"/>
                </a:solidFill>
              </a:rPr>
              <a:t>Hornos</a:t>
            </a:r>
            <a:r>
              <a:rPr lang="en-US" sz="1600" dirty="0">
                <a:solidFill>
                  <a:schemeClr val="bg1"/>
                </a:solidFill>
              </a:rPr>
              <a:t> Prospect</a:t>
            </a:r>
            <a:endParaRPr lang="es-PE" sz="1600" dirty="0">
              <a:solidFill>
                <a:schemeClr val="bg1"/>
              </a:solidFill>
            </a:endParaRPr>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01510" y="1438305"/>
            <a:ext cx="9391828" cy="3840413"/>
          </a:xfrm>
          <a:prstGeom prst="rect">
            <a:avLst/>
          </a:prstGeom>
        </p:spPr>
      </p:pic>
      <p:pic>
        <p:nvPicPr>
          <p:cNvPr id="5" name="Imagen 4">
            <a:extLst>
              <a:ext uri="{FF2B5EF4-FFF2-40B4-BE49-F238E27FC236}">
                <a16:creationId xmlns:a16="http://schemas.microsoft.com/office/drawing/2014/main" id="{5B06342B-8059-12F9-9D19-3CD5301CB3BF}"/>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13655988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516924" y="174936"/>
            <a:ext cx="3986284" cy="682204"/>
          </a:xfrm>
        </p:spPr>
        <p:txBody>
          <a:bodyPr/>
          <a:lstStyle/>
          <a:p>
            <a:r>
              <a:rPr lang="en-US" sz="3600" dirty="0">
                <a:solidFill>
                  <a:schemeClr val="bg1"/>
                </a:solidFill>
              </a:rPr>
              <a:t>Photos attached</a:t>
            </a:r>
          </a:p>
        </p:txBody>
      </p:sp>
      <p:sp>
        <p:nvSpPr>
          <p:cNvPr id="4" name="Subtítulo 3"/>
          <p:cNvSpPr>
            <a:spLocks noGrp="1"/>
          </p:cNvSpPr>
          <p:nvPr>
            <p:ph type="subTitle" idx="1"/>
          </p:nvPr>
        </p:nvSpPr>
        <p:spPr>
          <a:xfrm>
            <a:off x="1257505" y="5009533"/>
            <a:ext cx="8825658" cy="861420"/>
          </a:xfrm>
        </p:spPr>
        <p:txBody>
          <a:bodyPr/>
          <a:lstStyle/>
          <a:p>
            <a:endParaRPr lang="es-PE"/>
          </a:p>
        </p:txBody>
      </p:sp>
      <p:sp>
        <p:nvSpPr>
          <p:cNvPr id="6" name="Título 1"/>
          <p:cNvSpPr txBox="1">
            <a:spLocks/>
          </p:cNvSpPr>
          <p:nvPr/>
        </p:nvSpPr>
        <p:spPr>
          <a:xfrm>
            <a:off x="4163888" y="5700705"/>
            <a:ext cx="4351667" cy="675330"/>
          </a:xfrm>
          <a:prstGeom prst="rect">
            <a:avLst/>
          </a:prstGeom>
        </p:spPr>
        <p:txBody>
          <a:bodyPr vert="horz" lIns="91440" tIns="45720" rIns="91440" bIns="45720" rtlCol="0" anchor="b">
            <a:noAutofit/>
          </a:bodyPr>
          <a:lstStyle>
            <a:lvl1pPr algn="l" defTabSz="457200" rtl="0" eaLnBrk="1" latinLnBrk="0" hangingPunct="1">
              <a:spcBef>
                <a:spcPct val="0"/>
              </a:spcBef>
              <a:buNone/>
              <a:defRPr sz="7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600" dirty="0">
                <a:solidFill>
                  <a:schemeClr val="bg1"/>
                </a:solidFill>
              </a:rPr>
              <a:t>View towards the South. Los </a:t>
            </a:r>
            <a:r>
              <a:rPr lang="en-US" sz="1600" dirty="0" err="1">
                <a:solidFill>
                  <a:schemeClr val="bg1"/>
                </a:solidFill>
              </a:rPr>
              <a:t>Hornos</a:t>
            </a:r>
            <a:r>
              <a:rPr lang="en-US" sz="1600" dirty="0">
                <a:solidFill>
                  <a:schemeClr val="bg1"/>
                </a:solidFill>
              </a:rPr>
              <a:t> prospect</a:t>
            </a:r>
            <a:endParaRPr lang="es-PE" sz="1600" dirty="0">
              <a:solidFill>
                <a:schemeClr val="bg1"/>
              </a:solidFill>
            </a:endParaRP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9697" y="1100916"/>
            <a:ext cx="9126909" cy="4599789"/>
          </a:xfrm>
          <a:prstGeom prst="rect">
            <a:avLst/>
          </a:prstGeom>
        </p:spPr>
      </p:pic>
      <p:pic>
        <p:nvPicPr>
          <p:cNvPr id="3" name="Imagen 2">
            <a:extLst>
              <a:ext uri="{FF2B5EF4-FFF2-40B4-BE49-F238E27FC236}">
                <a16:creationId xmlns:a16="http://schemas.microsoft.com/office/drawing/2014/main" id="{B8A9B9B0-D019-DA4E-364F-E4DFD02E1926}"/>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10006227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a:extLst>
              <a:ext uri="{FF2B5EF4-FFF2-40B4-BE49-F238E27FC236}">
                <a16:creationId xmlns:a16="http://schemas.microsoft.com/office/drawing/2014/main" id="{22A95E87-DF3A-47D2-BD60-C2232629B3CC}"/>
              </a:ext>
            </a:extLst>
          </p:cNvPr>
          <p:cNvGrpSpPr/>
          <p:nvPr/>
        </p:nvGrpSpPr>
        <p:grpSpPr>
          <a:xfrm>
            <a:off x="234667" y="1215199"/>
            <a:ext cx="11722666" cy="5009016"/>
            <a:chOff x="465438" y="230659"/>
            <a:chExt cx="16228200" cy="6934200"/>
          </a:xfrm>
        </p:grpSpPr>
        <p:pic>
          <p:nvPicPr>
            <p:cNvPr id="3" name="Imagen 2">
              <a:extLst>
                <a:ext uri="{FF2B5EF4-FFF2-40B4-BE49-F238E27FC236}">
                  <a16:creationId xmlns:a16="http://schemas.microsoft.com/office/drawing/2014/main" id="{C69CAB87-EB8E-4280-BC93-6D119D51BD1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65438" y="230659"/>
              <a:ext cx="9144000" cy="6858000"/>
            </a:xfrm>
            <a:prstGeom prst="rect">
              <a:avLst/>
            </a:prstGeom>
          </p:spPr>
        </p:pic>
        <p:pic>
          <p:nvPicPr>
            <p:cNvPr id="5" name="Imagen 4">
              <a:extLst>
                <a:ext uri="{FF2B5EF4-FFF2-40B4-BE49-F238E27FC236}">
                  <a16:creationId xmlns:a16="http://schemas.microsoft.com/office/drawing/2014/main" id="{04C8E396-C72C-48EF-ADFC-62A7AFEBBF9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49638" y="306859"/>
              <a:ext cx="9144000" cy="6858000"/>
            </a:xfrm>
            <a:prstGeom prst="rect">
              <a:avLst/>
            </a:prstGeom>
          </p:spPr>
        </p:pic>
      </p:grpSp>
      <p:sp>
        <p:nvSpPr>
          <p:cNvPr id="7" name="CuadroTexto 6">
            <a:extLst>
              <a:ext uri="{FF2B5EF4-FFF2-40B4-BE49-F238E27FC236}">
                <a16:creationId xmlns:a16="http://schemas.microsoft.com/office/drawing/2014/main" id="{0261B4FC-795C-4215-84B5-2B7C131BC8F3}"/>
              </a:ext>
            </a:extLst>
          </p:cNvPr>
          <p:cNvSpPr txBox="1"/>
          <p:nvPr/>
        </p:nvSpPr>
        <p:spPr>
          <a:xfrm>
            <a:off x="2271582" y="457891"/>
            <a:ext cx="7428472" cy="523220"/>
          </a:xfrm>
          <a:prstGeom prst="rect">
            <a:avLst/>
          </a:prstGeom>
          <a:noFill/>
        </p:spPr>
        <p:txBody>
          <a:bodyPr wrap="square" rtlCol="0">
            <a:spAutoFit/>
          </a:bodyPr>
          <a:lstStyle/>
          <a:p>
            <a:r>
              <a:rPr lang="es-PE" sz="2800" b="1" dirty="0">
                <a:solidFill>
                  <a:schemeClr val="bg1"/>
                </a:solidFill>
              </a:rPr>
              <a:t>PANORAMIC VIEW – ACCESS TO EL CURA</a:t>
            </a:r>
          </a:p>
        </p:txBody>
      </p:sp>
      <p:pic>
        <p:nvPicPr>
          <p:cNvPr id="2" name="Imagen 1">
            <a:extLst>
              <a:ext uri="{FF2B5EF4-FFF2-40B4-BE49-F238E27FC236}">
                <a16:creationId xmlns:a16="http://schemas.microsoft.com/office/drawing/2014/main" id="{AE505159-7986-16C3-3880-6C9071CFDA08}"/>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11758553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a:extLst>
              <a:ext uri="{FF2B5EF4-FFF2-40B4-BE49-F238E27FC236}">
                <a16:creationId xmlns:a16="http://schemas.microsoft.com/office/drawing/2014/main" id="{A49E812C-79D8-4E87-8887-DFD6D3D1CE0F}"/>
              </a:ext>
            </a:extLst>
          </p:cNvPr>
          <p:cNvGrpSpPr/>
          <p:nvPr/>
        </p:nvGrpSpPr>
        <p:grpSpPr>
          <a:xfrm>
            <a:off x="305176" y="1128020"/>
            <a:ext cx="11581647" cy="5183879"/>
            <a:chOff x="704334" y="-249884"/>
            <a:chExt cx="14917010" cy="6676768"/>
          </a:xfrm>
        </p:grpSpPr>
        <p:pic>
          <p:nvPicPr>
            <p:cNvPr id="3" name="Imagen 2">
              <a:extLst>
                <a:ext uri="{FF2B5EF4-FFF2-40B4-BE49-F238E27FC236}">
                  <a16:creationId xmlns:a16="http://schemas.microsoft.com/office/drawing/2014/main" id="{62441B65-2A43-4486-A6E4-2858EBFD088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4334" y="131116"/>
              <a:ext cx="8394357" cy="6295768"/>
            </a:xfrm>
            <a:prstGeom prst="rect">
              <a:avLst/>
            </a:prstGeom>
          </p:spPr>
        </p:pic>
        <p:pic>
          <p:nvPicPr>
            <p:cNvPr id="5" name="Imagen 4">
              <a:extLst>
                <a:ext uri="{FF2B5EF4-FFF2-40B4-BE49-F238E27FC236}">
                  <a16:creationId xmlns:a16="http://schemas.microsoft.com/office/drawing/2014/main" id="{5225F951-5678-4E7E-9082-2FC8651FBE5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26987" y="-249884"/>
              <a:ext cx="8394357" cy="6295768"/>
            </a:xfrm>
            <a:prstGeom prst="rect">
              <a:avLst/>
            </a:prstGeom>
          </p:spPr>
        </p:pic>
      </p:grpSp>
      <p:sp>
        <p:nvSpPr>
          <p:cNvPr id="8" name="CuadroTexto 7">
            <a:extLst>
              <a:ext uri="{FF2B5EF4-FFF2-40B4-BE49-F238E27FC236}">
                <a16:creationId xmlns:a16="http://schemas.microsoft.com/office/drawing/2014/main" id="{3BC7A1D5-9D72-474E-A51F-A452E45F4FFB}"/>
              </a:ext>
            </a:extLst>
          </p:cNvPr>
          <p:cNvSpPr txBox="1"/>
          <p:nvPr/>
        </p:nvSpPr>
        <p:spPr>
          <a:xfrm>
            <a:off x="2381764" y="522448"/>
            <a:ext cx="7428472" cy="523220"/>
          </a:xfrm>
          <a:prstGeom prst="rect">
            <a:avLst/>
          </a:prstGeom>
          <a:noFill/>
        </p:spPr>
        <p:txBody>
          <a:bodyPr wrap="square" rtlCol="0">
            <a:spAutoFit/>
          </a:bodyPr>
          <a:lstStyle/>
          <a:p>
            <a:r>
              <a:rPr lang="es-PE" sz="2800" b="1" dirty="0">
                <a:solidFill>
                  <a:schemeClr val="bg1"/>
                </a:solidFill>
              </a:rPr>
              <a:t>PANORAMIC VIEW – ACCESS TO EL CURA</a:t>
            </a:r>
          </a:p>
        </p:txBody>
      </p:sp>
      <p:pic>
        <p:nvPicPr>
          <p:cNvPr id="2" name="Imagen 1">
            <a:extLst>
              <a:ext uri="{FF2B5EF4-FFF2-40B4-BE49-F238E27FC236}">
                <a16:creationId xmlns:a16="http://schemas.microsoft.com/office/drawing/2014/main" id="{7B6045FB-8050-D43B-8528-63C1E330CB9B}"/>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41585141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68DC017C-5733-4A44-8DF1-BA81C4B39AA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3865" y="2432354"/>
            <a:ext cx="11924270" cy="19932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CuadroTexto 6">
            <a:extLst>
              <a:ext uri="{FF2B5EF4-FFF2-40B4-BE49-F238E27FC236}">
                <a16:creationId xmlns:a16="http://schemas.microsoft.com/office/drawing/2014/main" id="{1F8D4ED0-9341-480F-9E6D-C522992D26A7}"/>
              </a:ext>
            </a:extLst>
          </p:cNvPr>
          <p:cNvSpPr txBox="1"/>
          <p:nvPr/>
        </p:nvSpPr>
        <p:spPr>
          <a:xfrm>
            <a:off x="2592857" y="606173"/>
            <a:ext cx="7428472" cy="523220"/>
          </a:xfrm>
          <a:prstGeom prst="rect">
            <a:avLst/>
          </a:prstGeom>
          <a:noFill/>
        </p:spPr>
        <p:txBody>
          <a:bodyPr wrap="square" rtlCol="0">
            <a:spAutoFit/>
          </a:bodyPr>
          <a:lstStyle/>
          <a:p>
            <a:r>
              <a:rPr lang="es-PE" sz="2800" b="1" dirty="0">
                <a:solidFill>
                  <a:schemeClr val="bg1"/>
                </a:solidFill>
              </a:rPr>
              <a:t> PANORAMIC VIEW – ACCESS TO EL CURA</a:t>
            </a:r>
          </a:p>
        </p:txBody>
      </p:sp>
      <p:pic>
        <p:nvPicPr>
          <p:cNvPr id="6" name="Imagen 5">
            <a:extLst>
              <a:ext uri="{FF2B5EF4-FFF2-40B4-BE49-F238E27FC236}">
                <a16:creationId xmlns:a16="http://schemas.microsoft.com/office/drawing/2014/main" id="{B68C8B71-DC0B-8CD2-34E4-5DAC8C799910}"/>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8609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715837" y="189301"/>
            <a:ext cx="4616312" cy="682204"/>
          </a:xfrm>
        </p:spPr>
        <p:txBody>
          <a:bodyPr/>
          <a:lstStyle/>
          <a:p>
            <a:r>
              <a:rPr lang="en-US" sz="3600" dirty="0">
                <a:solidFill>
                  <a:schemeClr val="bg1"/>
                </a:solidFill>
              </a:rPr>
              <a:t>Regional geology</a:t>
            </a:r>
          </a:p>
        </p:txBody>
      </p:sp>
      <p:sp>
        <p:nvSpPr>
          <p:cNvPr id="3" name="Subtítulo 2"/>
          <p:cNvSpPr>
            <a:spLocks noGrp="1"/>
          </p:cNvSpPr>
          <p:nvPr>
            <p:ph type="subTitle" idx="1"/>
          </p:nvPr>
        </p:nvSpPr>
        <p:spPr>
          <a:xfrm>
            <a:off x="1297378" y="1512606"/>
            <a:ext cx="10051438" cy="5734227"/>
          </a:xfrm>
        </p:spPr>
        <p:txBody>
          <a:bodyPr>
            <a:normAutofit/>
          </a:bodyPr>
          <a:lstStyle/>
          <a:p>
            <a:pPr algn="just"/>
            <a:r>
              <a:rPr lang="en-US" sz="1600" cap="none" dirty="0">
                <a:solidFill>
                  <a:schemeClr val="bg1"/>
                </a:solidFill>
              </a:rPr>
              <a:t>The </a:t>
            </a:r>
            <a:r>
              <a:rPr lang="en-US" sz="1600" cap="none" dirty="0" err="1">
                <a:solidFill>
                  <a:schemeClr val="bg1"/>
                </a:solidFill>
              </a:rPr>
              <a:t>Pataz</a:t>
            </a:r>
            <a:r>
              <a:rPr lang="en-US" sz="1600" cap="none" dirty="0">
                <a:solidFill>
                  <a:schemeClr val="bg1"/>
                </a:solidFill>
              </a:rPr>
              <a:t> batholith is historically characterized by the presence of </a:t>
            </a:r>
            <a:r>
              <a:rPr lang="en-US" sz="1600" cap="none" dirty="0" err="1">
                <a:solidFill>
                  <a:schemeClr val="bg1"/>
                </a:solidFill>
              </a:rPr>
              <a:t>mesothermal</a:t>
            </a:r>
            <a:r>
              <a:rPr lang="en-US" sz="1600" cap="none" dirty="0">
                <a:solidFill>
                  <a:schemeClr val="bg1"/>
                </a:solidFill>
              </a:rPr>
              <a:t> vein gold deposits , also called Orogenic Gold</a:t>
            </a:r>
            <a:r>
              <a:rPr lang="es-PE" sz="1600" cap="none" dirty="0">
                <a:solidFill>
                  <a:schemeClr val="bg1"/>
                </a:solidFill>
              </a:rPr>
              <a:t>. </a:t>
            </a:r>
            <a:r>
              <a:rPr lang="en-US" sz="1600" cap="none" dirty="0">
                <a:solidFill>
                  <a:schemeClr val="bg1"/>
                </a:solidFill>
              </a:rPr>
              <a:t>It has been exploited since the Incas period and for the last 100 years</a:t>
            </a:r>
            <a:r>
              <a:rPr lang="es-PE" sz="1600" cap="none" dirty="0">
                <a:solidFill>
                  <a:schemeClr val="bg1"/>
                </a:solidFill>
              </a:rPr>
              <a:t>. </a:t>
            </a:r>
            <a:r>
              <a:rPr lang="en-US" sz="1600" cap="none" dirty="0">
                <a:solidFill>
                  <a:schemeClr val="bg1"/>
                </a:solidFill>
              </a:rPr>
              <a:t>More than 16 underground mines distributed between </a:t>
            </a:r>
            <a:r>
              <a:rPr lang="en-US" sz="1600" cap="none" dirty="0" err="1">
                <a:solidFill>
                  <a:schemeClr val="bg1"/>
                </a:solidFill>
              </a:rPr>
              <a:t>Pataz</a:t>
            </a:r>
            <a:r>
              <a:rPr lang="en-US" sz="1600" cap="none" dirty="0">
                <a:solidFill>
                  <a:schemeClr val="bg1"/>
                </a:solidFill>
              </a:rPr>
              <a:t>, </a:t>
            </a:r>
            <a:r>
              <a:rPr lang="en-US" sz="1600" cap="none" dirty="0" err="1">
                <a:solidFill>
                  <a:schemeClr val="bg1"/>
                </a:solidFill>
              </a:rPr>
              <a:t>Parcoy</a:t>
            </a:r>
            <a:r>
              <a:rPr lang="en-US" sz="1600" cap="none" dirty="0">
                <a:solidFill>
                  <a:schemeClr val="bg1"/>
                </a:solidFill>
              </a:rPr>
              <a:t> and </a:t>
            </a:r>
            <a:r>
              <a:rPr lang="en-US" sz="1600" cap="none" dirty="0" err="1">
                <a:solidFill>
                  <a:schemeClr val="bg1"/>
                </a:solidFill>
              </a:rPr>
              <a:t>Buldibuyo</a:t>
            </a:r>
            <a:r>
              <a:rPr lang="en-US" sz="1600" cap="none" dirty="0">
                <a:solidFill>
                  <a:schemeClr val="bg1"/>
                </a:solidFill>
              </a:rPr>
              <a:t>, have produced 6 million gold ore ounces</a:t>
            </a:r>
            <a:r>
              <a:rPr lang="es-PE" sz="1600" cap="none" dirty="0">
                <a:solidFill>
                  <a:schemeClr val="bg1"/>
                </a:solidFill>
              </a:rPr>
              <a:t> </a:t>
            </a:r>
            <a:r>
              <a:rPr lang="en-US" sz="1600" cap="none" dirty="0">
                <a:solidFill>
                  <a:schemeClr val="bg1"/>
                </a:solidFill>
              </a:rPr>
              <a:t>and it is estimated that its ore reserves would reach up to 40 million considering the entire belt</a:t>
            </a:r>
            <a:r>
              <a:rPr lang="es-PE" sz="1600" cap="none" dirty="0">
                <a:solidFill>
                  <a:schemeClr val="bg1"/>
                </a:solidFill>
              </a:rPr>
              <a:t>(</a:t>
            </a:r>
            <a:r>
              <a:rPr lang="es-PE" sz="1600" cap="none" dirty="0" err="1">
                <a:solidFill>
                  <a:schemeClr val="bg1"/>
                </a:solidFill>
              </a:rPr>
              <a:t>Haeberlin</a:t>
            </a:r>
            <a:r>
              <a:rPr lang="es-PE" sz="1600" cap="none" dirty="0">
                <a:solidFill>
                  <a:schemeClr val="bg1"/>
                </a:solidFill>
              </a:rPr>
              <a:t> Y., 2002). </a:t>
            </a:r>
          </a:p>
          <a:p>
            <a:pPr algn="just"/>
            <a:r>
              <a:rPr lang="en-US" sz="1600" cap="none" dirty="0">
                <a:solidFill>
                  <a:schemeClr val="bg1"/>
                </a:solidFill>
              </a:rPr>
              <a:t>The </a:t>
            </a:r>
            <a:r>
              <a:rPr lang="en-US" sz="1600" cap="none" dirty="0" err="1">
                <a:solidFill>
                  <a:schemeClr val="bg1"/>
                </a:solidFill>
              </a:rPr>
              <a:t>Pataz</a:t>
            </a:r>
            <a:r>
              <a:rPr lang="en-US" sz="1600" cap="none" dirty="0">
                <a:solidFill>
                  <a:schemeClr val="bg1"/>
                </a:solidFill>
              </a:rPr>
              <a:t> batholith is an intrusive body, located in a regional fault with a directional trend NNO-SSE parallel and along the </a:t>
            </a:r>
            <a:r>
              <a:rPr lang="en-US" sz="1600" cap="none" dirty="0" err="1">
                <a:solidFill>
                  <a:schemeClr val="bg1"/>
                </a:solidFill>
              </a:rPr>
              <a:t>Marañón</a:t>
            </a:r>
            <a:r>
              <a:rPr lang="en-US" sz="1600" cap="none" dirty="0">
                <a:solidFill>
                  <a:schemeClr val="bg1"/>
                </a:solidFill>
              </a:rPr>
              <a:t> valley</a:t>
            </a:r>
            <a:r>
              <a:rPr lang="es-PE" sz="1600" cap="none" dirty="0">
                <a:solidFill>
                  <a:schemeClr val="bg1"/>
                </a:solidFill>
              </a:rPr>
              <a:t>, </a:t>
            </a:r>
            <a:r>
              <a:rPr lang="en-US" sz="1600" cap="none" dirty="0">
                <a:solidFill>
                  <a:schemeClr val="bg1"/>
                </a:solidFill>
              </a:rPr>
              <a:t>presenting itself as a corridor or structural via of mineralization, covering dimensions of 160 km. of variable length and 1 - 3 km. in width, emplaced in the oriental flanks of the Eastern mountain range</a:t>
            </a:r>
            <a:r>
              <a:rPr lang="es-PE" sz="1600" cap="none" dirty="0">
                <a:solidFill>
                  <a:schemeClr val="bg1"/>
                </a:solidFill>
              </a:rPr>
              <a:t>, </a:t>
            </a:r>
            <a:r>
              <a:rPr lang="en-US" sz="1600" cap="none" dirty="0">
                <a:solidFill>
                  <a:schemeClr val="bg1"/>
                </a:solidFill>
              </a:rPr>
              <a:t>this regional fault would have controlled later the formation of the vein systems. </a:t>
            </a:r>
            <a:r>
              <a:rPr lang="es-PE" sz="1600" cap="none" dirty="0">
                <a:solidFill>
                  <a:schemeClr val="bg1"/>
                </a:solidFill>
              </a:rPr>
              <a:t>(</a:t>
            </a:r>
            <a:r>
              <a:rPr lang="es-PE" sz="1600" cap="none" dirty="0" err="1">
                <a:solidFill>
                  <a:schemeClr val="bg1"/>
                </a:solidFill>
              </a:rPr>
              <a:t>Schreiber</a:t>
            </a:r>
            <a:r>
              <a:rPr lang="es-PE" sz="1600" cap="none" dirty="0">
                <a:solidFill>
                  <a:schemeClr val="bg1"/>
                </a:solidFill>
              </a:rPr>
              <a:t> et al., 1989, </a:t>
            </a:r>
            <a:r>
              <a:rPr lang="es-PE" sz="1600" cap="none" dirty="0" err="1">
                <a:solidFill>
                  <a:schemeClr val="bg1"/>
                </a:solidFill>
              </a:rPr>
              <a:t>Haeberlin</a:t>
            </a:r>
            <a:r>
              <a:rPr lang="es-PE" sz="1600" cap="none" dirty="0">
                <a:solidFill>
                  <a:schemeClr val="bg1"/>
                </a:solidFill>
              </a:rPr>
              <a:t> et al., 2002, </a:t>
            </a:r>
            <a:r>
              <a:rPr lang="es-PE" sz="1600" cap="none" dirty="0" err="1">
                <a:solidFill>
                  <a:schemeClr val="bg1"/>
                </a:solidFill>
              </a:rPr>
              <a:t>cited</a:t>
            </a:r>
            <a:r>
              <a:rPr lang="es-PE" sz="1600" cap="none" dirty="0">
                <a:solidFill>
                  <a:schemeClr val="bg1"/>
                </a:solidFill>
              </a:rPr>
              <a:t> in </a:t>
            </a:r>
            <a:r>
              <a:rPr lang="es-PE" sz="1600" cap="none" dirty="0" err="1">
                <a:solidFill>
                  <a:schemeClr val="bg1"/>
                </a:solidFill>
              </a:rPr>
              <a:t>Haeberlin</a:t>
            </a:r>
            <a:r>
              <a:rPr lang="es-PE" sz="1600" cap="none" dirty="0">
                <a:solidFill>
                  <a:schemeClr val="bg1"/>
                </a:solidFill>
              </a:rPr>
              <a:t> Y., 2002). </a:t>
            </a:r>
          </a:p>
          <a:p>
            <a:pPr algn="just"/>
            <a:r>
              <a:rPr lang="en-US" sz="1600" cap="none" dirty="0">
                <a:solidFill>
                  <a:schemeClr val="bg1"/>
                </a:solidFill>
              </a:rPr>
              <a:t>Los </a:t>
            </a:r>
            <a:r>
              <a:rPr lang="en-US" sz="1600" cap="none" dirty="0" err="1">
                <a:solidFill>
                  <a:schemeClr val="bg1"/>
                </a:solidFill>
              </a:rPr>
              <a:t>Hornos</a:t>
            </a:r>
            <a:r>
              <a:rPr lang="en-US" sz="1600" cap="none" dirty="0">
                <a:solidFill>
                  <a:schemeClr val="bg1"/>
                </a:solidFill>
              </a:rPr>
              <a:t> and El </a:t>
            </a:r>
            <a:r>
              <a:rPr lang="en-US" sz="1600" cap="none" dirty="0" err="1">
                <a:solidFill>
                  <a:schemeClr val="bg1"/>
                </a:solidFill>
              </a:rPr>
              <a:t>Cura</a:t>
            </a:r>
            <a:r>
              <a:rPr lang="en-US" sz="1600" cap="none" dirty="0">
                <a:solidFill>
                  <a:schemeClr val="bg1"/>
                </a:solidFill>
              </a:rPr>
              <a:t> prospect is immersed in the </a:t>
            </a:r>
            <a:r>
              <a:rPr lang="en-US" sz="1600" cap="none" dirty="0" err="1">
                <a:solidFill>
                  <a:schemeClr val="bg1"/>
                </a:solidFill>
              </a:rPr>
              <a:t>Pataz</a:t>
            </a:r>
            <a:r>
              <a:rPr lang="en-US" sz="1600" cap="none" dirty="0">
                <a:solidFill>
                  <a:schemeClr val="bg1"/>
                </a:solidFill>
              </a:rPr>
              <a:t> - </a:t>
            </a:r>
            <a:r>
              <a:rPr lang="en-US" sz="1600" cap="none" dirty="0" err="1">
                <a:solidFill>
                  <a:schemeClr val="bg1"/>
                </a:solidFill>
              </a:rPr>
              <a:t>Parcoy</a:t>
            </a:r>
            <a:r>
              <a:rPr lang="en-US" sz="1600" cap="none" dirty="0">
                <a:solidFill>
                  <a:schemeClr val="bg1"/>
                </a:solidFill>
              </a:rPr>
              <a:t> – </a:t>
            </a:r>
            <a:r>
              <a:rPr lang="en-US" sz="1600" cap="none" dirty="0" err="1">
                <a:solidFill>
                  <a:schemeClr val="bg1"/>
                </a:solidFill>
              </a:rPr>
              <a:t>Buldibuyo</a:t>
            </a:r>
            <a:r>
              <a:rPr lang="en-US" sz="1600" cap="none" dirty="0">
                <a:solidFill>
                  <a:schemeClr val="bg1"/>
                </a:solidFill>
              </a:rPr>
              <a:t> </a:t>
            </a:r>
            <a:r>
              <a:rPr lang="en-US" sz="1600" cap="none" dirty="0" err="1">
                <a:solidFill>
                  <a:schemeClr val="bg1"/>
                </a:solidFill>
              </a:rPr>
              <a:t>metallotect</a:t>
            </a:r>
            <a:r>
              <a:rPr lang="en-US" sz="1600" cap="none" dirty="0">
                <a:solidFill>
                  <a:schemeClr val="bg1"/>
                </a:solidFill>
              </a:rPr>
              <a:t> auriferous at its southern end.</a:t>
            </a:r>
            <a:endParaRPr lang="es-PE" sz="1600" cap="none" dirty="0">
              <a:solidFill>
                <a:schemeClr val="bg1"/>
              </a:solidFill>
            </a:endParaRPr>
          </a:p>
          <a:p>
            <a:pPr algn="just"/>
            <a:r>
              <a:rPr lang="en-US" sz="1600" cap="none" dirty="0" err="1">
                <a:solidFill>
                  <a:schemeClr val="bg1"/>
                </a:solidFill>
              </a:rPr>
              <a:t>Datings</a:t>
            </a:r>
            <a:r>
              <a:rPr lang="en-US" sz="1600" cap="none" dirty="0">
                <a:solidFill>
                  <a:schemeClr val="bg1"/>
                </a:solidFill>
              </a:rPr>
              <a:t> of 40Ar / 39Ar in </a:t>
            </a:r>
            <a:r>
              <a:rPr lang="en-US" sz="1600" cap="none" dirty="0" err="1">
                <a:solidFill>
                  <a:schemeClr val="bg1"/>
                </a:solidFill>
              </a:rPr>
              <a:t>biotites</a:t>
            </a:r>
            <a:r>
              <a:rPr lang="en-US" sz="1600" cap="none" dirty="0">
                <a:solidFill>
                  <a:schemeClr val="bg1"/>
                </a:solidFill>
              </a:rPr>
              <a:t> of </a:t>
            </a:r>
            <a:r>
              <a:rPr lang="en-US" sz="1600" cap="none" dirty="0" err="1">
                <a:solidFill>
                  <a:schemeClr val="bg1"/>
                </a:solidFill>
              </a:rPr>
              <a:t>monzogranite</a:t>
            </a:r>
            <a:r>
              <a:rPr lang="en-US" sz="1600" cap="none" dirty="0">
                <a:solidFill>
                  <a:schemeClr val="bg1"/>
                </a:solidFill>
              </a:rPr>
              <a:t> rocks and granodiorites of the </a:t>
            </a:r>
            <a:r>
              <a:rPr lang="en-US" sz="1600" cap="none" dirty="0" err="1">
                <a:solidFill>
                  <a:schemeClr val="bg1"/>
                </a:solidFill>
              </a:rPr>
              <a:t>Pataz</a:t>
            </a:r>
            <a:r>
              <a:rPr lang="en-US" sz="1600" cap="none" dirty="0">
                <a:solidFill>
                  <a:schemeClr val="bg1"/>
                </a:solidFill>
              </a:rPr>
              <a:t> batholith</a:t>
            </a:r>
            <a:r>
              <a:rPr lang="es-PE" sz="1600" cap="none" dirty="0">
                <a:solidFill>
                  <a:schemeClr val="bg1"/>
                </a:solidFill>
              </a:rPr>
              <a:t>,</a:t>
            </a:r>
            <a:r>
              <a:rPr lang="en-US" sz="1600" cap="none" dirty="0">
                <a:solidFill>
                  <a:schemeClr val="bg1"/>
                </a:solidFill>
              </a:rPr>
              <a:t> determined  ages of 329.2 ± 1.4 and 328.1 ± 1.2 Ma. Respectively </a:t>
            </a:r>
            <a:r>
              <a:rPr lang="es-PE" sz="1600" cap="none" dirty="0">
                <a:solidFill>
                  <a:schemeClr val="bg1"/>
                </a:solidFill>
              </a:rPr>
              <a:t>(</a:t>
            </a:r>
            <a:r>
              <a:rPr lang="es-PE" sz="1600" cap="none" dirty="0" err="1">
                <a:solidFill>
                  <a:schemeClr val="bg1"/>
                </a:solidFill>
              </a:rPr>
              <a:t>Haeberlin</a:t>
            </a:r>
            <a:r>
              <a:rPr lang="es-PE" sz="1600" cap="none" dirty="0">
                <a:solidFill>
                  <a:schemeClr val="bg1"/>
                </a:solidFill>
              </a:rPr>
              <a:t>, 2002), </a:t>
            </a:r>
            <a:r>
              <a:rPr lang="en-US" sz="1600" cap="none" dirty="0">
                <a:solidFill>
                  <a:schemeClr val="bg1"/>
                </a:solidFill>
              </a:rPr>
              <a:t>ages that belong to the Mississippian of the Carboniferous</a:t>
            </a:r>
            <a:r>
              <a:rPr lang="es-PE" sz="1600" cap="none" dirty="0">
                <a:solidFill>
                  <a:schemeClr val="bg1"/>
                </a:solidFill>
              </a:rPr>
              <a:t>.</a:t>
            </a:r>
          </a:p>
          <a:p>
            <a:endParaRPr lang="es-PE" sz="1600" cap="none" dirty="0">
              <a:solidFill>
                <a:schemeClr val="bg1"/>
              </a:solidFill>
            </a:endParaRPr>
          </a:p>
        </p:txBody>
      </p:sp>
      <p:pic>
        <p:nvPicPr>
          <p:cNvPr id="4" name="Imagen 3">
            <a:extLst>
              <a:ext uri="{FF2B5EF4-FFF2-40B4-BE49-F238E27FC236}">
                <a16:creationId xmlns:a16="http://schemas.microsoft.com/office/drawing/2014/main" id="{DC254DF9-6FB7-8139-C05A-0963A2E71070}"/>
              </a:ext>
            </a:extLst>
          </p:cNvPr>
          <p:cNvPicPr>
            <a:picLocks noChangeAspect="1"/>
          </p:cNvPicPr>
          <p:nvPr/>
        </p:nvPicPr>
        <p:blipFill>
          <a:blip r:embed="rId2"/>
          <a:srcRect/>
          <a:stretch/>
        </p:blipFill>
        <p:spPr>
          <a:xfrm>
            <a:off x="295276" y="164281"/>
            <a:ext cx="2004760" cy="848368"/>
          </a:xfrm>
          <a:prstGeom prst="rect">
            <a:avLst/>
          </a:prstGeom>
        </p:spPr>
      </p:pic>
    </p:spTree>
    <p:extLst>
      <p:ext uri="{BB962C8B-B14F-4D97-AF65-F5344CB8AC3E}">
        <p14:creationId xmlns:p14="http://schemas.microsoft.com/office/powerpoint/2010/main" val="27537167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379F46BD-748B-4BE9-8E67-1BC190B0020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2" name="Imagen 1">
            <a:extLst>
              <a:ext uri="{FF2B5EF4-FFF2-40B4-BE49-F238E27FC236}">
                <a16:creationId xmlns:a16="http://schemas.microsoft.com/office/drawing/2014/main" id="{44690A75-EF55-ACBE-0FC3-949EC3A9C682}"/>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1028263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6509E13-1752-40F7-BBD4-F4698D25F9A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2" name="Imagen 1">
            <a:extLst>
              <a:ext uri="{FF2B5EF4-FFF2-40B4-BE49-F238E27FC236}">
                <a16:creationId xmlns:a16="http://schemas.microsoft.com/office/drawing/2014/main" id="{34F76D3B-4238-DAB1-17EA-09BD28DD5558}"/>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40533839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523BFDF-256A-4F15-A0ED-8B28CC2DD42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2" name="Imagen 1">
            <a:extLst>
              <a:ext uri="{FF2B5EF4-FFF2-40B4-BE49-F238E27FC236}">
                <a16:creationId xmlns:a16="http://schemas.microsoft.com/office/drawing/2014/main" id="{7B5BC934-6D11-8F2B-3F51-3737A65BDF12}"/>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10363685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C2B0921-2D30-4FFE-AA87-D02DFD27105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2" name="Imagen 1">
            <a:extLst>
              <a:ext uri="{FF2B5EF4-FFF2-40B4-BE49-F238E27FC236}">
                <a16:creationId xmlns:a16="http://schemas.microsoft.com/office/drawing/2014/main" id="{937A0352-4C1C-A517-7988-BDF9F6B4D378}"/>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105577987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72CCB6F-318D-4E29-9103-70C596DF7BF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2" name="Imagen 1">
            <a:extLst>
              <a:ext uri="{FF2B5EF4-FFF2-40B4-BE49-F238E27FC236}">
                <a16:creationId xmlns:a16="http://schemas.microsoft.com/office/drawing/2014/main" id="{98EC94BE-EAB5-A301-5BC2-A49BBDEEA038}"/>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7771742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3F3E560-8F68-4341-94D1-28581ED5B2C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23458"/>
          <a:stretch/>
        </p:blipFill>
        <p:spPr>
          <a:xfrm>
            <a:off x="0" y="-2198"/>
            <a:ext cx="12192000" cy="6870629"/>
          </a:xfrm>
          <a:prstGeom prst="rect">
            <a:avLst/>
          </a:prstGeom>
        </p:spPr>
      </p:pic>
      <p:pic>
        <p:nvPicPr>
          <p:cNvPr id="2" name="Imagen 1">
            <a:extLst>
              <a:ext uri="{FF2B5EF4-FFF2-40B4-BE49-F238E27FC236}">
                <a16:creationId xmlns:a16="http://schemas.microsoft.com/office/drawing/2014/main" id="{0BDD70B6-E320-8F57-D452-84968223A852}"/>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90004314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9194E15-0123-4D5B-8866-CFE8D5AD090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23407"/>
          <a:stretch/>
        </p:blipFill>
        <p:spPr>
          <a:xfrm>
            <a:off x="1" y="0"/>
            <a:ext cx="12192000" cy="6858000"/>
          </a:xfrm>
          <a:prstGeom prst="rect">
            <a:avLst/>
          </a:prstGeom>
        </p:spPr>
      </p:pic>
      <p:pic>
        <p:nvPicPr>
          <p:cNvPr id="2" name="Imagen 1">
            <a:extLst>
              <a:ext uri="{FF2B5EF4-FFF2-40B4-BE49-F238E27FC236}">
                <a16:creationId xmlns:a16="http://schemas.microsoft.com/office/drawing/2014/main" id="{541FDCC3-3D8F-8020-6CF4-27782BFBAB00}"/>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7865937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7AB4901-4570-43C0-9A6E-6F830F2F634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6075" b="17454"/>
          <a:stretch/>
        </p:blipFill>
        <p:spPr>
          <a:xfrm>
            <a:off x="1" y="0"/>
            <a:ext cx="12192000" cy="6858000"/>
          </a:xfrm>
          <a:prstGeom prst="rect">
            <a:avLst/>
          </a:prstGeom>
        </p:spPr>
      </p:pic>
      <p:pic>
        <p:nvPicPr>
          <p:cNvPr id="2" name="Imagen 1">
            <a:extLst>
              <a:ext uri="{FF2B5EF4-FFF2-40B4-BE49-F238E27FC236}">
                <a16:creationId xmlns:a16="http://schemas.microsoft.com/office/drawing/2014/main" id="{5B89DC14-2CFD-6A0B-867B-78490B439139}"/>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27978656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114B070-4A6B-478B-9F7D-AF5F8ED5484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7629"/>
          <a:stretch/>
        </p:blipFill>
        <p:spPr>
          <a:xfrm>
            <a:off x="0" y="-1"/>
            <a:ext cx="12192000" cy="6847795"/>
          </a:xfrm>
          <a:prstGeom prst="rect">
            <a:avLst/>
          </a:prstGeom>
        </p:spPr>
      </p:pic>
      <p:pic>
        <p:nvPicPr>
          <p:cNvPr id="2" name="Imagen 1">
            <a:extLst>
              <a:ext uri="{FF2B5EF4-FFF2-40B4-BE49-F238E27FC236}">
                <a16:creationId xmlns:a16="http://schemas.microsoft.com/office/drawing/2014/main" id="{CD4C427B-9E14-1EF2-87AD-CC59B8C1918A}"/>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5612270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DED0DC0-F145-4D20-8D4D-0201537523C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2" name="Imagen 1">
            <a:extLst>
              <a:ext uri="{FF2B5EF4-FFF2-40B4-BE49-F238E27FC236}">
                <a16:creationId xmlns:a16="http://schemas.microsoft.com/office/drawing/2014/main" id="{6C92C71A-AF9E-8D4E-FF43-721BC96352C6}"/>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1824760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05991A7-627B-C89C-CF4A-F30CAE02F6A0}"/>
              </a:ext>
            </a:extLst>
          </p:cNvPr>
          <p:cNvPicPr>
            <a:picLocks noChangeAspect="1"/>
          </p:cNvPicPr>
          <p:nvPr/>
        </p:nvPicPr>
        <p:blipFill>
          <a:blip r:embed="rId2"/>
          <a:srcRect/>
          <a:stretch/>
        </p:blipFill>
        <p:spPr>
          <a:xfrm>
            <a:off x="295276" y="164281"/>
            <a:ext cx="2004760" cy="848368"/>
          </a:xfrm>
          <a:prstGeom prst="rect">
            <a:avLst/>
          </a:prstGeom>
        </p:spPr>
      </p:pic>
      <p:sp>
        <p:nvSpPr>
          <p:cNvPr id="2" name="Título 1"/>
          <p:cNvSpPr>
            <a:spLocks noGrp="1"/>
          </p:cNvSpPr>
          <p:nvPr>
            <p:ph type="ctrTitle"/>
          </p:nvPr>
        </p:nvSpPr>
        <p:spPr>
          <a:xfrm>
            <a:off x="8542214" y="1627757"/>
            <a:ext cx="3025993" cy="1827239"/>
          </a:xfrm>
        </p:spPr>
        <p:txBody>
          <a:bodyPr/>
          <a:lstStyle/>
          <a:p>
            <a:pPr algn="ctr"/>
            <a:r>
              <a:rPr lang="en-US" sz="3600" dirty="0">
                <a:solidFill>
                  <a:schemeClr val="bg1"/>
                </a:solidFill>
              </a:rPr>
              <a:t>Regional Geology</a:t>
            </a:r>
            <a:br>
              <a:rPr lang="en-US" sz="3600" dirty="0">
                <a:solidFill>
                  <a:schemeClr val="bg1"/>
                </a:solidFill>
              </a:rPr>
            </a:br>
            <a:r>
              <a:rPr lang="en-US" sz="3600" dirty="0">
                <a:solidFill>
                  <a:schemeClr val="bg1"/>
                </a:solidFill>
              </a:rPr>
              <a:t>Los </a:t>
            </a:r>
            <a:r>
              <a:rPr lang="en-US" sz="3600" dirty="0" err="1">
                <a:solidFill>
                  <a:schemeClr val="bg1"/>
                </a:solidFill>
              </a:rPr>
              <a:t>Hornos</a:t>
            </a:r>
            <a:endParaRPr lang="es-PE" sz="3600" dirty="0">
              <a:solidFill>
                <a:schemeClr val="bg1"/>
              </a:solidFill>
            </a:endParaRPr>
          </a:p>
        </p:txBody>
      </p:sp>
      <p:pic>
        <p:nvPicPr>
          <p:cNvPr id="4" name="Imagen 3">
            <a:extLst>
              <a:ext uri="{FF2B5EF4-FFF2-40B4-BE49-F238E27FC236}">
                <a16:creationId xmlns:a16="http://schemas.microsoft.com/office/drawing/2014/main" id="{529E21B9-418E-476C-886E-7ADE7A2E8D8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32513" y="99467"/>
            <a:ext cx="6972721" cy="67419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Imagen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359106" y="343950"/>
            <a:ext cx="2145877" cy="3273891"/>
          </a:xfrm>
          <a:prstGeom prst="rect">
            <a:avLst/>
          </a:prstGeom>
          <a:ln>
            <a:noFill/>
          </a:ln>
          <a:effectLst>
            <a:outerShdw blurRad="292100" dist="139700" dir="2700000" algn="tl" rotWithShape="0">
              <a:srgbClr val="333333">
                <a:alpha val="65000"/>
              </a:srgbClr>
            </a:outerShdw>
          </a:effectLst>
        </p:spPr>
      </p:pic>
      <p:cxnSp>
        <p:nvCxnSpPr>
          <p:cNvPr id="9" name="Conector recto 8">
            <a:extLst>
              <a:ext uri="{FF2B5EF4-FFF2-40B4-BE49-F238E27FC236}">
                <a16:creationId xmlns:a16="http://schemas.microsoft.com/office/drawing/2014/main" id="{AE9755BB-FACB-4833-AF7F-C441DDBF755D}"/>
              </a:ext>
            </a:extLst>
          </p:cNvPr>
          <p:cNvCxnSpPr>
            <a:cxnSpLocks/>
          </p:cNvCxnSpPr>
          <p:nvPr/>
        </p:nvCxnSpPr>
        <p:spPr>
          <a:xfrm>
            <a:off x="1782624" y="446306"/>
            <a:ext cx="3798027" cy="620015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9CAA980D-868D-4799-998C-57304177D6EC}"/>
              </a:ext>
            </a:extLst>
          </p:cNvPr>
          <p:cNvCxnSpPr/>
          <p:nvPr/>
        </p:nvCxnSpPr>
        <p:spPr>
          <a:xfrm flipV="1">
            <a:off x="1768976" y="275710"/>
            <a:ext cx="232012" cy="171913"/>
          </a:xfrm>
          <a:prstGeom prst="line">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Conector recto 13">
            <a:extLst>
              <a:ext uri="{FF2B5EF4-FFF2-40B4-BE49-F238E27FC236}">
                <a16:creationId xmlns:a16="http://schemas.microsoft.com/office/drawing/2014/main" id="{D25D6BB2-FDBF-4A45-B28C-424AFA50A2B1}"/>
              </a:ext>
            </a:extLst>
          </p:cNvPr>
          <p:cNvCxnSpPr/>
          <p:nvPr/>
        </p:nvCxnSpPr>
        <p:spPr>
          <a:xfrm flipV="1">
            <a:off x="5580651" y="6501843"/>
            <a:ext cx="232012" cy="171913"/>
          </a:xfrm>
          <a:prstGeom prst="line">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8" name="CuadroTexto 17">
            <a:extLst>
              <a:ext uri="{FF2B5EF4-FFF2-40B4-BE49-F238E27FC236}">
                <a16:creationId xmlns:a16="http://schemas.microsoft.com/office/drawing/2014/main" id="{769951DD-7A4C-4644-8BB0-8BD886A076C7}"/>
              </a:ext>
            </a:extLst>
          </p:cNvPr>
          <p:cNvSpPr txBox="1"/>
          <p:nvPr/>
        </p:nvSpPr>
        <p:spPr>
          <a:xfrm rot="3305887">
            <a:off x="1884770" y="-19293"/>
            <a:ext cx="407484" cy="461665"/>
          </a:xfrm>
          <a:prstGeom prst="rect">
            <a:avLst/>
          </a:prstGeom>
          <a:noFill/>
          <a:ln>
            <a:noFill/>
          </a:ln>
        </p:spPr>
        <p:txBody>
          <a:bodyPr wrap="none" rtlCol="0">
            <a:spAutoFit/>
          </a:bodyPr>
          <a:lstStyle/>
          <a:p>
            <a:r>
              <a:rPr lang="es-PE" sz="2400" b="1" dirty="0">
                <a:solidFill>
                  <a:schemeClr val="bg1"/>
                </a:solidFill>
                <a:latin typeface="Arial" panose="020B0604020202020204" pitchFamily="34" charset="0"/>
                <a:cs typeface="Arial" panose="020B0604020202020204" pitchFamily="34" charset="0"/>
              </a:rPr>
              <a:t>A</a:t>
            </a:r>
            <a:endParaRPr lang="es-PE" b="1" dirty="0">
              <a:solidFill>
                <a:schemeClr val="bg1"/>
              </a:solidFill>
              <a:latin typeface="Arial" panose="020B0604020202020204" pitchFamily="34" charset="0"/>
              <a:cs typeface="Arial" panose="020B0604020202020204" pitchFamily="34" charset="0"/>
            </a:endParaRPr>
          </a:p>
        </p:txBody>
      </p:sp>
      <p:sp>
        <p:nvSpPr>
          <p:cNvPr id="19" name="CuadroTexto 18">
            <a:extLst>
              <a:ext uri="{FF2B5EF4-FFF2-40B4-BE49-F238E27FC236}">
                <a16:creationId xmlns:a16="http://schemas.microsoft.com/office/drawing/2014/main" id="{6C42978F-10C9-4E5C-99BC-26D4085ECEF1}"/>
              </a:ext>
            </a:extLst>
          </p:cNvPr>
          <p:cNvSpPr txBox="1"/>
          <p:nvPr/>
        </p:nvSpPr>
        <p:spPr>
          <a:xfrm rot="3305887">
            <a:off x="5754594" y="6218816"/>
            <a:ext cx="407484" cy="461665"/>
          </a:xfrm>
          <a:prstGeom prst="rect">
            <a:avLst/>
          </a:prstGeom>
          <a:noFill/>
          <a:ln>
            <a:noFill/>
          </a:ln>
        </p:spPr>
        <p:txBody>
          <a:bodyPr wrap="none" rtlCol="0">
            <a:spAutoFit/>
          </a:bodyPr>
          <a:lstStyle/>
          <a:p>
            <a:r>
              <a:rPr lang="es-PE" sz="2400" b="1" dirty="0">
                <a:solidFill>
                  <a:schemeClr val="bg1"/>
                </a:solidFill>
                <a:latin typeface="Arial" panose="020B0604020202020204" pitchFamily="34" charset="0"/>
                <a:cs typeface="Arial" panose="020B0604020202020204" pitchFamily="34" charset="0"/>
              </a:rPr>
              <a:t>B</a:t>
            </a:r>
            <a:endParaRPr lang="es-PE"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53559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CEB4CCC-4DF1-4F1D-9AE7-FA9E540DE9F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2" name="Imagen 1">
            <a:extLst>
              <a:ext uri="{FF2B5EF4-FFF2-40B4-BE49-F238E27FC236}">
                <a16:creationId xmlns:a16="http://schemas.microsoft.com/office/drawing/2014/main" id="{A7479533-2820-317A-FE70-4AE87BD5A7AF}"/>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7219126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557C7DE2-6E9A-41BD-8091-00B94D8CE67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2" name="Imagen 1">
            <a:extLst>
              <a:ext uri="{FF2B5EF4-FFF2-40B4-BE49-F238E27FC236}">
                <a16:creationId xmlns:a16="http://schemas.microsoft.com/office/drawing/2014/main" id="{329F7B40-E94C-F1DD-843E-6E9A6B798EA1}"/>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42402207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4C698D4-CE32-4A9E-A4BB-AD7EE070ED3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2" name="Imagen 1">
            <a:extLst>
              <a:ext uri="{FF2B5EF4-FFF2-40B4-BE49-F238E27FC236}">
                <a16:creationId xmlns:a16="http://schemas.microsoft.com/office/drawing/2014/main" id="{3DCCFF5F-08B4-60F1-CE60-7C2E00A5999C}"/>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65987679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Objeto"/>
          <p:cNvGraphicFramePr>
            <a:graphicFrameLocks noChangeAspect="1"/>
          </p:cNvGraphicFramePr>
          <p:nvPr>
            <p:extLst>
              <p:ext uri="{D42A27DB-BD31-4B8C-83A1-F6EECF244321}">
                <p14:modId xmlns:p14="http://schemas.microsoft.com/office/powerpoint/2010/main" val="1846110955"/>
              </p:ext>
            </p:extLst>
          </p:nvPr>
        </p:nvGraphicFramePr>
        <p:xfrm>
          <a:off x="1454493" y="2254469"/>
          <a:ext cx="9295574" cy="2349062"/>
        </p:xfrm>
        <a:graphic>
          <a:graphicData uri="http://schemas.openxmlformats.org/presentationml/2006/ole">
            <mc:AlternateContent xmlns:mc="http://schemas.openxmlformats.org/markup-compatibility/2006">
              <mc:Choice xmlns:v="urn:schemas-microsoft-com:vml" Requires="v">
                <p:oleObj name="Hoja de cálculo" r:id="rId2" imgW="5276710" imgH="1333482" progId="Excel.Sheet.12">
                  <p:embed/>
                </p:oleObj>
              </mc:Choice>
              <mc:Fallback>
                <p:oleObj name="Hoja de cálculo" r:id="rId2" imgW="5276710" imgH="1333482" progId="Excel.Sheet.12">
                  <p:embed/>
                  <p:pic>
                    <p:nvPicPr>
                      <p:cNvPr id="0" name=""/>
                      <p:cNvPicPr/>
                      <p:nvPr/>
                    </p:nvPicPr>
                    <p:blipFill>
                      <a:blip r:embed="rId3"/>
                      <a:stretch>
                        <a:fillRect/>
                      </a:stretch>
                    </p:blipFill>
                    <p:spPr>
                      <a:xfrm>
                        <a:off x="1454493" y="2254469"/>
                        <a:ext cx="9295574" cy="2349062"/>
                      </a:xfrm>
                      <a:prstGeom prst="rect">
                        <a:avLst/>
                      </a:prstGeom>
                    </p:spPr>
                  </p:pic>
                </p:oleObj>
              </mc:Fallback>
            </mc:AlternateContent>
          </a:graphicData>
        </a:graphic>
      </p:graphicFrame>
      <p:pic>
        <p:nvPicPr>
          <p:cNvPr id="3" name="Imagen 2">
            <a:extLst>
              <a:ext uri="{FF2B5EF4-FFF2-40B4-BE49-F238E27FC236}">
                <a16:creationId xmlns:a16="http://schemas.microsoft.com/office/drawing/2014/main" id="{6625D88D-CC1A-3079-3CB1-A5FFCEB0D6F0}"/>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5616431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to 1">
            <a:extLst>
              <a:ext uri="{FF2B5EF4-FFF2-40B4-BE49-F238E27FC236}">
                <a16:creationId xmlns:a16="http://schemas.microsoft.com/office/drawing/2014/main" id="{4E14F6E6-1005-4553-8FC9-3117166E8BAE}"/>
              </a:ext>
            </a:extLst>
          </p:cNvPr>
          <p:cNvGraphicFramePr>
            <a:graphicFrameLocks noChangeAspect="1"/>
          </p:cNvGraphicFramePr>
          <p:nvPr>
            <p:extLst>
              <p:ext uri="{D42A27DB-BD31-4B8C-83A1-F6EECF244321}">
                <p14:modId xmlns:p14="http://schemas.microsoft.com/office/powerpoint/2010/main" val="2082420602"/>
              </p:ext>
            </p:extLst>
          </p:nvPr>
        </p:nvGraphicFramePr>
        <p:xfrm>
          <a:off x="845237" y="1059477"/>
          <a:ext cx="10880771" cy="4467865"/>
        </p:xfrm>
        <a:graphic>
          <a:graphicData uri="http://schemas.openxmlformats.org/presentationml/2006/ole">
            <mc:AlternateContent xmlns:mc="http://schemas.openxmlformats.org/markup-compatibility/2006">
              <mc:Choice xmlns:v="urn:schemas-microsoft-com:vml" Requires="v">
                <p:oleObj name="Worksheet" r:id="rId2" imgW="9953530" imgH="4086331" progId="Excel.Sheet.12">
                  <p:embed/>
                </p:oleObj>
              </mc:Choice>
              <mc:Fallback>
                <p:oleObj name="Worksheet" r:id="rId2" imgW="9953530" imgH="4086331" progId="Excel.Sheet.12">
                  <p:embed/>
                  <p:pic>
                    <p:nvPicPr>
                      <p:cNvPr id="0" name=""/>
                      <p:cNvPicPr/>
                      <p:nvPr/>
                    </p:nvPicPr>
                    <p:blipFill>
                      <a:blip r:embed="rId3"/>
                      <a:stretch>
                        <a:fillRect/>
                      </a:stretch>
                    </p:blipFill>
                    <p:spPr>
                      <a:xfrm>
                        <a:off x="845237" y="1059477"/>
                        <a:ext cx="10880771" cy="4467865"/>
                      </a:xfrm>
                      <a:prstGeom prst="rect">
                        <a:avLst/>
                      </a:prstGeom>
                    </p:spPr>
                  </p:pic>
                </p:oleObj>
              </mc:Fallback>
            </mc:AlternateContent>
          </a:graphicData>
        </a:graphic>
      </p:graphicFrame>
      <p:pic>
        <p:nvPicPr>
          <p:cNvPr id="3" name="Imagen 2">
            <a:extLst>
              <a:ext uri="{FF2B5EF4-FFF2-40B4-BE49-F238E27FC236}">
                <a16:creationId xmlns:a16="http://schemas.microsoft.com/office/drawing/2014/main" id="{0DA43FDC-E8CD-B49A-5485-9F380B60BA63}"/>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385318349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to 3">
            <a:extLst>
              <a:ext uri="{FF2B5EF4-FFF2-40B4-BE49-F238E27FC236}">
                <a16:creationId xmlns:a16="http://schemas.microsoft.com/office/drawing/2014/main" id="{6ECD5756-5A2F-4EBF-9D4A-DA5453687651}"/>
              </a:ext>
            </a:extLst>
          </p:cNvPr>
          <p:cNvGraphicFramePr>
            <a:graphicFrameLocks noChangeAspect="1"/>
          </p:cNvGraphicFramePr>
          <p:nvPr>
            <p:extLst>
              <p:ext uri="{D42A27DB-BD31-4B8C-83A1-F6EECF244321}">
                <p14:modId xmlns:p14="http://schemas.microsoft.com/office/powerpoint/2010/main" val="933699447"/>
              </p:ext>
            </p:extLst>
          </p:nvPr>
        </p:nvGraphicFramePr>
        <p:xfrm>
          <a:off x="457199" y="1012649"/>
          <a:ext cx="11439525" cy="4962525"/>
        </p:xfrm>
        <a:graphic>
          <a:graphicData uri="http://schemas.openxmlformats.org/presentationml/2006/ole">
            <mc:AlternateContent xmlns:mc="http://schemas.openxmlformats.org/markup-compatibility/2006">
              <mc:Choice xmlns:v="urn:schemas-microsoft-com:vml" Requires="v">
                <p:oleObj name="Worksheet" r:id="rId2" imgW="11439600" imgH="4962647" progId="Excel.Sheet.12">
                  <p:embed/>
                </p:oleObj>
              </mc:Choice>
              <mc:Fallback>
                <p:oleObj name="Worksheet" r:id="rId2" imgW="11439600" imgH="4962647" progId="Excel.Sheet.12">
                  <p:embed/>
                  <p:pic>
                    <p:nvPicPr>
                      <p:cNvPr id="0" name=""/>
                      <p:cNvPicPr/>
                      <p:nvPr/>
                    </p:nvPicPr>
                    <p:blipFill>
                      <a:blip r:embed="rId3"/>
                      <a:stretch>
                        <a:fillRect/>
                      </a:stretch>
                    </p:blipFill>
                    <p:spPr>
                      <a:xfrm>
                        <a:off x="457199" y="1012649"/>
                        <a:ext cx="11439525" cy="4962525"/>
                      </a:xfrm>
                      <a:prstGeom prst="rect">
                        <a:avLst/>
                      </a:prstGeom>
                    </p:spPr>
                  </p:pic>
                </p:oleObj>
              </mc:Fallback>
            </mc:AlternateContent>
          </a:graphicData>
        </a:graphic>
      </p:graphicFrame>
      <p:pic>
        <p:nvPicPr>
          <p:cNvPr id="2" name="Imagen 1">
            <a:extLst>
              <a:ext uri="{FF2B5EF4-FFF2-40B4-BE49-F238E27FC236}">
                <a16:creationId xmlns:a16="http://schemas.microsoft.com/office/drawing/2014/main" id="{66A108C5-6922-C3A2-4824-7A66580D3D17}"/>
              </a:ext>
            </a:extLst>
          </p:cNvPr>
          <p:cNvPicPr>
            <a:picLocks noChangeAspect="1"/>
          </p:cNvPicPr>
          <p:nvPr/>
        </p:nvPicPr>
        <p:blipFill>
          <a:blip r:embed="rId4"/>
          <a:srcRect/>
          <a:stretch/>
        </p:blipFill>
        <p:spPr>
          <a:xfrm>
            <a:off x="295276" y="164281"/>
            <a:ext cx="2004760" cy="848368"/>
          </a:xfrm>
          <a:prstGeom prst="rect">
            <a:avLst/>
          </a:prstGeom>
        </p:spPr>
      </p:pic>
    </p:spTree>
    <p:extLst>
      <p:ext uri="{BB962C8B-B14F-4D97-AF65-F5344CB8AC3E}">
        <p14:creationId xmlns:p14="http://schemas.microsoft.com/office/powerpoint/2010/main" val="29756622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069095" y="298175"/>
            <a:ext cx="7450778" cy="682204"/>
          </a:xfrm>
        </p:spPr>
        <p:txBody>
          <a:bodyPr/>
          <a:lstStyle/>
          <a:p>
            <a:r>
              <a:rPr lang="en-US" sz="3600" dirty="0">
                <a:solidFill>
                  <a:schemeClr val="bg1"/>
                </a:solidFill>
              </a:rPr>
              <a:t>Regional geology – Profile</a:t>
            </a:r>
            <a:endParaRPr lang="es-PE" sz="3600" dirty="0">
              <a:solidFill>
                <a:schemeClr val="bg1"/>
              </a:solidFill>
            </a:endParaRPr>
          </a:p>
        </p:txBody>
      </p:sp>
      <p:sp>
        <p:nvSpPr>
          <p:cNvPr id="3" name="Subtítulo 2"/>
          <p:cNvSpPr>
            <a:spLocks noGrp="1"/>
          </p:cNvSpPr>
          <p:nvPr>
            <p:ph type="subTitle" idx="1"/>
          </p:nvPr>
        </p:nvSpPr>
        <p:spPr>
          <a:xfrm>
            <a:off x="9212646" y="6326657"/>
            <a:ext cx="942828" cy="136733"/>
          </a:xfrm>
        </p:spPr>
        <p:txBody>
          <a:bodyPr>
            <a:normAutofit fontScale="25000" lnSpcReduction="20000"/>
          </a:bodyPr>
          <a:lstStyle/>
          <a:p>
            <a:r>
              <a:rPr lang="en-US" cap="none" dirty="0" err="1">
                <a:solidFill>
                  <a:schemeClr val="bg1"/>
                </a:solidFill>
              </a:rPr>
              <a:t>Modificado</a:t>
            </a:r>
            <a:r>
              <a:rPr lang="en-US" cap="none" dirty="0">
                <a:solidFill>
                  <a:schemeClr val="bg1"/>
                </a:solidFill>
              </a:rPr>
              <a:t> de, </a:t>
            </a:r>
            <a:r>
              <a:rPr lang="en-US" cap="none" dirty="0" err="1">
                <a:solidFill>
                  <a:schemeClr val="bg1"/>
                </a:solidFill>
              </a:rPr>
              <a:t>Arones</a:t>
            </a:r>
            <a:endParaRPr lang="es-PE" cap="none" dirty="0">
              <a:solidFill>
                <a:schemeClr val="bg1"/>
              </a:solidFill>
            </a:endParaRPr>
          </a:p>
        </p:txBody>
      </p:sp>
      <p:pic>
        <p:nvPicPr>
          <p:cNvPr id="4" name="Imagen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60692" y="1230429"/>
            <a:ext cx="8094782" cy="5096228"/>
          </a:xfrm>
          <a:prstGeom prst="rect">
            <a:avLst/>
          </a:prstGeom>
          <a:ln>
            <a:solidFill>
              <a:schemeClr val="bg1"/>
            </a:solidFill>
          </a:ln>
        </p:spPr>
      </p:pic>
      <p:pic>
        <p:nvPicPr>
          <p:cNvPr id="5" name="Imagen 4">
            <a:extLst>
              <a:ext uri="{FF2B5EF4-FFF2-40B4-BE49-F238E27FC236}">
                <a16:creationId xmlns:a16="http://schemas.microsoft.com/office/drawing/2014/main" id="{4297AC92-8394-D626-EC68-05964026AF15}"/>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3014212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300035" y="69660"/>
            <a:ext cx="9484527" cy="682204"/>
          </a:xfrm>
        </p:spPr>
        <p:txBody>
          <a:bodyPr/>
          <a:lstStyle/>
          <a:p>
            <a:r>
              <a:rPr lang="en-US" sz="3600" dirty="0">
                <a:solidFill>
                  <a:schemeClr val="bg1"/>
                </a:solidFill>
              </a:rPr>
              <a:t>Regional geology – Stratigraphic column</a:t>
            </a:r>
            <a:endParaRPr lang="es-PE" sz="3600" dirty="0">
              <a:solidFill>
                <a:schemeClr val="bg1"/>
              </a:solidFill>
            </a:endParaRPr>
          </a:p>
        </p:txBody>
      </p:sp>
      <p:sp>
        <p:nvSpPr>
          <p:cNvPr id="3" name="Subtítulo 2"/>
          <p:cNvSpPr>
            <a:spLocks noGrp="1"/>
          </p:cNvSpPr>
          <p:nvPr>
            <p:ph type="subTitle" idx="1"/>
          </p:nvPr>
        </p:nvSpPr>
        <p:spPr>
          <a:xfrm>
            <a:off x="9980444" y="5976829"/>
            <a:ext cx="1050853" cy="136734"/>
          </a:xfrm>
        </p:spPr>
        <p:txBody>
          <a:bodyPr>
            <a:normAutofit fontScale="25000" lnSpcReduction="20000"/>
          </a:bodyPr>
          <a:lstStyle/>
          <a:p>
            <a:r>
              <a:rPr lang="en-US" cap="none" dirty="0" err="1">
                <a:solidFill>
                  <a:schemeClr val="bg1"/>
                </a:solidFill>
              </a:rPr>
              <a:t>Modificado</a:t>
            </a:r>
            <a:r>
              <a:rPr lang="en-US" cap="none" dirty="0">
                <a:solidFill>
                  <a:schemeClr val="bg1"/>
                </a:solidFill>
              </a:rPr>
              <a:t> de, </a:t>
            </a:r>
            <a:r>
              <a:rPr lang="en-US" cap="none" dirty="0" err="1">
                <a:solidFill>
                  <a:schemeClr val="bg1"/>
                </a:solidFill>
              </a:rPr>
              <a:t>Haeberlyn</a:t>
            </a:r>
            <a:endParaRPr lang="es-PE" cap="none" dirty="0">
              <a:solidFill>
                <a:schemeClr val="bg1"/>
              </a:solidFill>
            </a:endParaRPr>
          </a:p>
        </p:txBody>
      </p:sp>
      <p:pic>
        <p:nvPicPr>
          <p:cNvPr id="5" name="Imagen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59748" y="1104459"/>
            <a:ext cx="9571549" cy="4869602"/>
          </a:xfrm>
          <a:prstGeom prst="rect">
            <a:avLst/>
          </a:prstGeom>
          <a:ln>
            <a:solidFill>
              <a:schemeClr val="bg1"/>
            </a:solidFill>
          </a:ln>
        </p:spPr>
      </p:pic>
      <p:pic>
        <p:nvPicPr>
          <p:cNvPr id="4" name="Imagen 3">
            <a:extLst>
              <a:ext uri="{FF2B5EF4-FFF2-40B4-BE49-F238E27FC236}">
                <a16:creationId xmlns:a16="http://schemas.microsoft.com/office/drawing/2014/main" id="{8F3255E4-FE56-B9B2-6F7B-B8B4DFB82DAB}"/>
              </a:ext>
            </a:extLst>
          </p:cNvPr>
          <p:cNvPicPr>
            <a:picLocks noChangeAspect="1"/>
          </p:cNvPicPr>
          <p:nvPr/>
        </p:nvPicPr>
        <p:blipFill>
          <a:blip r:embed="rId3"/>
          <a:srcRect/>
          <a:stretch/>
        </p:blipFill>
        <p:spPr>
          <a:xfrm>
            <a:off x="295276" y="164281"/>
            <a:ext cx="2004760" cy="848368"/>
          </a:xfrm>
          <a:prstGeom prst="rect">
            <a:avLst/>
          </a:prstGeom>
        </p:spPr>
      </p:pic>
    </p:spTree>
    <p:extLst>
      <p:ext uri="{BB962C8B-B14F-4D97-AF65-F5344CB8AC3E}">
        <p14:creationId xmlns:p14="http://schemas.microsoft.com/office/powerpoint/2010/main" val="6399158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12626</TotalTime>
  <Words>3415</Words>
  <Application>Microsoft Office PowerPoint</Application>
  <PresentationFormat>Panorámica</PresentationFormat>
  <Paragraphs>190</Paragraphs>
  <Slides>75</Slides>
  <Notes>0</Notes>
  <HiddenSlides>0</HiddenSlides>
  <MMClips>0</MMClips>
  <ScaleCrop>false</ScaleCrop>
  <HeadingPairs>
    <vt:vector size="8" baseType="variant">
      <vt:variant>
        <vt:lpstr>Fuentes usadas</vt:lpstr>
      </vt:variant>
      <vt:variant>
        <vt:i4>5</vt:i4>
      </vt:variant>
      <vt:variant>
        <vt:lpstr>Tema</vt:lpstr>
      </vt:variant>
      <vt:variant>
        <vt:i4>1</vt:i4>
      </vt:variant>
      <vt:variant>
        <vt:lpstr>Servidores OLE incrustados</vt:lpstr>
      </vt:variant>
      <vt:variant>
        <vt:i4>2</vt:i4>
      </vt:variant>
      <vt:variant>
        <vt:lpstr>Títulos de diapositiva</vt:lpstr>
      </vt:variant>
      <vt:variant>
        <vt:i4>75</vt:i4>
      </vt:variant>
    </vt:vector>
  </HeadingPairs>
  <TitlesOfParts>
    <vt:vector size="83" baseType="lpstr">
      <vt:lpstr>Arial</vt:lpstr>
      <vt:lpstr>Arial Black</vt:lpstr>
      <vt:lpstr>Century Gothic</vt:lpstr>
      <vt:lpstr>Wingdings</vt:lpstr>
      <vt:lpstr>Wingdings 3</vt:lpstr>
      <vt:lpstr>Ion</vt:lpstr>
      <vt:lpstr>Hoja de cálculo</vt:lpstr>
      <vt:lpstr>Worksheet</vt:lpstr>
      <vt:lpstr>LOS HORNOS &amp; EL CURA PROJECT</vt:lpstr>
      <vt:lpstr>LOCATION AND ACCESSIBILITY</vt:lpstr>
      <vt:lpstr>LOCATION AND ACCESSIBILITY</vt:lpstr>
      <vt:lpstr>Cadastral Plan</vt:lpstr>
      <vt:lpstr>Regional Geology - Metallogenetic Belts</vt:lpstr>
      <vt:lpstr>Regional geology</vt:lpstr>
      <vt:lpstr>Regional Geology Los Hornos</vt:lpstr>
      <vt:lpstr>Regional geology – Profile</vt:lpstr>
      <vt:lpstr>Regional geology – Stratigraphic column</vt:lpstr>
      <vt:lpstr>Local Geology</vt:lpstr>
      <vt:lpstr>Local Geology</vt:lpstr>
      <vt:lpstr>Local Geology - Lithology</vt:lpstr>
      <vt:lpstr>Local Geology - Structural</vt:lpstr>
      <vt:lpstr>Presentación de PowerPoint</vt:lpstr>
      <vt:lpstr>Lithology</vt:lpstr>
      <vt:lpstr>Lithology</vt:lpstr>
      <vt:lpstr>Lithology</vt:lpstr>
      <vt:lpstr>Lithology</vt:lpstr>
      <vt:lpstr>Presentación de PowerPoint</vt:lpstr>
      <vt:lpstr>Litology </vt:lpstr>
      <vt:lpstr>  Hydrothermal alterations</vt:lpstr>
      <vt:lpstr>Hydrothermal alterations</vt:lpstr>
      <vt:lpstr>Hydrothermal alterations</vt:lpstr>
      <vt:lpstr>Structural</vt:lpstr>
      <vt:lpstr>Structural</vt:lpstr>
      <vt:lpstr>Structural</vt:lpstr>
      <vt:lpstr>Structural</vt:lpstr>
      <vt:lpstr>Structural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Structural</vt:lpstr>
      <vt:lpstr>Mineralization</vt:lpstr>
      <vt:lpstr>Mineralization</vt:lpstr>
      <vt:lpstr>Mineralization Control  </vt:lpstr>
      <vt:lpstr>Mineralization Control  </vt:lpstr>
      <vt:lpstr>Mineralization Control  </vt:lpstr>
      <vt:lpstr>Mineralization Control  </vt:lpstr>
      <vt:lpstr>Mineralization Control  </vt:lpstr>
      <vt:lpstr>Sampling</vt:lpstr>
      <vt:lpstr>Geochemistry</vt:lpstr>
      <vt:lpstr>Geochemistry</vt:lpstr>
      <vt:lpstr>Geochemistry</vt:lpstr>
      <vt:lpstr>Au and Cu anomalies</vt:lpstr>
      <vt:lpstr>Conclusions</vt:lpstr>
      <vt:lpstr>Conclusions</vt:lpstr>
      <vt:lpstr>Recommendations</vt:lpstr>
      <vt:lpstr>Photos attached</vt:lpstr>
      <vt:lpstr>Presentación de PowerPoint</vt:lpstr>
      <vt:lpstr>Photos attached</vt:lpstr>
      <vt:lpstr>Photos attached</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oscar molina galdos</dc:creator>
  <cp:lastModifiedBy>julio cesar torres escalante</cp:lastModifiedBy>
  <cp:revision>260</cp:revision>
  <dcterms:created xsi:type="dcterms:W3CDTF">2018-07-18T03:24:28Z</dcterms:created>
  <dcterms:modified xsi:type="dcterms:W3CDTF">2024-01-03T19:50:11Z</dcterms:modified>
</cp:coreProperties>
</file>