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3" r:id="rId6"/>
    <p:sldId id="281" r:id="rId7"/>
    <p:sldId id="260" r:id="rId8"/>
    <p:sldId id="262" r:id="rId9"/>
    <p:sldId id="270" r:id="rId10"/>
    <p:sldId id="261" r:id="rId11"/>
    <p:sldId id="264" r:id="rId12"/>
    <p:sldId id="268" r:id="rId13"/>
    <p:sldId id="271" r:id="rId14"/>
    <p:sldId id="316" r:id="rId15"/>
    <p:sldId id="265" r:id="rId16"/>
    <p:sldId id="287" r:id="rId17"/>
    <p:sldId id="288" r:id="rId18"/>
    <p:sldId id="289" r:id="rId19"/>
    <p:sldId id="309" r:id="rId20"/>
    <p:sldId id="290" r:id="rId21"/>
    <p:sldId id="266" r:id="rId22"/>
    <p:sldId id="279" r:id="rId23"/>
    <p:sldId id="277" r:id="rId24"/>
    <p:sldId id="267" r:id="rId25"/>
    <p:sldId id="278" r:id="rId26"/>
    <p:sldId id="291" r:id="rId27"/>
    <p:sldId id="292" r:id="rId28"/>
    <p:sldId id="293" r:id="rId29"/>
    <p:sldId id="307" r:id="rId30"/>
    <p:sldId id="305" r:id="rId31"/>
    <p:sldId id="306" r:id="rId32"/>
    <p:sldId id="308" r:id="rId33"/>
    <p:sldId id="310" r:id="rId34"/>
    <p:sldId id="317" r:id="rId35"/>
    <p:sldId id="318" r:id="rId36"/>
    <p:sldId id="319" r:id="rId37"/>
    <p:sldId id="295" r:id="rId38"/>
    <p:sldId id="294" r:id="rId39"/>
    <p:sldId id="280" r:id="rId40"/>
    <p:sldId id="296" r:id="rId41"/>
    <p:sldId id="297" r:id="rId42"/>
    <p:sldId id="303" r:id="rId43"/>
    <p:sldId id="304" r:id="rId44"/>
    <p:sldId id="298" r:id="rId45"/>
    <p:sldId id="299" r:id="rId46"/>
    <p:sldId id="300" r:id="rId47"/>
    <p:sldId id="275" r:id="rId48"/>
    <p:sldId id="276" r:id="rId49"/>
    <p:sldId id="272" r:id="rId50"/>
    <p:sldId id="286" r:id="rId51"/>
    <p:sldId id="274" r:id="rId52"/>
    <p:sldId id="282" r:id="rId53"/>
    <p:sldId id="284" r:id="rId54"/>
    <p:sldId id="332" r:id="rId55"/>
    <p:sldId id="301" r:id="rId56"/>
    <p:sldId id="302" r:id="rId57"/>
    <p:sldId id="312" r:id="rId58"/>
    <p:sldId id="313" r:id="rId59"/>
    <p:sldId id="311" r:id="rId60"/>
    <p:sldId id="314" r:id="rId61"/>
    <p:sldId id="315" r:id="rId62"/>
    <p:sldId id="320" r:id="rId63"/>
    <p:sldId id="321" r:id="rId64"/>
    <p:sldId id="322" r:id="rId65"/>
    <p:sldId id="323" r:id="rId66"/>
    <p:sldId id="324" r:id="rId67"/>
    <p:sldId id="325" r:id="rId68"/>
    <p:sldId id="326" r:id="rId69"/>
    <p:sldId id="327" r:id="rId70"/>
    <p:sldId id="328" r:id="rId71"/>
    <p:sldId id="329" r:id="rId72"/>
    <p:sldId id="330" r:id="rId73"/>
    <p:sldId id="334" r:id="rId74"/>
    <p:sldId id="331" r:id="rId75"/>
    <p:sldId id="333"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37" autoAdjust="0"/>
    <p:restoredTop sz="94660"/>
  </p:normalViewPr>
  <p:slideViewPr>
    <p:cSldViewPr snapToGrid="0">
      <p:cViewPr varScale="1">
        <p:scale>
          <a:sx n="82" d="100"/>
          <a:sy n="82" d="100"/>
        </p:scale>
        <p:origin x="811" y="-101"/>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509A250-FF31-4206-8172-F9D3106AACB1}" type="datetimeFigureOut">
              <a:rPr lang="en-US" dirty="0"/>
              <a:t>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a:t>Haga clic para modificar el estilo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796027F-7875-4030-9381-8BD8C4F21935}"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7" name="Date Placeholder 4"/>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509A250-FF31-4206-8172-F9D3106AACB1}" type="datetimeFigureOut">
              <a:rPr lang="en-US" dirty="0"/>
              <a:t>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5000">
              <a:schemeClr val="accent4">
                <a:lumMod val="0"/>
                <a:lumOff val="100000"/>
              </a:schemeClr>
            </a:gs>
            <a:gs pos="100000">
              <a:schemeClr val="accent4">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1/3/2024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package" Target="../embeddings/Microsoft_Excel_Worksheet.xlsx"/><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package" Target="../embeddings/Microsoft_Excel_Worksheet1.xlsx"/><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package" Target="../embeddings/Microsoft_Excel_Worksheet2.xlsx"/><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197448" y="1152351"/>
            <a:ext cx="8527524" cy="741807"/>
          </a:xfrm>
        </p:spPr>
        <p:txBody>
          <a:bodyPr/>
          <a:lstStyle/>
          <a:p>
            <a:r>
              <a:rPr lang="en-US" sz="3600" b="1" dirty="0">
                <a:solidFill>
                  <a:schemeClr val="bg1"/>
                </a:solidFill>
              </a:rPr>
              <a:t>PROYECTO  LOS HORNOS &amp; El CURA</a:t>
            </a:r>
            <a:endParaRPr lang="es-PE" sz="3600" b="1" dirty="0">
              <a:solidFill>
                <a:schemeClr val="bg1"/>
              </a:solidFill>
            </a:endParaRPr>
          </a:p>
        </p:txBody>
      </p:sp>
      <p:pic>
        <p:nvPicPr>
          <p:cNvPr id="4" name="Imagen 3"/>
          <p:cNvPicPr>
            <a:picLocks noChangeAspect="1"/>
          </p:cNvPicPr>
          <p:nvPr/>
        </p:nvPicPr>
        <p:blipFill>
          <a:blip r:embed="rId2"/>
          <a:srcRect/>
          <a:stretch/>
        </p:blipFill>
        <p:spPr>
          <a:xfrm>
            <a:off x="295276" y="164281"/>
            <a:ext cx="2004760" cy="848368"/>
          </a:xfrm>
          <a:prstGeom prst="rect">
            <a:avLst/>
          </a:prstGeom>
        </p:spPr>
      </p:pic>
      <p:sp>
        <p:nvSpPr>
          <p:cNvPr id="3" name="Subtítulo 2"/>
          <p:cNvSpPr>
            <a:spLocks noGrp="1"/>
          </p:cNvSpPr>
          <p:nvPr>
            <p:ph type="subTitle" idx="1"/>
          </p:nvPr>
        </p:nvSpPr>
        <p:spPr>
          <a:xfrm>
            <a:off x="2887526" y="5987802"/>
            <a:ext cx="6836520" cy="378815"/>
          </a:xfrm>
        </p:spPr>
        <p:txBody>
          <a:bodyPr>
            <a:normAutofit lnSpcReduction="10000"/>
          </a:bodyPr>
          <a:lstStyle/>
          <a:p>
            <a:r>
              <a:rPr lang="en-US" b="1" dirty="0" err="1">
                <a:solidFill>
                  <a:schemeClr val="bg1"/>
                </a:solidFill>
              </a:rPr>
              <a:t>Mineralizacion</a:t>
            </a:r>
            <a:r>
              <a:rPr lang="en-US" b="1" dirty="0">
                <a:solidFill>
                  <a:schemeClr val="bg1"/>
                </a:solidFill>
              </a:rPr>
              <a:t> </a:t>
            </a:r>
            <a:r>
              <a:rPr lang="en-US" b="1" dirty="0" err="1">
                <a:solidFill>
                  <a:schemeClr val="bg1"/>
                </a:solidFill>
              </a:rPr>
              <a:t>aurifera</a:t>
            </a:r>
            <a:r>
              <a:rPr lang="en-US" b="1" dirty="0">
                <a:solidFill>
                  <a:schemeClr val="bg1"/>
                </a:solidFill>
              </a:rPr>
              <a:t> </a:t>
            </a:r>
            <a:r>
              <a:rPr lang="en-US" b="1" dirty="0" err="1">
                <a:solidFill>
                  <a:schemeClr val="bg1"/>
                </a:solidFill>
              </a:rPr>
              <a:t>diseminada</a:t>
            </a:r>
            <a:r>
              <a:rPr lang="en-US" b="1" dirty="0">
                <a:solidFill>
                  <a:schemeClr val="bg1"/>
                </a:solidFill>
              </a:rPr>
              <a:t> - </a:t>
            </a:r>
            <a:r>
              <a:rPr lang="en-US" b="1" dirty="0" err="1">
                <a:solidFill>
                  <a:schemeClr val="bg1"/>
                </a:solidFill>
              </a:rPr>
              <a:t>Buldibuyo</a:t>
            </a:r>
            <a:endParaRPr lang="es-PE" b="1"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27856" y="2027335"/>
            <a:ext cx="5105821" cy="3827290"/>
          </a:xfrm>
          <a:prstGeom prst="rect">
            <a:avLst/>
          </a:prstGeom>
        </p:spPr>
      </p:pic>
      <p:sp>
        <p:nvSpPr>
          <p:cNvPr id="6" name="Subtítulo 2"/>
          <p:cNvSpPr txBox="1">
            <a:spLocks/>
          </p:cNvSpPr>
          <p:nvPr/>
        </p:nvSpPr>
        <p:spPr>
          <a:xfrm>
            <a:off x="5272068" y="6479185"/>
            <a:ext cx="2067435" cy="378815"/>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pPr algn="ctr"/>
            <a:r>
              <a:rPr lang="en-US" sz="1800" b="1" cap="none" dirty="0">
                <a:solidFill>
                  <a:schemeClr val="bg1"/>
                </a:solidFill>
              </a:rPr>
              <a:t>2024</a:t>
            </a:r>
            <a:endParaRPr lang="es-PE" sz="1800" b="1" dirty="0">
              <a:solidFill>
                <a:schemeClr val="bg1"/>
              </a:solidFill>
            </a:endParaRPr>
          </a:p>
        </p:txBody>
      </p:sp>
    </p:spTree>
    <p:extLst>
      <p:ext uri="{BB962C8B-B14F-4D97-AF65-F5344CB8AC3E}">
        <p14:creationId xmlns:p14="http://schemas.microsoft.com/office/powerpoint/2010/main" val="1851546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199411" y="491385"/>
            <a:ext cx="3793177" cy="682204"/>
          </a:xfrm>
        </p:spPr>
        <p:txBody>
          <a:bodyPr/>
          <a:lstStyle/>
          <a:p>
            <a:r>
              <a:rPr lang="en-US" sz="3600" dirty="0" err="1">
                <a:solidFill>
                  <a:schemeClr val="bg1"/>
                </a:solidFill>
              </a:rPr>
              <a:t>Geologia</a:t>
            </a:r>
            <a:r>
              <a:rPr lang="en-US" sz="3600" dirty="0">
                <a:solidFill>
                  <a:schemeClr val="bg1"/>
                </a:solidFill>
              </a:rPr>
              <a:t>  Local</a:t>
            </a:r>
            <a:endParaRPr lang="es-PE" sz="3600" dirty="0">
              <a:solidFill>
                <a:schemeClr val="bg1"/>
              </a:solidFill>
            </a:endParaRPr>
          </a:p>
        </p:txBody>
      </p:sp>
      <p:sp>
        <p:nvSpPr>
          <p:cNvPr id="3" name="Subtítulo 2"/>
          <p:cNvSpPr>
            <a:spLocks noGrp="1"/>
          </p:cNvSpPr>
          <p:nvPr>
            <p:ph type="subTitle" idx="1"/>
          </p:nvPr>
        </p:nvSpPr>
        <p:spPr>
          <a:xfrm>
            <a:off x="1384419" y="1574614"/>
            <a:ext cx="9887483" cy="4792001"/>
          </a:xfrm>
        </p:spPr>
        <p:txBody>
          <a:bodyPr>
            <a:noAutofit/>
          </a:bodyPr>
          <a:lstStyle/>
          <a:p>
            <a:r>
              <a:rPr lang="es-PE" sz="1600" cap="none" dirty="0">
                <a:solidFill>
                  <a:schemeClr val="bg1"/>
                </a:solidFill>
              </a:rPr>
              <a:t>El área de interés del prospecto se encuentra en la zona Los Hornos &amp; El Cura presentando un compartimiento estructural, limitado por sistemas de </a:t>
            </a:r>
            <a:r>
              <a:rPr lang="es-PE" sz="1600" cap="none" dirty="0" err="1">
                <a:solidFill>
                  <a:schemeClr val="bg1"/>
                </a:solidFill>
              </a:rPr>
              <a:t>fallamientos</a:t>
            </a:r>
            <a:r>
              <a:rPr lang="es-PE" sz="1600" cap="none" dirty="0">
                <a:solidFill>
                  <a:schemeClr val="bg1"/>
                </a:solidFill>
              </a:rPr>
              <a:t> principales, hacia el Oeste se encuentra la falla del rio </a:t>
            </a:r>
            <a:r>
              <a:rPr lang="es-PE" sz="1600" cap="none" dirty="0" err="1">
                <a:solidFill>
                  <a:schemeClr val="bg1"/>
                </a:solidFill>
              </a:rPr>
              <a:t>Huascacocha</a:t>
            </a:r>
            <a:r>
              <a:rPr lang="es-PE" sz="1600" cap="none" dirty="0">
                <a:solidFill>
                  <a:schemeClr val="bg1"/>
                </a:solidFill>
              </a:rPr>
              <a:t> y  hacia el Este se encuentran la falla los Hornos y  la falla del rio Huiro </a:t>
            </a:r>
            <a:r>
              <a:rPr lang="es-PE" sz="1600" cap="none" dirty="0" err="1">
                <a:solidFill>
                  <a:schemeClr val="bg1"/>
                </a:solidFill>
              </a:rPr>
              <a:t>Huiro</a:t>
            </a:r>
            <a:r>
              <a:rPr lang="es-PE" sz="1600" cap="none" dirty="0">
                <a:solidFill>
                  <a:schemeClr val="bg1"/>
                </a:solidFill>
              </a:rPr>
              <a:t>. </a:t>
            </a:r>
          </a:p>
          <a:p>
            <a:r>
              <a:rPr lang="es-PE" sz="1600" cap="none" dirty="0">
                <a:solidFill>
                  <a:schemeClr val="bg1"/>
                </a:solidFill>
              </a:rPr>
              <a:t>Hacia  el lado Este se ubica la mina </a:t>
            </a:r>
            <a:r>
              <a:rPr lang="es-PE" sz="1600" cap="none" dirty="0" err="1">
                <a:solidFill>
                  <a:schemeClr val="bg1"/>
                </a:solidFill>
              </a:rPr>
              <a:t>Jhire</a:t>
            </a:r>
            <a:r>
              <a:rPr lang="es-PE" sz="1600" cap="none" dirty="0">
                <a:solidFill>
                  <a:schemeClr val="bg1"/>
                </a:solidFill>
              </a:rPr>
              <a:t> en el cerro Alto Cebada, en ella se presentan los sistemas de </a:t>
            </a:r>
            <a:r>
              <a:rPr lang="es-PE" sz="1600" cap="none" dirty="0" err="1">
                <a:solidFill>
                  <a:schemeClr val="bg1"/>
                </a:solidFill>
              </a:rPr>
              <a:t>fallamientos</a:t>
            </a:r>
            <a:r>
              <a:rPr lang="es-PE" sz="1600" cap="none" dirty="0">
                <a:solidFill>
                  <a:schemeClr val="bg1"/>
                </a:solidFill>
              </a:rPr>
              <a:t> principales  como la falla el Murciélago, la falla María Esther y la falla Don Julio.</a:t>
            </a:r>
          </a:p>
          <a:p>
            <a:r>
              <a:rPr lang="es-PE" sz="1600" cap="none" dirty="0">
                <a:solidFill>
                  <a:schemeClr val="bg1"/>
                </a:solidFill>
              </a:rPr>
              <a:t>La mineralización en la mina </a:t>
            </a:r>
            <a:r>
              <a:rPr lang="es-PE" sz="1600" cap="none" dirty="0" err="1">
                <a:solidFill>
                  <a:schemeClr val="bg1"/>
                </a:solidFill>
              </a:rPr>
              <a:t>Jhire</a:t>
            </a:r>
            <a:r>
              <a:rPr lang="es-PE" sz="1600" cap="none" dirty="0">
                <a:solidFill>
                  <a:schemeClr val="bg1"/>
                </a:solidFill>
              </a:rPr>
              <a:t>, se encuentra asociada a grandes fallas regionales de rumbo N-S (zonas de cizalla), representado por vetas, localizadas en la margen izquierda del rio </a:t>
            </a:r>
            <a:r>
              <a:rPr lang="es-PE" sz="1600" cap="none" dirty="0" err="1">
                <a:solidFill>
                  <a:schemeClr val="bg1"/>
                </a:solidFill>
              </a:rPr>
              <a:t>Huascacocha</a:t>
            </a:r>
            <a:r>
              <a:rPr lang="es-PE" sz="1600" cap="none" dirty="0">
                <a:solidFill>
                  <a:schemeClr val="bg1"/>
                </a:solidFill>
              </a:rPr>
              <a:t>, con rumbos N0°-10°O, conformadas por sistemas de vetas de rellenos de fisuras, denominadas  veta Patricia y veta San Juan con mineralizaciones de (cuarzo 70%, sílice gris 5%, sulfuros como pirita, esfalerita, galena y oro nativo).</a:t>
            </a:r>
          </a:p>
          <a:p>
            <a:r>
              <a:rPr lang="es-ES" altLang="es-PE" sz="1600" cap="none" dirty="0">
                <a:solidFill>
                  <a:schemeClr val="bg1"/>
                </a:solidFill>
                <a:latin typeface="Century Gothic" panose="020B0502020202020204" pitchFamily="34" charset="0"/>
              </a:rPr>
              <a:t>En el área de Los Hornos, </a:t>
            </a:r>
            <a:r>
              <a:rPr lang="es-ES" altLang="es-PE" sz="1600" cap="none" dirty="0" err="1">
                <a:solidFill>
                  <a:schemeClr val="bg1"/>
                </a:solidFill>
                <a:latin typeface="Century Gothic" panose="020B0502020202020204" pitchFamily="34" charset="0"/>
              </a:rPr>
              <a:t>Vdg</a:t>
            </a:r>
            <a:r>
              <a:rPr lang="es-ES" altLang="es-PE" sz="1600" cap="none" dirty="0">
                <a:solidFill>
                  <a:schemeClr val="bg1"/>
                </a:solidFill>
                <a:latin typeface="Century Gothic" panose="020B0502020202020204" pitchFamily="34" charset="0"/>
              </a:rPr>
              <a:t> del Perú </a:t>
            </a:r>
            <a:r>
              <a:rPr lang="es-ES" altLang="es-PE" sz="1600" cap="none" dirty="0" err="1">
                <a:solidFill>
                  <a:schemeClr val="bg1"/>
                </a:solidFill>
                <a:latin typeface="Century Gothic" panose="020B0502020202020204" pitchFamily="34" charset="0"/>
              </a:rPr>
              <a:t>s.a.c</a:t>
            </a:r>
            <a:r>
              <a:rPr lang="es-ES" altLang="es-PE" sz="1600" cap="none" dirty="0">
                <a:solidFill>
                  <a:schemeClr val="bg1"/>
                </a:solidFill>
                <a:latin typeface="Century Gothic" panose="020B0502020202020204" pitchFamily="34" charset="0"/>
              </a:rPr>
              <a:t>. completó una segunda campaña de geofísica terrestre en octubre del 2008. los métodos geofísicos aplicados fueron el estudio de magnetometría y el de polarización inducida.</a:t>
            </a:r>
            <a:endParaRPr lang="es-PE" sz="1600" cap="none" dirty="0">
              <a:solidFill>
                <a:schemeClr val="bg1"/>
              </a:solidFill>
            </a:endParaRPr>
          </a:p>
          <a:p>
            <a:r>
              <a:rPr lang="en-US" sz="1600" cap="none" dirty="0">
                <a:solidFill>
                  <a:schemeClr val="bg1"/>
                </a:solidFill>
              </a:rPr>
              <a:t>La mayor parte de la </a:t>
            </a:r>
            <a:r>
              <a:rPr lang="en-US" sz="1600" cap="none" dirty="0" err="1">
                <a:solidFill>
                  <a:schemeClr val="bg1"/>
                </a:solidFill>
              </a:rPr>
              <a:t>informacion</a:t>
            </a:r>
            <a:r>
              <a:rPr lang="en-US" sz="1600" cap="none" dirty="0">
                <a:solidFill>
                  <a:schemeClr val="bg1"/>
                </a:solidFill>
              </a:rPr>
              <a:t> de la </a:t>
            </a:r>
            <a:r>
              <a:rPr lang="en-US" sz="1600" cap="none" dirty="0" err="1">
                <a:solidFill>
                  <a:schemeClr val="bg1"/>
                </a:solidFill>
              </a:rPr>
              <a:t>geologia</a:t>
            </a:r>
            <a:r>
              <a:rPr lang="en-US" sz="1600" cap="none" dirty="0">
                <a:solidFill>
                  <a:schemeClr val="bg1"/>
                </a:solidFill>
              </a:rPr>
              <a:t> local del </a:t>
            </a:r>
            <a:r>
              <a:rPr lang="en-US" sz="1600" cap="none" dirty="0" err="1">
                <a:solidFill>
                  <a:schemeClr val="bg1"/>
                </a:solidFill>
              </a:rPr>
              <a:t>prospecto</a:t>
            </a:r>
            <a:r>
              <a:rPr lang="en-US" sz="1600" cap="none" dirty="0">
                <a:solidFill>
                  <a:schemeClr val="bg1"/>
                </a:solidFill>
              </a:rPr>
              <a:t> Los </a:t>
            </a:r>
            <a:r>
              <a:rPr lang="en-US" sz="1600" cap="none" dirty="0" err="1">
                <a:solidFill>
                  <a:schemeClr val="bg1"/>
                </a:solidFill>
              </a:rPr>
              <a:t>Hornos</a:t>
            </a:r>
            <a:r>
              <a:rPr lang="en-US" sz="1600" cap="none" dirty="0">
                <a:solidFill>
                  <a:schemeClr val="bg1"/>
                </a:solidFill>
              </a:rPr>
              <a:t>, </a:t>
            </a:r>
            <a:r>
              <a:rPr lang="en-US" sz="1600" cap="none" dirty="0" err="1">
                <a:solidFill>
                  <a:schemeClr val="bg1"/>
                </a:solidFill>
              </a:rPr>
              <a:t>proviene</a:t>
            </a:r>
            <a:r>
              <a:rPr lang="en-US" sz="1600" cap="none" dirty="0">
                <a:solidFill>
                  <a:schemeClr val="bg1"/>
                </a:solidFill>
              </a:rPr>
              <a:t> de los </a:t>
            </a:r>
            <a:r>
              <a:rPr lang="en-US" sz="1600" cap="none" dirty="0" err="1">
                <a:solidFill>
                  <a:schemeClr val="bg1"/>
                </a:solidFill>
              </a:rPr>
              <a:t>trabajos</a:t>
            </a:r>
            <a:r>
              <a:rPr lang="en-US" sz="1600" cap="none" dirty="0">
                <a:solidFill>
                  <a:schemeClr val="bg1"/>
                </a:solidFill>
              </a:rPr>
              <a:t> </a:t>
            </a:r>
            <a:r>
              <a:rPr lang="en-US" sz="1600" cap="none" dirty="0" err="1">
                <a:solidFill>
                  <a:schemeClr val="bg1"/>
                </a:solidFill>
              </a:rPr>
              <a:t>efectuados</a:t>
            </a:r>
            <a:r>
              <a:rPr lang="en-US" sz="1600" cap="none" dirty="0">
                <a:solidFill>
                  <a:schemeClr val="bg1"/>
                </a:solidFill>
              </a:rPr>
              <a:t> </a:t>
            </a:r>
            <a:r>
              <a:rPr lang="en-US" sz="1600" cap="none" dirty="0" err="1">
                <a:solidFill>
                  <a:schemeClr val="bg1"/>
                </a:solidFill>
              </a:rPr>
              <a:t>por</a:t>
            </a:r>
            <a:r>
              <a:rPr lang="en-US" sz="1600" cap="none" dirty="0">
                <a:solidFill>
                  <a:schemeClr val="bg1"/>
                </a:solidFill>
              </a:rPr>
              <a:t> la </a:t>
            </a:r>
            <a:r>
              <a:rPr lang="en-US" sz="1600" cap="none" dirty="0" err="1">
                <a:solidFill>
                  <a:schemeClr val="bg1"/>
                </a:solidFill>
              </a:rPr>
              <a:t>empresa</a:t>
            </a:r>
            <a:r>
              <a:rPr lang="en-US" sz="1600" cap="none" dirty="0">
                <a:solidFill>
                  <a:schemeClr val="bg1"/>
                </a:solidFill>
              </a:rPr>
              <a:t> </a:t>
            </a:r>
            <a:r>
              <a:rPr lang="en-US" sz="1600" cap="none" dirty="0" err="1">
                <a:solidFill>
                  <a:schemeClr val="bg1"/>
                </a:solidFill>
              </a:rPr>
              <a:t>minera</a:t>
            </a:r>
            <a:r>
              <a:rPr lang="en-US" sz="1600" cap="none" dirty="0">
                <a:solidFill>
                  <a:schemeClr val="bg1"/>
                </a:solidFill>
              </a:rPr>
              <a:t> </a:t>
            </a:r>
            <a:r>
              <a:rPr lang="en-US" sz="1600" cap="none" dirty="0" err="1">
                <a:solidFill>
                  <a:schemeClr val="bg1"/>
                </a:solidFill>
              </a:rPr>
              <a:t>Merendom</a:t>
            </a:r>
            <a:r>
              <a:rPr lang="en-US" sz="1600" cap="none" dirty="0">
                <a:solidFill>
                  <a:schemeClr val="bg1"/>
                </a:solidFill>
              </a:rPr>
              <a:t> Peru y la </a:t>
            </a:r>
            <a:r>
              <a:rPr lang="en-US" sz="1600" cap="none" dirty="0" err="1">
                <a:solidFill>
                  <a:schemeClr val="bg1"/>
                </a:solidFill>
              </a:rPr>
              <a:t>tesis</a:t>
            </a:r>
            <a:r>
              <a:rPr lang="en-US" sz="1600" cap="none" dirty="0">
                <a:solidFill>
                  <a:schemeClr val="bg1"/>
                </a:solidFill>
              </a:rPr>
              <a:t> de Yuri </a:t>
            </a:r>
            <a:r>
              <a:rPr lang="en-US" sz="1600" cap="none" dirty="0" err="1">
                <a:solidFill>
                  <a:schemeClr val="bg1"/>
                </a:solidFill>
              </a:rPr>
              <a:t>Arones</a:t>
            </a:r>
            <a:r>
              <a:rPr lang="en-US" sz="1600" cap="none" dirty="0">
                <a:solidFill>
                  <a:schemeClr val="bg1"/>
                </a:solidFill>
              </a:rPr>
              <a:t>.</a:t>
            </a:r>
            <a:endParaRPr lang="es-PE" sz="1600" cap="none" dirty="0">
              <a:solidFill>
                <a:schemeClr val="bg1"/>
              </a:solidFill>
            </a:endParaRPr>
          </a:p>
        </p:txBody>
      </p:sp>
    </p:spTree>
    <p:extLst>
      <p:ext uri="{BB962C8B-B14F-4D97-AF65-F5344CB8AC3E}">
        <p14:creationId xmlns:p14="http://schemas.microsoft.com/office/powerpoint/2010/main" val="332602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120228" y="161443"/>
            <a:ext cx="3793177" cy="682204"/>
          </a:xfrm>
        </p:spPr>
        <p:txBody>
          <a:bodyPr/>
          <a:lstStyle/>
          <a:p>
            <a:r>
              <a:rPr lang="en-US" sz="3600" dirty="0" err="1">
                <a:solidFill>
                  <a:schemeClr val="bg1"/>
                </a:solidFill>
              </a:rPr>
              <a:t>Geologia</a:t>
            </a:r>
            <a:r>
              <a:rPr lang="en-US" sz="3600" dirty="0">
                <a:solidFill>
                  <a:schemeClr val="bg1"/>
                </a:solidFill>
              </a:rPr>
              <a:t>  Local</a:t>
            </a:r>
            <a:endParaRPr lang="es-PE" sz="3600" dirty="0">
              <a:solidFill>
                <a:schemeClr val="bg1"/>
              </a:solidFill>
            </a:endParaRPr>
          </a:p>
        </p:txBody>
      </p:sp>
      <p:pic>
        <p:nvPicPr>
          <p:cNvPr id="4"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7966" y="1642893"/>
            <a:ext cx="10873555" cy="3048749"/>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ángulo 4"/>
          <p:cNvSpPr/>
          <p:nvPr/>
        </p:nvSpPr>
        <p:spPr>
          <a:xfrm>
            <a:off x="2073859" y="4768524"/>
            <a:ext cx="8275098" cy="338554"/>
          </a:xfrm>
          <a:prstGeom prst="rect">
            <a:avLst/>
          </a:prstGeom>
        </p:spPr>
        <p:txBody>
          <a:bodyPr wrap="square">
            <a:spAutoFit/>
          </a:bodyPr>
          <a:lstStyle/>
          <a:p>
            <a:r>
              <a:rPr lang="en-US" sz="1600" dirty="0">
                <a:solidFill>
                  <a:schemeClr val="bg1"/>
                </a:solidFill>
              </a:rPr>
              <a:t>Vista </a:t>
            </a:r>
            <a:r>
              <a:rPr lang="en-US" sz="1600" dirty="0" err="1">
                <a:solidFill>
                  <a:schemeClr val="bg1"/>
                </a:solidFill>
              </a:rPr>
              <a:t>panoramica</a:t>
            </a:r>
            <a:r>
              <a:rPr lang="en-US" sz="1600" dirty="0">
                <a:solidFill>
                  <a:schemeClr val="bg1"/>
                </a:solidFill>
              </a:rPr>
              <a:t> de Los </a:t>
            </a:r>
            <a:r>
              <a:rPr lang="en-US" sz="1600" dirty="0" err="1">
                <a:solidFill>
                  <a:schemeClr val="bg1"/>
                </a:solidFill>
              </a:rPr>
              <a:t>Hornos</a:t>
            </a:r>
            <a:r>
              <a:rPr lang="en-US" sz="1600" dirty="0">
                <a:solidFill>
                  <a:schemeClr val="bg1"/>
                </a:solidFill>
              </a:rPr>
              <a:t> y el </a:t>
            </a:r>
            <a:r>
              <a:rPr lang="en-US" sz="1600" dirty="0" err="1">
                <a:solidFill>
                  <a:schemeClr val="bg1"/>
                </a:solidFill>
              </a:rPr>
              <a:t>batolito</a:t>
            </a:r>
            <a:r>
              <a:rPr lang="en-US" sz="1600" dirty="0">
                <a:solidFill>
                  <a:schemeClr val="bg1"/>
                </a:solidFill>
              </a:rPr>
              <a:t> de </a:t>
            </a:r>
            <a:r>
              <a:rPr lang="en-US" sz="1600" dirty="0" err="1">
                <a:solidFill>
                  <a:schemeClr val="bg1"/>
                </a:solidFill>
              </a:rPr>
              <a:t>Pataz</a:t>
            </a:r>
            <a:r>
              <a:rPr lang="en-US" sz="1600" dirty="0">
                <a:solidFill>
                  <a:schemeClr val="bg1"/>
                </a:solidFill>
              </a:rPr>
              <a:t> – </a:t>
            </a:r>
            <a:r>
              <a:rPr lang="en-US" sz="1600" dirty="0" err="1">
                <a:solidFill>
                  <a:schemeClr val="bg1"/>
                </a:solidFill>
              </a:rPr>
              <a:t>Buldibuyo</a:t>
            </a:r>
            <a:r>
              <a:rPr lang="en-US" sz="1600" dirty="0">
                <a:solidFill>
                  <a:schemeClr val="bg1"/>
                </a:solidFill>
              </a:rPr>
              <a:t>. </a:t>
            </a:r>
            <a:r>
              <a:rPr lang="en-US" sz="1600" dirty="0" err="1">
                <a:solidFill>
                  <a:schemeClr val="bg1"/>
                </a:solidFill>
              </a:rPr>
              <a:t>Mirando</a:t>
            </a:r>
            <a:r>
              <a:rPr lang="en-US" sz="1600" dirty="0">
                <a:solidFill>
                  <a:schemeClr val="bg1"/>
                </a:solidFill>
              </a:rPr>
              <a:t> al NE.</a:t>
            </a:r>
            <a:endParaRPr lang="es-PE" sz="1600" dirty="0">
              <a:solidFill>
                <a:schemeClr val="bg1"/>
              </a:solidFill>
            </a:endParaRPr>
          </a:p>
        </p:txBody>
      </p:sp>
    </p:spTree>
    <p:extLst>
      <p:ext uri="{BB962C8B-B14F-4D97-AF65-F5344CB8AC3E}">
        <p14:creationId xmlns:p14="http://schemas.microsoft.com/office/powerpoint/2010/main" val="2273549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137462" y="135806"/>
            <a:ext cx="6262912" cy="682204"/>
          </a:xfrm>
        </p:spPr>
        <p:txBody>
          <a:bodyPr/>
          <a:lstStyle/>
          <a:p>
            <a:r>
              <a:rPr lang="en-US" sz="3600" dirty="0" err="1">
                <a:solidFill>
                  <a:schemeClr val="bg1"/>
                </a:solidFill>
              </a:rPr>
              <a:t>Geologia</a:t>
            </a:r>
            <a:r>
              <a:rPr lang="en-US" sz="3600" dirty="0">
                <a:solidFill>
                  <a:schemeClr val="bg1"/>
                </a:solidFill>
              </a:rPr>
              <a:t>  Local - </a:t>
            </a:r>
            <a:r>
              <a:rPr lang="en-US" sz="3600" dirty="0" err="1">
                <a:solidFill>
                  <a:schemeClr val="bg1"/>
                </a:solidFill>
              </a:rPr>
              <a:t>Litologia</a:t>
            </a:r>
            <a:endParaRPr lang="es-PE" sz="3600" dirty="0">
              <a:solidFill>
                <a:schemeClr val="bg1"/>
              </a:solidFill>
            </a:endParaRPr>
          </a:p>
        </p:txBody>
      </p:sp>
      <p:sp>
        <p:nvSpPr>
          <p:cNvPr id="5" name="Rectángulo 4"/>
          <p:cNvSpPr/>
          <p:nvPr/>
        </p:nvSpPr>
        <p:spPr>
          <a:xfrm>
            <a:off x="8845798" y="6203932"/>
            <a:ext cx="1603602" cy="215444"/>
          </a:xfrm>
          <a:prstGeom prst="rect">
            <a:avLst/>
          </a:prstGeom>
        </p:spPr>
        <p:txBody>
          <a:bodyPr wrap="square">
            <a:spAutoFit/>
          </a:bodyPr>
          <a:lstStyle/>
          <a:p>
            <a:r>
              <a:rPr lang="en-US" sz="800" dirty="0" err="1">
                <a:solidFill>
                  <a:schemeClr val="bg1"/>
                </a:solidFill>
              </a:rPr>
              <a:t>Modificado</a:t>
            </a:r>
            <a:r>
              <a:rPr lang="en-US" sz="800" dirty="0">
                <a:solidFill>
                  <a:schemeClr val="bg1"/>
                </a:solidFill>
              </a:rPr>
              <a:t> de Y. </a:t>
            </a:r>
            <a:r>
              <a:rPr lang="en-US" sz="800" dirty="0" err="1">
                <a:solidFill>
                  <a:schemeClr val="bg1"/>
                </a:solidFill>
              </a:rPr>
              <a:t>Arones</a:t>
            </a:r>
            <a:endParaRPr lang="es-PE" sz="800" dirty="0">
              <a:solidFill>
                <a:schemeClr val="bg1"/>
              </a:solidFill>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1881" y="964580"/>
            <a:ext cx="9919129" cy="57576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43468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983638" y="144351"/>
            <a:ext cx="6536378" cy="682204"/>
          </a:xfrm>
        </p:spPr>
        <p:txBody>
          <a:bodyPr/>
          <a:lstStyle/>
          <a:p>
            <a:r>
              <a:rPr lang="en-US" sz="3600" dirty="0" err="1">
                <a:solidFill>
                  <a:schemeClr val="bg1"/>
                </a:solidFill>
              </a:rPr>
              <a:t>Geologia</a:t>
            </a:r>
            <a:r>
              <a:rPr lang="en-US" sz="3600" dirty="0">
                <a:solidFill>
                  <a:schemeClr val="bg1"/>
                </a:solidFill>
              </a:rPr>
              <a:t>  Local - </a:t>
            </a:r>
            <a:r>
              <a:rPr lang="en-US" sz="3600" dirty="0" err="1">
                <a:solidFill>
                  <a:schemeClr val="bg1"/>
                </a:solidFill>
              </a:rPr>
              <a:t>Estructural</a:t>
            </a:r>
            <a:endParaRPr lang="es-PE" sz="3600" dirty="0">
              <a:solidFill>
                <a:schemeClr val="bg1"/>
              </a:solidFill>
            </a:endParaRPr>
          </a:p>
        </p:txBody>
      </p:sp>
      <p:sp>
        <p:nvSpPr>
          <p:cNvPr id="5" name="Rectángulo 4"/>
          <p:cNvSpPr/>
          <p:nvPr/>
        </p:nvSpPr>
        <p:spPr>
          <a:xfrm>
            <a:off x="9520016" y="6605926"/>
            <a:ext cx="1603602" cy="215444"/>
          </a:xfrm>
          <a:prstGeom prst="rect">
            <a:avLst/>
          </a:prstGeom>
        </p:spPr>
        <p:txBody>
          <a:bodyPr wrap="square">
            <a:spAutoFit/>
          </a:bodyPr>
          <a:lstStyle/>
          <a:p>
            <a:r>
              <a:rPr lang="en-US" sz="800" dirty="0" err="1">
                <a:solidFill>
                  <a:schemeClr val="bg1"/>
                </a:solidFill>
              </a:rPr>
              <a:t>Modificado</a:t>
            </a:r>
            <a:r>
              <a:rPr lang="en-US" sz="800" dirty="0">
                <a:solidFill>
                  <a:schemeClr val="bg1"/>
                </a:solidFill>
              </a:rPr>
              <a:t> de Y. </a:t>
            </a:r>
            <a:r>
              <a:rPr lang="en-US" sz="800" dirty="0" err="1">
                <a:solidFill>
                  <a:schemeClr val="bg1"/>
                </a:solidFill>
              </a:rPr>
              <a:t>Arones</a:t>
            </a:r>
            <a:endParaRPr lang="es-PE" sz="800" dirty="0">
              <a:solidFill>
                <a:schemeClr val="bg1"/>
              </a:solidFill>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1516" y="973581"/>
            <a:ext cx="10262102" cy="57400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05173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4D9910C-F406-46D5-ADB8-EB8F2F53E7E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86782" y="107874"/>
            <a:ext cx="9433074" cy="65112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96799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166611" y="75985"/>
            <a:ext cx="2105861" cy="682204"/>
          </a:xfrm>
        </p:spPr>
        <p:txBody>
          <a:bodyPr/>
          <a:lstStyle/>
          <a:p>
            <a:r>
              <a:rPr lang="en-US" sz="3600" dirty="0" err="1">
                <a:solidFill>
                  <a:schemeClr val="bg1"/>
                </a:solidFill>
              </a:rPr>
              <a:t>Litologia</a:t>
            </a:r>
            <a:endParaRPr lang="es-PE" sz="3600" dirty="0">
              <a:solidFill>
                <a:schemeClr val="bg1"/>
              </a:solidFill>
            </a:endParaRPr>
          </a:p>
        </p:txBody>
      </p:sp>
      <p:sp>
        <p:nvSpPr>
          <p:cNvPr id="3" name="Subtítulo 2"/>
          <p:cNvSpPr>
            <a:spLocks noGrp="1"/>
          </p:cNvSpPr>
          <p:nvPr>
            <p:ph type="subTitle" idx="1"/>
          </p:nvPr>
        </p:nvSpPr>
        <p:spPr>
          <a:xfrm>
            <a:off x="5912737" y="1053322"/>
            <a:ext cx="5871913" cy="5713986"/>
          </a:xfrm>
        </p:spPr>
        <p:txBody>
          <a:bodyPr>
            <a:normAutofit lnSpcReduction="10000"/>
          </a:bodyPr>
          <a:lstStyle/>
          <a:p>
            <a:r>
              <a:rPr lang="es-PE" sz="1600" cap="none" dirty="0">
                <a:solidFill>
                  <a:schemeClr val="bg1"/>
                </a:solidFill>
              </a:rPr>
              <a:t>El prospecto Los Hornos (Los Hornos &amp; El Cura) esta comprendido por dioritas cuarcíferas, tonalitas,  granodioritas, granitos, diques </a:t>
            </a:r>
            <a:r>
              <a:rPr lang="es-PE" sz="1600" cap="none" dirty="0" err="1">
                <a:solidFill>
                  <a:schemeClr val="bg1"/>
                </a:solidFill>
              </a:rPr>
              <a:t>andesíticos</a:t>
            </a:r>
            <a:r>
              <a:rPr lang="es-PE" sz="1600" cap="none" dirty="0">
                <a:solidFill>
                  <a:schemeClr val="bg1"/>
                </a:solidFill>
              </a:rPr>
              <a:t> y diques </a:t>
            </a:r>
            <a:r>
              <a:rPr lang="es-PE" sz="1600" cap="none" dirty="0" err="1">
                <a:solidFill>
                  <a:schemeClr val="bg1"/>
                </a:solidFill>
              </a:rPr>
              <a:t>aplíticos</a:t>
            </a:r>
            <a:r>
              <a:rPr lang="es-PE" sz="1600" cap="none" dirty="0">
                <a:solidFill>
                  <a:schemeClr val="bg1"/>
                </a:solidFill>
              </a:rPr>
              <a:t>.</a:t>
            </a:r>
          </a:p>
          <a:p>
            <a:r>
              <a:rPr lang="es-PE" sz="1600" cap="none" dirty="0">
                <a:solidFill>
                  <a:schemeClr val="bg1"/>
                </a:solidFill>
              </a:rPr>
              <a:t>Numerosas intrusiones plutónicas se produjeron en el Batolito de </a:t>
            </a:r>
            <a:r>
              <a:rPr lang="es-PE" sz="1600" cap="none" dirty="0" err="1">
                <a:solidFill>
                  <a:schemeClr val="bg1"/>
                </a:solidFill>
              </a:rPr>
              <a:t>Pataz</a:t>
            </a:r>
            <a:r>
              <a:rPr lang="es-PE" sz="1600" cap="none" dirty="0">
                <a:solidFill>
                  <a:schemeClr val="bg1"/>
                </a:solidFill>
              </a:rPr>
              <a:t>, particularmente en el prospecto Los Hornos, siendo la unidad más antigua los emplazamientos graníticos o </a:t>
            </a:r>
            <a:r>
              <a:rPr lang="es-PE" sz="1600" cap="none" dirty="0" err="1">
                <a:solidFill>
                  <a:schemeClr val="bg1"/>
                </a:solidFill>
              </a:rPr>
              <a:t>sienogranitos</a:t>
            </a:r>
            <a:r>
              <a:rPr lang="es-PE" sz="1600" cap="none" dirty="0">
                <a:solidFill>
                  <a:schemeClr val="bg1"/>
                </a:solidFill>
              </a:rPr>
              <a:t>, sucedidas por intrusiones granodioritas y posteriormente intrusiones  de naturaleza tonalitas y  stock </a:t>
            </a:r>
            <a:r>
              <a:rPr lang="es-PE" sz="1600" cap="none" dirty="0" err="1">
                <a:solidFill>
                  <a:schemeClr val="bg1"/>
                </a:solidFill>
              </a:rPr>
              <a:t>dioríticos</a:t>
            </a:r>
            <a:r>
              <a:rPr lang="es-PE" sz="1600" cap="none" dirty="0">
                <a:solidFill>
                  <a:schemeClr val="bg1"/>
                </a:solidFill>
              </a:rPr>
              <a:t>.</a:t>
            </a:r>
          </a:p>
          <a:p>
            <a:r>
              <a:rPr lang="es-PE" sz="1600" cap="none" dirty="0">
                <a:solidFill>
                  <a:schemeClr val="bg1"/>
                </a:solidFill>
              </a:rPr>
              <a:t>La descripción macroscópica de los afloramientos de roca en los trabajos de campo, son corroborados por estudios de </a:t>
            </a:r>
            <a:r>
              <a:rPr lang="es-PE" sz="1600" cap="none" dirty="0" err="1">
                <a:solidFill>
                  <a:schemeClr val="bg1"/>
                </a:solidFill>
              </a:rPr>
              <a:t>petromineragrafía</a:t>
            </a:r>
            <a:r>
              <a:rPr lang="es-PE" sz="1600" cap="none" dirty="0">
                <a:solidFill>
                  <a:schemeClr val="bg1"/>
                </a:solidFill>
              </a:rPr>
              <a:t>, y diagrama  de </a:t>
            </a:r>
            <a:r>
              <a:rPr lang="es-PE" sz="1600" cap="none" dirty="0" err="1">
                <a:solidFill>
                  <a:schemeClr val="bg1"/>
                </a:solidFill>
              </a:rPr>
              <a:t>streckeisen</a:t>
            </a:r>
            <a:r>
              <a:rPr lang="es-PE" sz="1600" cap="none" dirty="0">
                <a:solidFill>
                  <a:schemeClr val="bg1"/>
                </a:solidFill>
              </a:rPr>
              <a:t>.</a:t>
            </a:r>
          </a:p>
          <a:p>
            <a:r>
              <a:rPr lang="es-PE" sz="1600" cap="none" dirty="0">
                <a:solidFill>
                  <a:schemeClr val="bg1"/>
                </a:solidFill>
              </a:rPr>
              <a:t>Las fallas se encuentran asociadas a diques </a:t>
            </a:r>
            <a:r>
              <a:rPr lang="es-PE" sz="1600" cap="none" dirty="0" err="1">
                <a:solidFill>
                  <a:schemeClr val="bg1"/>
                </a:solidFill>
              </a:rPr>
              <a:t>andesíticos</a:t>
            </a:r>
            <a:r>
              <a:rPr lang="es-PE" sz="1600" cap="none" dirty="0">
                <a:solidFill>
                  <a:schemeClr val="bg1"/>
                </a:solidFill>
              </a:rPr>
              <a:t> y </a:t>
            </a:r>
            <a:r>
              <a:rPr lang="es-PE" sz="1600" cap="none" dirty="0" err="1">
                <a:solidFill>
                  <a:schemeClr val="bg1"/>
                </a:solidFill>
              </a:rPr>
              <a:t>aplíticos</a:t>
            </a:r>
            <a:r>
              <a:rPr lang="es-PE" sz="1600" cap="none" dirty="0">
                <a:solidFill>
                  <a:schemeClr val="bg1"/>
                </a:solidFill>
              </a:rPr>
              <a:t>. </a:t>
            </a:r>
          </a:p>
          <a:p>
            <a:r>
              <a:rPr lang="es-PE" sz="1600" cap="none" dirty="0">
                <a:solidFill>
                  <a:schemeClr val="bg1"/>
                </a:solidFill>
              </a:rPr>
              <a:t>Otros intrusivos  </a:t>
            </a:r>
            <a:r>
              <a:rPr lang="es-PE" sz="1600" cap="none" dirty="0" err="1">
                <a:solidFill>
                  <a:schemeClr val="bg1"/>
                </a:solidFill>
              </a:rPr>
              <a:t>aflorantes</a:t>
            </a:r>
            <a:r>
              <a:rPr lang="es-PE" sz="1600" cap="none" dirty="0">
                <a:solidFill>
                  <a:schemeClr val="bg1"/>
                </a:solidFill>
              </a:rPr>
              <a:t> cercanos a Los Hornos, se encuentra en el cerro Alto Cebada, donde afloran stock </a:t>
            </a:r>
            <a:r>
              <a:rPr lang="es-PE" sz="1600" cap="none" dirty="0" err="1">
                <a:solidFill>
                  <a:schemeClr val="bg1"/>
                </a:solidFill>
              </a:rPr>
              <a:t>monzoníticos</a:t>
            </a:r>
            <a:r>
              <a:rPr lang="es-PE" sz="1600" cap="none" dirty="0">
                <a:solidFill>
                  <a:schemeClr val="bg1"/>
                </a:solidFill>
              </a:rPr>
              <a:t> una probable actividad magmática Cretácea tardía (80-65 Ma.), lo cual no  tiene relación con la mineralización aurífera del batolito de </a:t>
            </a:r>
            <a:r>
              <a:rPr lang="es-PE" sz="1600" cap="none" dirty="0" err="1">
                <a:solidFill>
                  <a:schemeClr val="bg1"/>
                </a:solidFill>
              </a:rPr>
              <a:t>Pataz</a:t>
            </a:r>
            <a:r>
              <a:rPr lang="es-PE" sz="1600" cap="none" dirty="0">
                <a:solidFill>
                  <a:schemeClr val="bg1"/>
                </a:solidFill>
              </a:rPr>
              <a:t> (314-312 Ma.), que son comúnmente encontrados al norte de la Mina Marsa (</a:t>
            </a:r>
            <a:r>
              <a:rPr lang="es-PE" sz="1600" cap="none" dirty="0" err="1">
                <a:solidFill>
                  <a:schemeClr val="bg1"/>
                </a:solidFill>
              </a:rPr>
              <a:t>Haeberlin</a:t>
            </a:r>
            <a:r>
              <a:rPr lang="es-PE" sz="1600" cap="none" dirty="0">
                <a:solidFill>
                  <a:schemeClr val="bg1"/>
                </a:solidFill>
              </a:rPr>
              <a:t>, 2003).</a:t>
            </a:r>
            <a:r>
              <a:rPr lang="es-PE" sz="1400" cap="none" dirty="0">
                <a:solidFill>
                  <a:schemeClr val="bg1"/>
                </a:solidFill>
              </a:rPr>
              <a:t> </a:t>
            </a: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9679" y="758189"/>
            <a:ext cx="4693198" cy="6009119"/>
          </a:xfrm>
          <a:prstGeom prst="rect">
            <a:avLst/>
          </a:prstGeom>
        </p:spPr>
      </p:pic>
    </p:spTree>
    <p:extLst>
      <p:ext uri="{BB962C8B-B14F-4D97-AF65-F5344CB8AC3E}">
        <p14:creationId xmlns:p14="http://schemas.microsoft.com/office/powerpoint/2010/main" val="3751276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068812" y="169990"/>
            <a:ext cx="2075474" cy="682204"/>
          </a:xfrm>
        </p:spPr>
        <p:txBody>
          <a:bodyPr/>
          <a:lstStyle/>
          <a:p>
            <a:r>
              <a:rPr lang="en-US" sz="3600" dirty="0" err="1">
                <a:solidFill>
                  <a:schemeClr val="bg1"/>
                </a:solidFill>
              </a:rPr>
              <a:t>Litologia</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80186" y="1153682"/>
            <a:ext cx="7883313" cy="5404900"/>
          </a:xfrm>
          <a:prstGeom prst="rect">
            <a:avLst/>
          </a:prstGeom>
          <a:ln>
            <a:solidFill>
              <a:schemeClr val="bg1"/>
            </a:solidFill>
          </a:ln>
        </p:spPr>
      </p:pic>
    </p:spTree>
    <p:extLst>
      <p:ext uri="{BB962C8B-B14F-4D97-AF65-F5344CB8AC3E}">
        <p14:creationId xmlns:p14="http://schemas.microsoft.com/office/powerpoint/2010/main" val="2894747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120085" y="164625"/>
            <a:ext cx="2126749" cy="682204"/>
          </a:xfrm>
        </p:spPr>
        <p:txBody>
          <a:bodyPr/>
          <a:lstStyle/>
          <a:p>
            <a:r>
              <a:rPr lang="en-US" sz="3600" dirty="0" err="1">
                <a:solidFill>
                  <a:schemeClr val="bg1"/>
                </a:solidFill>
              </a:rPr>
              <a:t>Litologia</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93977" y="999263"/>
            <a:ext cx="7782728" cy="5474175"/>
          </a:xfrm>
          <a:prstGeom prst="rect">
            <a:avLst/>
          </a:prstGeom>
          <a:ln>
            <a:solidFill>
              <a:schemeClr val="bg1"/>
            </a:solidFill>
          </a:ln>
        </p:spPr>
      </p:pic>
    </p:spTree>
    <p:extLst>
      <p:ext uri="{BB962C8B-B14F-4D97-AF65-F5344CB8AC3E}">
        <p14:creationId xmlns:p14="http://schemas.microsoft.com/office/powerpoint/2010/main" val="3225224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339891" y="216050"/>
            <a:ext cx="2058382" cy="682204"/>
          </a:xfrm>
        </p:spPr>
        <p:txBody>
          <a:bodyPr/>
          <a:lstStyle/>
          <a:p>
            <a:r>
              <a:rPr lang="en-US" sz="3600" dirty="0" err="1">
                <a:solidFill>
                  <a:schemeClr val="bg1"/>
                </a:solidFill>
              </a:rPr>
              <a:t>Litologia</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56347" y="1230594"/>
            <a:ext cx="7625471" cy="5150014"/>
          </a:xfrm>
          <a:prstGeom prst="rect">
            <a:avLst/>
          </a:prstGeom>
          <a:ln>
            <a:solidFill>
              <a:schemeClr val="bg1"/>
            </a:solidFill>
          </a:ln>
        </p:spPr>
      </p:pic>
    </p:spTree>
    <p:extLst>
      <p:ext uri="{BB962C8B-B14F-4D97-AF65-F5344CB8AC3E}">
        <p14:creationId xmlns:p14="http://schemas.microsoft.com/office/powerpoint/2010/main" val="4292298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F:\GCI1\Data Usuarios\Geologia\YArones\Documentos Geologia\Geologia compartido\II ETAPA -PROYECTO LOS HORNOS\MUESTREO\II Etapa\Fotos Muestras_Canaletas\M-569 Au 1.1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4841" y="204717"/>
            <a:ext cx="7970294" cy="59777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 name="Picture 2" descr="F:\GCI1\Data Usuarios\Geologia\YArones\Documentos Geologia\Geologia compartido\II ETAPA -PROYECTO LOS HORNOS\MUESTREO\II Etapa\Fotos Muestras_Canaletas\M-569 Au 1.1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610995" y="204717"/>
            <a:ext cx="3433154" cy="2743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146616" y="6325318"/>
            <a:ext cx="4628893" cy="369332"/>
          </a:xfrm>
          <a:prstGeom prst="rect">
            <a:avLst/>
          </a:prstGeom>
          <a:noFill/>
        </p:spPr>
        <p:txBody>
          <a:bodyPr wrap="square" rtlCol="0">
            <a:spAutoFit/>
          </a:bodyPr>
          <a:lstStyle/>
          <a:p>
            <a:r>
              <a:rPr lang="es-PE" b="1" dirty="0"/>
              <a:t>Muestra  569 -  1.12  g Au / t</a:t>
            </a:r>
          </a:p>
        </p:txBody>
      </p:sp>
    </p:spTree>
    <p:extLst>
      <p:ext uri="{BB962C8B-B14F-4D97-AF65-F5344CB8AC3E}">
        <p14:creationId xmlns:p14="http://schemas.microsoft.com/office/powerpoint/2010/main" val="1150077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667444" y="315268"/>
            <a:ext cx="6775660" cy="682204"/>
          </a:xfrm>
        </p:spPr>
        <p:txBody>
          <a:bodyPr/>
          <a:lstStyle/>
          <a:p>
            <a:r>
              <a:rPr lang="en-US" sz="3600" dirty="0">
                <a:solidFill>
                  <a:schemeClr val="bg1"/>
                </a:solidFill>
              </a:rPr>
              <a:t>UBICACION Y ACCESIBILIDAD</a:t>
            </a:r>
            <a:endParaRPr lang="es-PE" sz="3600" dirty="0">
              <a:solidFill>
                <a:schemeClr val="bg1"/>
              </a:solidFill>
            </a:endParaRPr>
          </a:p>
        </p:txBody>
      </p:sp>
      <p:sp>
        <p:nvSpPr>
          <p:cNvPr id="9" name="Título 1"/>
          <p:cNvSpPr txBox="1">
            <a:spLocks/>
          </p:cNvSpPr>
          <p:nvPr/>
        </p:nvSpPr>
        <p:spPr>
          <a:xfrm>
            <a:off x="1481110" y="1528272"/>
            <a:ext cx="9831987" cy="4522149"/>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altLang="es-PE" sz="1600" dirty="0">
                <a:solidFill>
                  <a:prstClr val="black"/>
                </a:solidFill>
                <a:latin typeface="Century Gothic" panose="020B0502020202020204" pitchFamily="34" charset="0"/>
              </a:rPr>
              <a:t>El proyecto Los Hornos se ubica en el distrito de </a:t>
            </a:r>
            <a:r>
              <a:rPr lang="es-ES" altLang="es-PE" sz="1600" dirty="0" err="1">
                <a:solidFill>
                  <a:prstClr val="black"/>
                </a:solidFill>
                <a:latin typeface="Century Gothic" panose="020B0502020202020204" pitchFamily="34" charset="0"/>
              </a:rPr>
              <a:t>Buldibuyo</a:t>
            </a:r>
            <a:r>
              <a:rPr lang="es-ES" altLang="es-PE" sz="1600" dirty="0">
                <a:solidFill>
                  <a:prstClr val="black"/>
                </a:solidFill>
                <a:latin typeface="Century Gothic" panose="020B0502020202020204" pitchFamily="34" charset="0"/>
              </a:rPr>
              <a:t>, provincia de </a:t>
            </a:r>
            <a:r>
              <a:rPr lang="es-ES" altLang="es-PE" sz="1600" dirty="0" err="1">
                <a:solidFill>
                  <a:prstClr val="black"/>
                </a:solidFill>
                <a:latin typeface="Century Gothic" panose="020B0502020202020204" pitchFamily="34" charset="0"/>
              </a:rPr>
              <a:t>Pataz</a:t>
            </a:r>
            <a:r>
              <a:rPr lang="es-ES" altLang="es-PE" sz="1600" dirty="0">
                <a:solidFill>
                  <a:prstClr val="black"/>
                </a:solidFill>
                <a:latin typeface="Century Gothic" panose="020B0502020202020204" pitchFamily="34" charset="0"/>
              </a:rPr>
              <a:t>, </a:t>
            </a:r>
            <a:r>
              <a:rPr lang="es-ES" altLang="es-PE" sz="1600" dirty="0" err="1">
                <a:solidFill>
                  <a:prstClr val="black"/>
                </a:solidFill>
                <a:latin typeface="Century Gothic" panose="020B0502020202020204" pitchFamily="34" charset="0"/>
              </a:rPr>
              <a:t>Region</a:t>
            </a:r>
            <a:r>
              <a:rPr lang="es-ES" altLang="es-PE" sz="1600" dirty="0">
                <a:solidFill>
                  <a:prstClr val="black"/>
                </a:solidFill>
                <a:latin typeface="Century Gothic" panose="020B0502020202020204" pitchFamily="34" charset="0"/>
              </a:rPr>
              <a:t> La Libertad.</a:t>
            </a:r>
          </a:p>
          <a:p>
            <a:endParaRPr lang="es-ES" altLang="es-PE" sz="1600" dirty="0">
              <a:solidFill>
                <a:prstClr val="black"/>
              </a:solidFill>
              <a:latin typeface="Century Gothic" panose="020B0502020202020204" pitchFamily="34" charset="0"/>
            </a:endParaRPr>
          </a:p>
          <a:p>
            <a:r>
              <a:rPr lang="es-ES" altLang="es-PE" sz="1600" b="1" i="1" dirty="0">
                <a:solidFill>
                  <a:schemeClr val="bg1"/>
                </a:solidFill>
                <a:latin typeface="Century Gothic" panose="020B0502020202020204" pitchFamily="34" charset="0"/>
              </a:rPr>
              <a:t>Acceso al Proyecto Los Hornos</a:t>
            </a:r>
            <a:r>
              <a:rPr lang="es-ES" altLang="es-PE" sz="1600" dirty="0">
                <a:solidFill>
                  <a:schemeClr val="bg1"/>
                </a:solidFill>
                <a:latin typeface="Century Gothic" panose="020B0502020202020204" pitchFamily="34" charset="0"/>
              </a:rPr>
              <a:t> </a:t>
            </a:r>
          </a:p>
          <a:p>
            <a:endParaRPr lang="es-ES" altLang="es-PE" sz="1600" dirty="0">
              <a:solidFill>
                <a:schemeClr val="bg1"/>
              </a:solidFill>
              <a:latin typeface="Century Gothic" panose="020B0502020202020204" pitchFamily="34" charset="0"/>
            </a:endParaRPr>
          </a:p>
          <a:p>
            <a:r>
              <a:rPr lang="es-ES" altLang="es-PE" sz="1600" dirty="0">
                <a:solidFill>
                  <a:schemeClr val="bg1"/>
                </a:solidFill>
                <a:latin typeface="Century Gothic" panose="020B0502020202020204" pitchFamily="34" charset="0"/>
              </a:rPr>
              <a:t>Para llegar a la zona de estudio se emplea el siguiente itinerario:</a:t>
            </a:r>
          </a:p>
          <a:p>
            <a:endParaRPr lang="es-ES" altLang="es-PE" sz="1600" b="1" i="1" dirty="0">
              <a:solidFill>
                <a:schemeClr val="bg1"/>
              </a:solidFill>
              <a:latin typeface="Century Gothic" panose="020B0502020202020204" pitchFamily="34" charset="0"/>
            </a:endParaRPr>
          </a:p>
          <a:p>
            <a:r>
              <a:rPr lang="es-ES" altLang="es-PE" sz="1600" b="1" i="1" dirty="0">
                <a:solidFill>
                  <a:schemeClr val="bg1"/>
                </a:solidFill>
                <a:latin typeface="Century Gothic" panose="020B0502020202020204" pitchFamily="34" charset="0"/>
              </a:rPr>
              <a:t>Terrestre</a:t>
            </a:r>
          </a:p>
          <a:p>
            <a:r>
              <a:rPr lang="es-ES" altLang="es-PE" sz="1600" i="1" dirty="0">
                <a:solidFill>
                  <a:schemeClr val="bg1"/>
                </a:solidFill>
                <a:latin typeface="Century Gothic" panose="020B0502020202020204" pitchFamily="34" charset="0"/>
              </a:rPr>
              <a:t>Lima – Chimbote – Sihuas – </a:t>
            </a:r>
            <a:r>
              <a:rPr lang="es-ES" altLang="es-PE" sz="1600" i="1" dirty="0" err="1">
                <a:solidFill>
                  <a:schemeClr val="bg1"/>
                </a:solidFill>
                <a:latin typeface="Century Gothic" panose="020B0502020202020204" pitchFamily="34" charset="0"/>
              </a:rPr>
              <a:t>Tayabamba</a:t>
            </a:r>
            <a:r>
              <a:rPr lang="es-ES" altLang="es-PE" sz="1600" i="1" dirty="0">
                <a:solidFill>
                  <a:schemeClr val="bg1"/>
                </a:solidFill>
                <a:latin typeface="Century Gothic" panose="020B0502020202020204" pitchFamily="34" charset="0"/>
              </a:rPr>
              <a:t> – </a:t>
            </a:r>
            <a:r>
              <a:rPr lang="es-ES" altLang="es-PE" sz="1600" i="1" dirty="0" err="1">
                <a:solidFill>
                  <a:schemeClr val="bg1"/>
                </a:solidFill>
                <a:latin typeface="Century Gothic" panose="020B0502020202020204" pitchFamily="34" charset="0"/>
              </a:rPr>
              <a:t>Buldibuyo</a:t>
            </a:r>
            <a:r>
              <a:rPr lang="es-ES" altLang="es-PE" sz="1600" i="1" dirty="0">
                <a:solidFill>
                  <a:schemeClr val="bg1"/>
                </a:solidFill>
                <a:latin typeface="Century Gothic" panose="020B0502020202020204" pitchFamily="34" charset="0"/>
              </a:rPr>
              <a:t> (19 horas) </a:t>
            </a:r>
          </a:p>
          <a:p>
            <a:endParaRPr lang="es-ES" altLang="es-PE" sz="1600" i="1" dirty="0">
              <a:solidFill>
                <a:schemeClr val="bg1"/>
              </a:solidFill>
              <a:latin typeface="Century Gothic" panose="020B0502020202020204" pitchFamily="34" charset="0"/>
            </a:endParaRPr>
          </a:p>
          <a:p>
            <a:r>
              <a:rPr lang="es-ES" altLang="es-PE" sz="1600" b="1" i="1" dirty="0">
                <a:solidFill>
                  <a:schemeClr val="bg1"/>
                </a:solidFill>
                <a:latin typeface="Century Gothic" panose="020B0502020202020204" pitchFamily="34" charset="0"/>
              </a:rPr>
              <a:t>Aéreo</a:t>
            </a:r>
          </a:p>
          <a:p>
            <a:r>
              <a:rPr lang="es-ES" altLang="es-PE" sz="1600" i="1" dirty="0">
                <a:solidFill>
                  <a:schemeClr val="bg1"/>
                </a:solidFill>
                <a:latin typeface="Century Gothic" panose="020B0502020202020204" pitchFamily="34" charset="0"/>
              </a:rPr>
              <a:t>Lima – Aeropuerto </a:t>
            </a:r>
            <a:r>
              <a:rPr lang="es-ES" altLang="es-PE" sz="1600" i="1" dirty="0" err="1">
                <a:solidFill>
                  <a:schemeClr val="bg1"/>
                </a:solidFill>
                <a:latin typeface="Century Gothic" panose="020B0502020202020204" pitchFamily="34" charset="0"/>
              </a:rPr>
              <a:t>Pias</a:t>
            </a:r>
            <a:r>
              <a:rPr lang="es-ES" altLang="es-PE" sz="1600" i="1" dirty="0">
                <a:solidFill>
                  <a:schemeClr val="bg1"/>
                </a:solidFill>
                <a:latin typeface="Century Gothic" panose="020B0502020202020204" pitchFamily="34" charset="0"/>
              </a:rPr>
              <a:t> (Avioneta 1 hora)	</a:t>
            </a:r>
          </a:p>
          <a:p>
            <a:r>
              <a:rPr lang="es-ES" altLang="es-PE" sz="1600" i="1" dirty="0">
                <a:solidFill>
                  <a:schemeClr val="bg1"/>
                </a:solidFill>
                <a:latin typeface="Century Gothic" panose="020B0502020202020204" pitchFamily="34" charset="0"/>
              </a:rPr>
              <a:t>Aeropuerto </a:t>
            </a:r>
            <a:r>
              <a:rPr lang="es-ES" altLang="es-PE" sz="1600" i="1" dirty="0" err="1">
                <a:solidFill>
                  <a:schemeClr val="bg1"/>
                </a:solidFill>
                <a:latin typeface="Century Gothic" panose="020B0502020202020204" pitchFamily="34" charset="0"/>
              </a:rPr>
              <a:t>Pias</a:t>
            </a:r>
            <a:r>
              <a:rPr lang="es-ES" altLang="es-PE" sz="1600" i="1" dirty="0">
                <a:solidFill>
                  <a:schemeClr val="bg1"/>
                </a:solidFill>
                <a:latin typeface="Century Gothic" panose="020B0502020202020204" pitchFamily="34" charset="0"/>
              </a:rPr>
              <a:t> – </a:t>
            </a:r>
            <a:r>
              <a:rPr lang="es-ES" altLang="es-PE" sz="1600" i="1" dirty="0" err="1">
                <a:solidFill>
                  <a:schemeClr val="bg1"/>
                </a:solidFill>
                <a:latin typeface="Century Gothic" panose="020B0502020202020204" pitchFamily="34" charset="0"/>
              </a:rPr>
              <a:t>Buldibuyo</a:t>
            </a:r>
            <a:r>
              <a:rPr lang="es-ES" altLang="es-PE" sz="1600" i="1" dirty="0">
                <a:solidFill>
                  <a:schemeClr val="bg1"/>
                </a:solidFill>
                <a:latin typeface="Century Gothic" panose="020B0502020202020204" pitchFamily="34" charset="0"/>
              </a:rPr>
              <a:t> (Terrestre 3 horas 30 minutos)</a:t>
            </a:r>
            <a:endParaRPr lang="en-US" sz="2000" dirty="0">
              <a:solidFill>
                <a:schemeClr val="bg1"/>
              </a:solidFill>
            </a:endParaRPr>
          </a:p>
          <a:p>
            <a:endParaRPr lang="es-PE" sz="2000" dirty="0">
              <a:solidFill>
                <a:schemeClr val="bg1"/>
              </a:solidFill>
            </a:endParaRPr>
          </a:p>
        </p:txBody>
      </p:sp>
      <p:pic>
        <p:nvPicPr>
          <p:cNvPr id="3" name="Imagen 2">
            <a:extLst>
              <a:ext uri="{FF2B5EF4-FFF2-40B4-BE49-F238E27FC236}">
                <a16:creationId xmlns:a16="http://schemas.microsoft.com/office/drawing/2014/main" id="{BFBCB23E-5AB4-340B-F008-A5C6DBF41364}"/>
              </a:ext>
            </a:extLst>
          </p:cNvPr>
          <p:cNvPicPr>
            <a:picLocks noChangeAspect="1"/>
          </p:cNvPicPr>
          <p:nvPr/>
        </p:nvPicPr>
        <p:blipFill>
          <a:blip r:embed="rId2"/>
          <a:stretch>
            <a:fillRect/>
          </a:stretch>
        </p:blipFill>
        <p:spPr>
          <a:xfrm>
            <a:off x="5093121" y="3005291"/>
            <a:ext cx="2005758" cy="847417"/>
          </a:xfrm>
          <a:prstGeom prst="rect">
            <a:avLst/>
          </a:prstGeom>
        </p:spPr>
      </p:pic>
      <p:pic>
        <p:nvPicPr>
          <p:cNvPr id="4" name="Imagen 3">
            <a:extLst>
              <a:ext uri="{FF2B5EF4-FFF2-40B4-BE49-F238E27FC236}">
                <a16:creationId xmlns:a16="http://schemas.microsoft.com/office/drawing/2014/main" id="{13688C5F-439B-5FEC-CFC3-0B692C411654}"/>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045713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182800" y="163519"/>
            <a:ext cx="2118202" cy="682204"/>
          </a:xfrm>
        </p:spPr>
        <p:txBody>
          <a:bodyPr/>
          <a:lstStyle/>
          <a:p>
            <a:r>
              <a:rPr lang="en-US" sz="3600" dirty="0" err="1">
                <a:solidFill>
                  <a:schemeClr val="bg1"/>
                </a:solidFill>
              </a:rPr>
              <a:t>Litologia</a:t>
            </a:r>
            <a:r>
              <a:rPr lang="en-US" sz="3600" dirty="0">
                <a:solidFill>
                  <a:schemeClr val="bg1"/>
                </a:solidFill>
              </a:rPr>
              <a:t> </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23820" y="953769"/>
            <a:ext cx="7817798" cy="5475281"/>
          </a:xfrm>
          <a:prstGeom prst="rect">
            <a:avLst/>
          </a:prstGeom>
          <a:ln>
            <a:solidFill>
              <a:schemeClr val="bg1"/>
            </a:solidFill>
          </a:ln>
        </p:spPr>
      </p:pic>
    </p:spTree>
    <p:extLst>
      <p:ext uri="{BB962C8B-B14F-4D97-AF65-F5344CB8AC3E}">
        <p14:creationId xmlns:p14="http://schemas.microsoft.com/office/powerpoint/2010/main" val="1028445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476671" y="177383"/>
            <a:ext cx="6117635" cy="682204"/>
          </a:xfrm>
        </p:spPr>
        <p:txBody>
          <a:bodyPr/>
          <a:lstStyle/>
          <a:p>
            <a:r>
              <a:rPr lang="en-US" sz="3600" dirty="0" err="1">
                <a:solidFill>
                  <a:schemeClr val="bg1"/>
                </a:solidFill>
              </a:rPr>
              <a:t>Alteraciones</a:t>
            </a:r>
            <a:r>
              <a:rPr lang="en-US" sz="3600" dirty="0">
                <a:solidFill>
                  <a:schemeClr val="bg1"/>
                </a:solidFill>
              </a:rPr>
              <a:t> </a:t>
            </a:r>
            <a:r>
              <a:rPr lang="en-US" sz="3600" dirty="0" err="1">
                <a:solidFill>
                  <a:schemeClr val="bg1"/>
                </a:solidFill>
              </a:rPr>
              <a:t>hidrotermales</a:t>
            </a:r>
            <a:endParaRPr lang="es-PE" sz="3600" dirty="0">
              <a:solidFill>
                <a:schemeClr val="bg1"/>
              </a:solidFill>
            </a:endParaRPr>
          </a:p>
        </p:txBody>
      </p:sp>
      <p:sp>
        <p:nvSpPr>
          <p:cNvPr id="3" name="Subtítulo 2"/>
          <p:cNvSpPr>
            <a:spLocks noGrp="1"/>
          </p:cNvSpPr>
          <p:nvPr>
            <p:ph type="subTitle" idx="1"/>
          </p:nvPr>
        </p:nvSpPr>
        <p:spPr>
          <a:xfrm>
            <a:off x="6085182" y="925134"/>
            <a:ext cx="5451639" cy="5718533"/>
          </a:xfrm>
        </p:spPr>
        <p:txBody>
          <a:bodyPr>
            <a:normAutofit/>
          </a:bodyPr>
          <a:lstStyle/>
          <a:p>
            <a:endParaRPr lang="es-PE" sz="1400" cap="none" dirty="0">
              <a:solidFill>
                <a:schemeClr val="bg1"/>
              </a:solidFill>
            </a:endParaRPr>
          </a:p>
          <a:p>
            <a:r>
              <a:rPr lang="es-PE" sz="1600" cap="none" dirty="0">
                <a:solidFill>
                  <a:schemeClr val="bg1"/>
                </a:solidFill>
              </a:rPr>
              <a:t>Las manifestaciones superficiales de la alteración y mineralización hidrotermal principal se presenta de manera conspicua y de forma  tipo penetrativa en la zona Los Hornos (zona caliente), presentándose una alteración hidrotermal </a:t>
            </a:r>
            <a:r>
              <a:rPr lang="es-PE" sz="1600" cap="none" dirty="0" err="1">
                <a:solidFill>
                  <a:schemeClr val="bg1"/>
                </a:solidFill>
              </a:rPr>
              <a:t>fílica</a:t>
            </a:r>
            <a:r>
              <a:rPr lang="es-PE" sz="1600" cap="none" dirty="0">
                <a:solidFill>
                  <a:schemeClr val="bg1"/>
                </a:solidFill>
              </a:rPr>
              <a:t> </a:t>
            </a:r>
            <a:r>
              <a:rPr lang="es-PE" sz="1600" cap="none" dirty="0" err="1">
                <a:solidFill>
                  <a:schemeClr val="bg1"/>
                </a:solidFill>
              </a:rPr>
              <a:t>pervasiva</a:t>
            </a:r>
            <a:r>
              <a:rPr lang="es-PE" sz="1600" cap="none" dirty="0">
                <a:solidFill>
                  <a:schemeClr val="bg1"/>
                </a:solidFill>
              </a:rPr>
              <a:t> (asociaciones de minerales </a:t>
            </a:r>
            <a:r>
              <a:rPr lang="es-PE" sz="1600" cap="none" dirty="0" err="1">
                <a:solidFill>
                  <a:schemeClr val="bg1"/>
                </a:solidFill>
              </a:rPr>
              <a:t>sericita</a:t>
            </a:r>
            <a:r>
              <a:rPr lang="es-PE" sz="1600" cap="none" dirty="0">
                <a:solidFill>
                  <a:schemeClr val="bg1"/>
                </a:solidFill>
              </a:rPr>
              <a:t>, cuarzo, </a:t>
            </a:r>
            <a:r>
              <a:rPr lang="es-PE" sz="1600" cap="none" dirty="0" err="1">
                <a:solidFill>
                  <a:schemeClr val="bg1"/>
                </a:solidFill>
              </a:rPr>
              <a:t>muscovita</a:t>
            </a:r>
            <a:r>
              <a:rPr lang="es-PE" sz="1600" cap="none" dirty="0">
                <a:solidFill>
                  <a:schemeClr val="bg1"/>
                </a:solidFill>
              </a:rPr>
              <a:t>, corindón y carbonatos, con halos </a:t>
            </a:r>
            <a:r>
              <a:rPr lang="es-PE" sz="1600" cap="none" dirty="0" err="1">
                <a:solidFill>
                  <a:schemeClr val="bg1"/>
                </a:solidFill>
              </a:rPr>
              <a:t>sericíticos</a:t>
            </a:r>
            <a:r>
              <a:rPr lang="es-PE" sz="1600" cap="none" dirty="0">
                <a:solidFill>
                  <a:schemeClr val="bg1"/>
                </a:solidFill>
              </a:rPr>
              <a:t> a lo largo de los bordes contiguos de las vetas y vetillas de cuarzo y en fracturas, con cristales de plagioclasas reemplazadas por </a:t>
            </a:r>
            <a:r>
              <a:rPr lang="es-PE" sz="1600" cap="none" dirty="0" err="1">
                <a:solidFill>
                  <a:schemeClr val="bg1"/>
                </a:solidFill>
              </a:rPr>
              <a:t>sericita</a:t>
            </a:r>
            <a:r>
              <a:rPr lang="es-PE" sz="1600" cap="none" dirty="0">
                <a:solidFill>
                  <a:schemeClr val="bg1"/>
                </a:solidFill>
              </a:rPr>
              <a:t>.</a:t>
            </a:r>
          </a:p>
          <a:p>
            <a:endParaRPr lang="es-PE" sz="1600" cap="none" dirty="0">
              <a:solidFill>
                <a:schemeClr val="bg1"/>
              </a:solidFill>
            </a:endParaRPr>
          </a:p>
          <a:p>
            <a:r>
              <a:rPr lang="es-PE" sz="1600" cap="none" dirty="0">
                <a:solidFill>
                  <a:schemeClr val="bg1"/>
                </a:solidFill>
              </a:rPr>
              <a:t>La alteración </a:t>
            </a:r>
            <a:r>
              <a:rPr lang="es-PE" sz="1600" cap="none" dirty="0" err="1">
                <a:solidFill>
                  <a:schemeClr val="bg1"/>
                </a:solidFill>
              </a:rPr>
              <a:t>fílica</a:t>
            </a:r>
            <a:r>
              <a:rPr lang="es-PE" sz="1600" cap="none" dirty="0">
                <a:solidFill>
                  <a:schemeClr val="bg1"/>
                </a:solidFill>
              </a:rPr>
              <a:t> fuerte grada hacia zonas con alteración </a:t>
            </a:r>
            <a:r>
              <a:rPr lang="es-PE" sz="1600" cap="none" dirty="0" err="1">
                <a:solidFill>
                  <a:schemeClr val="bg1"/>
                </a:solidFill>
              </a:rPr>
              <a:t>fílica</a:t>
            </a:r>
            <a:r>
              <a:rPr lang="es-PE" sz="1600" cap="none" dirty="0">
                <a:solidFill>
                  <a:schemeClr val="bg1"/>
                </a:solidFill>
              </a:rPr>
              <a:t> moderada, con una presencia de alteración </a:t>
            </a:r>
            <a:r>
              <a:rPr lang="es-PE" sz="1600" cap="none" dirty="0" err="1">
                <a:solidFill>
                  <a:schemeClr val="bg1"/>
                </a:solidFill>
              </a:rPr>
              <a:t>argílica</a:t>
            </a:r>
            <a:r>
              <a:rPr lang="es-PE" sz="1600" cap="none" dirty="0">
                <a:solidFill>
                  <a:schemeClr val="bg1"/>
                </a:solidFill>
              </a:rPr>
              <a:t> con minerales de arcillas: </a:t>
            </a:r>
            <a:r>
              <a:rPr lang="es-PE" sz="1600" cap="none" dirty="0" err="1">
                <a:solidFill>
                  <a:schemeClr val="bg1"/>
                </a:solidFill>
              </a:rPr>
              <a:t>kaolinita</a:t>
            </a:r>
            <a:r>
              <a:rPr lang="es-PE" sz="1600" cap="none" dirty="0">
                <a:solidFill>
                  <a:schemeClr val="bg1"/>
                </a:solidFill>
              </a:rPr>
              <a:t> y </a:t>
            </a:r>
            <a:r>
              <a:rPr lang="es-PE" sz="1600" cap="none" dirty="0" err="1">
                <a:solidFill>
                  <a:schemeClr val="bg1"/>
                </a:solidFill>
              </a:rPr>
              <a:t>montmorillonita</a:t>
            </a:r>
            <a:r>
              <a:rPr lang="es-PE" sz="1600" cap="none" dirty="0">
                <a:solidFill>
                  <a:schemeClr val="bg1"/>
                </a:solidFill>
              </a:rPr>
              <a:t> producto de la alteración de las plagioclasas, en niveles y/o cotas intermedias de la zona Los Hornos. Las alteraciones </a:t>
            </a:r>
            <a:r>
              <a:rPr lang="es-PE" sz="1600" cap="none" dirty="0" err="1">
                <a:solidFill>
                  <a:schemeClr val="bg1"/>
                </a:solidFill>
              </a:rPr>
              <a:t>fílicas</a:t>
            </a:r>
            <a:r>
              <a:rPr lang="es-PE" sz="1600" cap="none" dirty="0">
                <a:solidFill>
                  <a:schemeClr val="bg1"/>
                </a:solidFill>
              </a:rPr>
              <a:t> y silíceas estarían vinculadas principalmente a magmas tipo graníticos y </a:t>
            </a:r>
            <a:r>
              <a:rPr lang="es-PE" sz="1600" cap="none" dirty="0" err="1">
                <a:solidFill>
                  <a:schemeClr val="bg1"/>
                </a:solidFill>
              </a:rPr>
              <a:t>sienogranitos</a:t>
            </a:r>
            <a:r>
              <a:rPr lang="es-PE" sz="1600" cap="none" dirty="0">
                <a:solidFill>
                  <a:schemeClr val="bg1"/>
                </a:solidFill>
              </a:rPr>
              <a:t> </a:t>
            </a:r>
            <a:r>
              <a:rPr lang="es-PE" sz="1600" cap="none" dirty="0" err="1">
                <a:solidFill>
                  <a:schemeClr val="bg1"/>
                </a:solidFill>
              </a:rPr>
              <a:t>porfiríticos</a:t>
            </a:r>
            <a:r>
              <a:rPr lang="es-PE" sz="1600" cap="none" dirty="0">
                <a:solidFill>
                  <a:schemeClr val="bg1"/>
                </a:solidFill>
              </a:rPr>
              <a:t>. </a:t>
            </a: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38332" y="859587"/>
            <a:ext cx="4656223" cy="5784081"/>
          </a:xfrm>
          <a:prstGeom prst="rect">
            <a:avLst/>
          </a:prstGeom>
        </p:spPr>
      </p:pic>
    </p:spTree>
    <p:extLst>
      <p:ext uri="{BB962C8B-B14F-4D97-AF65-F5344CB8AC3E}">
        <p14:creationId xmlns:p14="http://schemas.microsoft.com/office/powerpoint/2010/main" val="3075836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74194" y="161441"/>
            <a:ext cx="6322734" cy="682204"/>
          </a:xfrm>
        </p:spPr>
        <p:txBody>
          <a:bodyPr/>
          <a:lstStyle/>
          <a:p>
            <a:r>
              <a:rPr lang="en-US" sz="3600" dirty="0" err="1">
                <a:solidFill>
                  <a:schemeClr val="bg1"/>
                </a:solidFill>
              </a:rPr>
              <a:t>Alteraciones</a:t>
            </a:r>
            <a:r>
              <a:rPr lang="en-US" sz="3600" dirty="0">
                <a:solidFill>
                  <a:schemeClr val="bg1"/>
                </a:solidFill>
              </a:rPr>
              <a:t>  </a:t>
            </a:r>
            <a:r>
              <a:rPr lang="en-US" sz="3600" dirty="0" err="1">
                <a:solidFill>
                  <a:schemeClr val="bg1"/>
                </a:solidFill>
              </a:rPr>
              <a:t>hidrotermales</a:t>
            </a:r>
            <a:endParaRPr lang="es-PE" sz="3600" dirty="0">
              <a:solidFill>
                <a:schemeClr val="bg1"/>
              </a:solidFill>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0360" y="1136589"/>
            <a:ext cx="4403693" cy="5170207"/>
          </a:xfrm>
          <a:prstGeom prst="rect">
            <a:avLst/>
          </a:prstGeom>
          <a:ln>
            <a:solidFill>
              <a:schemeClr val="bg1"/>
            </a:solidFill>
          </a:ln>
        </p:spPr>
      </p:pic>
      <p:sp>
        <p:nvSpPr>
          <p:cNvPr id="3" name="Subtítulo 2"/>
          <p:cNvSpPr>
            <a:spLocks noGrp="1"/>
          </p:cNvSpPr>
          <p:nvPr>
            <p:ph type="subTitle" idx="1"/>
          </p:nvPr>
        </p:nvSpPr>
        <p:spPr>
          <a:xfrm>
            <a:off x="6076059" y="1760434"/>
            <a:ext cx="5366759" cy="4076343"/>
          </a:xfrm>
        </p:spPr>
        <p:txBody>
          <a:bodyPr>
            <a:normAutofit lnSpcReduction="10000"/>
          </a:bodyPr>
          <a:lstStyle/>
          <a:p>
            <a:r>
              <a:rPr lang="es-PE" sz="1600" cap="none" dirty="0">
                <a:solidFill>
                  <a:schemeClr val="bg1"/>
                </a:solidFill>
              </a:rPr>
              <a:t>La alteración </a:t>
            </a:r>
            <a:r>
              <a:rPr lang="es-PE" sz="1600" cap="none" dirty="0" err="1">
                <a:solidFill>
                  <a:schemeClr val="bg1"/>
                </a:solidFill>
              </a:rPr>
              <a:t>propilítica</a:t>
            </a:r>
            <a:r>
              <a:rPr lang="es-PE" sz="1600" cap="none" dirty="0">
                <a:solidFill>
                  <a:schemeClr val="bg1"/>
                </a:solidFill>
              </a:rPr>
              <a:t> de ambientes </a:t>
            </a:r>
            <a:r>
              <a:rPr lang="es-PE" sz="1600" cap="none" dirty="0" err="1">
                <a:solidFill>
                  <a:schemeClr val="bg1"/>
                </a:solidFill>
              </a:rPr>
              <a:t>mesotermales</a:t>
            </a:r>
            <a:r>
              <a:rPr lang="es-PE" sz="1600" cap="none" dirty="0">
                <a:solidFill>
                  <a:schemeClr val="bg1"/>
                </a:solidFill>
              </a:rPr>
              <a:t> se presenta en intrusiones </a:t>
            </a:r>
            <a:r>
              <a:rPr lang="es-PE" sz="1600" cap="none" dirty="0" err="1">
                <a:solidFill>
                  <a:schemeClr val="bg1"/>
                </a:solidFill>
              </a:rPr>
              <a:t>dioríticas</a:t>
            </a:r>
            <a:r>
              <a:rPr lang="es-PE" sz="1600" cap="none" dirty="0">
                <a:solidFill>
                  <a:schemeClr val="bg1"/>
                </a:solidFill>
              </a:rPr>
              <a:t> indican zonas de nivel vertical periféricas al sistema hidrotermal con centro en la zona Los Hornos, con ensambles mineralógicos de clorita, epidotas y carbonatos (venillas de calcitas), la presencia de </a:t>
            </a:r>
            <a:r>
              <a:rPr lang="es-PE" sz="1600" cap="none" dirty="0" err="1">
                <a:solidFill>
                  <a:schemeClr val="bg1"/>
                </a:solidFill>
              </a:rPr>
              <a:t>hornblendas</a:t>
            </a:r>
            <a:r>
              <a:rPr lang="es-PE" sz="1600" cap="none" dirty="0">
                <a:solidFill>
                  <a:schemeClr val="bg1"/>
                </a:solidFill>
              </a:rPr>
              <a:t> alterándose a cloritas, calcita y epidotas; cristales de plagioclasas  y </a:t>
            </a:r>
            <a:r>
              <a:rPr lang="es-PE" sz="1600" cap="none" dirty="0" err="1">
                <a:solidFill>
                  <a:schemeClr val="bg1"/>
                </a:solidFill>
              </a:rPr>
              <a:t>hornblendas</a:t>
            </a:r>
            <a:r>
              <a:rPr lang="es-PE" sz="1600" cap="none" dirty="0">
                <a:solidFill>
                  <a:schemeClr val="bg1"/>
                </a:solidFill>
              </a:rPr>
              <a:t> son alteradas  a calcitas. Las biotitas se alteran a cloritas.</a:t>
            </a:r>
          </a:p>
          <a:p>
            <a:endParaRPr lang="es-PE" sz="1600" cap="none" dirty="0">
              <a:solidFill>
                <a:schemeClr val="bg1"/>
              </a:solidFill>
            </a:endParaRPr>
          </a:p>
          <a:p>
            <a:r>
              <a:rPr lang="es-PE" sz="1600" cap="none" dirty="0">
                <a:solidFill>
                  <a:schemeClr val="bg1"/>
                </a:solidFill>
              </a:rPr>
              <a:t>Las alteraciones potásicas se presentan puntualmente, con presencia de </a:t>
            </a:r>
            <a:r>
              <a:rPr lang="es-PE" sz="1600" cap="none" dirty="0" err="1">
                <a:solidFill>
                  <a:schemeClr val="bg1"/>
                </a:solidFill>
              </a:rPr>
              <a:t>muscovita</a:t>
            </a:r>
            <a:r>
              <a:rPr lang="es-PE" sz="1600" cap="none" dirty="0">
                <a:solidFill>
                  <a:schemeClr val="bg1"/>
                </a:solidFill>
              </a:rPr>
              <a:t> secundaria en tonalitas y dioritas; asimismo en algunos afloramientos superficiales  se presentan contenidos escasos a trazas de pirofilita, (</a:t>
            </a:r>
            <a:r>
              <a:rPr lang="es-PE" sz="1600" cap="none" dirty="0" err="1">
                <a:solidFill>
                  <a:schemeClr val="bg1"/>
                </a:solidFill>
              </a:rPr>
              <a:t>Ocharán</a:t>
            </a:r>
            <a:r>
              <a:rPr lang="es-PE" sz="1600" cap="none" dirty="0">
                <a:solidFill>
                  <a:schemeClr val="bg1"/>
                </a:solidFill>
              </a:rPr>
              <a:t> G., 2006.)</a:t>
            </a:r>
          </a:p>
          <a:p>
            <a:endParaRPr lang="es-PE" cap="none" dirty="0">
              <a:solidFill>
                <a:schemeClr val="bg1"/>
              </a:solidFill>
            </a:endParaRPr>
          </a:p>
        </p:txBody>
      </p:sp>
    </p:spTree>
    <p:extLst>
      <p:ext uri="{BB962C8B-B14F-4D97-AF65-F5344CB8AC3E}">
        <p14:creationId xmlns:p14="http://schemas.microsoft.com/office/powerpoint/2010/main" val="875997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098745" y="212716"/>
            <a:ext cx="6186000" cy="682204"/>
          </a:xfrm>
        </p:spPr>
        <p:txBody>
          <a:bodyPr/>
          <a:lstStyle/>
          <a:p>
            <a:r>
              <a:rPr lang="en-US" sz="3600" dirty="0" err="1">
                <a:solidFill>
                  <a:schemeClr val="bg1"/>
                </a:solidFill>
              </a:rPr>
              <a:t>Alteraciones</a:t>
            </a:r>
            <a:r>
              <a:rPr lang="en-US" sz="3600" dirty="0">
                <a:solidFill>
                  <a:schemeClr val="bg1"/>
                </a:solidFill>
              </a:rPr>
              <a:t> </a:t>
            </a:r>
            <a:r>
              <a:rPr lang="en-US" sz="3600" dirty="0" err="1">
                <a:solidFill>
                  <a:schemeClr val="bg1"/>
                </a:solidFill>
              </a:rPr>
              <a:t>hidrotermales</a:t>
            </a:r>
            <a:endParaRPr lang="es-PE" sz="3600" dirty="0">
              <a:solidFill>
                <a:schemeClr val="bg1"/>
              </a:solidFill>
            </a:endParaRPr>
          </a:p>
        </p:txBody>
      </p:sp>
      <p:sp>
        <p:nvSpPr>
          <p:cNvPr id="3" name="Subtítulo 2"/>
          <p:cNvSpPr>
            <a:spLocks noGrp="1"/>
          </p:cNvSpPr>
          <p:nvPr>
            <p:ph type="subTitle" idx="1"/>
          </p:nvPr>
        </p:nvSpPr>
        <p:spPr>
          <a:xfrm>
            <a:off x="5111020" y="5198032"/>
            <a:ext cx="2161451" cy="522690"/>
          </a:xfrm>
        </p:spPr>
        <p:txBody>
          <a:bodyPr>
            <a:normAutofit/>
          </a:bodyPr>
          <a:lstStyle/>
          <a:p>
            <a:r>
              <a:rPr lang="en-US" sz="1400" cap="none" dirty="0" err="1">
                <a:solidFill>
                  <a:schemeClr val="bg1"/>
                </a:solidFill>
              </a:rPr>
              <a:t>Foto</a:t>
            </a:r>
            <a:r>
              <a:rPr lang="en-US" sz="1400" cap="none" dirty="0">
                <a:solidFill>
                  <a:schemeClr val="bg1"/>
                </a:solidFill>
              </a:rPr>
              <a:t> </a:t>
            </a:r>
            <a:r>
              <a:rPr lang="en-US" sz="1400" cap="none" dirty="0" err="1">
                <a:solidFill>
                  <a:schemeClr val="bg1"/>
                </a:solidFill>
              </a:rPr>
              <a:t>mirando</a:t>
            </a:r>
            <a:r>
              <a:rPr lang="en-US" sz="1400" cap="none" dirty="0">
                <a:solidFill>
                  <a:schemeClr val="bg1"/>
                </a:solidFill>
              </a:rPr>
              <a:t> al Norte</a:t>
            </a:r>
            <a:endParaRPr lang="es-PE" sz="1400"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8918" y="1612174"/>
            <a:ext cx="10500256" cy="3585858"/>
          </a:xfrm>
          <a:prstGeom prst="rect">
            <a:avLst/>
          </a:prstGeom>
        </p:spPr>
      </p:pic>
    </p:spTree>
    <p:extLst>
      <p:ext uri="{BB962C8B-B14F-4D97-AF65-F5344CB8AC3E}">
        <p14:creationId xmlns:p14="http://schemas.microsoft.com/office/powerpoint/2010/main" val="2455753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575898" y="118714"/>
            <a:ext cx="2605313" cy="682204"/>
          </a:xfrm>
        </p:spPr>
        <p:txBody>
          <a:bodyPr/>
          <a:lstStyle/>
          <a:p>
            <a:r>
              <a:rPr lang="en-US" sz="3600" dirty="0" err="1">
                <a:solidFill>
                  <a:schemeClr val="bg1"/>
                </a:solidFill>
              </a:rPr>
              <a:t>Estructural</a:t>
            </a:r>
            <a:endParaRPr lang="es-PE" sz="3600" dirty="0">
              <a:solidFill>
                <a:schemeClr val="bg1"/>
              </a:solidFill>
            </a:endParaRPr>
          </a:p>
        </p:txBody>
      </p:sp>
      <p:sp>
        <p:nvSpPr>
          <p:cNvPr id="3" name="Subtítulo 2"/>
          <p:cNvSpPr>
            <a:spLocks noGrp="1"/>
          </p:cNvSpPr>
          <p:nvPr>
            <p:ph type="subTitle" idx="1"/>
          </p:nvPr>
        </p:nvSpPr>
        <p:spPr>
          <a:xfrm>
            <a:off x="5878555" y="1266967"/>
            <a:ext cx="5897551" cy="5364569"/>
          </a:xfrm>
        </p:spPr>
        <p:txBody>
          <a:bodyPr>
            <a:normAutofit lnSpcReduction="10000"/>
          </a:bodyPr>
          <a:lstStyle/>
          <a:p>
            <a:r>
              <a:rPr lang="es-PE" sz="1600" cap="none" dirty="0">
                <a:solidFill>
                  <a:schemeClr val="bg1"/>
                </a:solidFill>
              </a:rPr>
              <a:t>La zona de los Hornos, presenta en sus manifestaciones geológicas superficiales, un comportamiento estructural muy peculiar, que configura geométrica y estructuralmente la probabilidad de un depósito en profundidad, a ello se le ha denominado “compartimiento estructural”.</a:t>
            </a:r>
          </a:p>
          <a:p>
            <a:r>
              <a:rPr lang="es-PE" sz="1600" cap="none" dirty="0">
                <a:solidFill>
                  <a:schemeClr val="bg1"/>
                </a:solidFill>
              </a:rPr>
              <a:t>El compartimiento estructural Los Hornos, presenta superficialmente dominios y/o tendencias estructurales </a:t>
            </a:r>
            <a:r>
              <a:rPr lang="es-PE" sz="1600" cap="none" dirty="0" err="1">
                <a:solidFill>
                  <a:schemeClr val="bg1"/>
                </a:solidFill>
              </a:rPr>
              <a:t>polidireccionales</a:t>
            </a:r>
            <a:r>
              <a:rPr lang="es-PE" sz="1600" cap="none" dirty="0">
                <a:solidFill>
                  <a:schemeClr val="bg1"/>
                </a:solidFill>
              </a:rPr>
              <a:t> de sistemas de </a:t>
            </a:r>
            <a:r>
              <a:rPr lang="es-PE" sz="1600" cap="none" dirty="0" err="1">
                <a:solidFill>
                  <a:schemeClr val="bg1"/>
                </a:solidFill>
              </a:rPr>
              <a:t>fracturamientos</a:t>
            </a:r>
            <a:r>
              <a:rPr lang="es-PE" sz="1600" cap="none" dirty="0">
                <a:solidFill>
                  <a:schemeClr val="bg1"/>
                </a:solidFill>
              </a:rPr>
              <a:t> hacia su interior, presentando en ella zonas de cizallamiento (</a:t>
            </a:r>
            <a:r>
              <a:rPr lang="es-PE" sz="1600" cap="none" dirty="0" err="1">
                <a:solidFill>
                  <a:schemeClr val="bg1"/>
                </a:solidFill>
              </a:rPr>
              <a:t>shear</a:t>
            </a:r>
            <a:r>
              <a:rPr lang="es-PE" sz="1600" cap="none" dirty="0">
                <a:solidFill>
                  <a:schemeClr val="bg1"/>
                </a:solidFill>
              </a:rPr>
              <a:t> </a:t>
            </a:r>
            <a:r>
              <a:rPr lang="es-PE" sz="1600" cap="none" dirty="0" err="1">
                <a:solidFill>
                  <a:schemeClr val="bg1"/>
                </a:solidFill>
              </a:rPr>
              <a:t>zone</a:t>
            </a:r>
            <a:r>
              <a:rPr lang="es-PE" sz="1600" cap="none" dirty="0">
                <a:solidFill>
                  <a:schemeClr val="bg1"/>
                </a:solidFill>
              </a:rPr>
              <a:t>), </a:t>
            </a:r>
            <a:r>
              <a:rPr lang="es-PE" sz="1600" cap="none" dirty="0" err="1">
                <a:solidFill>
                  <a:schemeClr val="bg1"/>
                </a:solidFill>
              </a:rPr>
              <a:t>craquelamientos</a:t>
            </a:r>
            <a:r>
              <a:rPr lang="es-PE" sz="1600" cap="none" dirty="0">
                <a:solidFill>
                  <a:schemeClr val="bg1"/>
                </a:solidFill>
              </a:rPr>
              <a:t> (</a:t>
            </a:r>
            <a:r>
              <a:rPr lang="es-PE" sz="1600" cap="none" dirty="0" err="1">
                <a:solidFill>
                  <a:schemeClr val="bg1"/>
                </a:solidFill>
              </a:rPr>
              <a:t>crackle</a:t>
            </a:r>
            <a:r>
              <a:rPr lang="es-PE" sz="1600" cap="none" dirty="0">
                <a:solidFill>
                  <a:schemeClr val="bg1"/>
                </a:solidFill>
              </a:rPr>
              <a:t>), y en forma muy local zonas de brecha; estos sistemas de </a:t>
            </a:r>
            <a:r>
              <a:rPr lang="es-PE" sz="1600" cap="none" dirty="0" err="1">
                <a:solidFill>
                  <a:schemeClr val="bg1"/>
                </a:solidFill>
              </a:rPr>
              <a:t>fracturamientos</a:t>
            </a:r>
            <a:r>
              <a:rPr lang="es-PE" sz="1600" cap="none" dirty="0">
                <a:solidFill>
                  <a:schemeClr val="bg1"/>
                </a:solidFill>
              </a:rPr>
              <a:t>  de tipo </a:t>
            </a:r>
            <a:r>
              <a:rPr lang="es-PE" sz="1600" cap="none" dirty="0" err="1">
                <a:solidFill>
                  <a:schemeClr val="bg1"/>
                </a:solidFill>
              </a:rPr>
              <a:t>crackle</a:t>
            </a:r>
            <a:r>
              <a:rPr lang="es-PE" sz="1600" cap="none" dirty="0">
                <a:solidFill>
                  <a:schemeClr val="bg1"/>
                </a:solidFill>
              </a:rPr>
              <a:t> - brecha  se encuentran abierto a  nivel distrital hacia el noroeste de la concesión Patricia.</a:t>
            </a:r>
          </a:p>
          <a:p>
            <a:r>
              <a:rPr lang="es-PE" sz="1600" cap="none" dirty="0">
                <a:solidFill>
                  <a:schemeClr val="bg1"/>
                </a:solidFill>
              </a:rPr>
              <a:t>La proyección de 1564 datos de fracturas de estaciones estructurales en toda la zona El Cura en un diagrama de rosetas, determina distribuciones </a:t>
            </a:r>
            <a:r>
              <a:rPr lang="es-PE" sz="1600" cap="none" dirty="0" err="1">
                <a:solidFill>
                  <a:schemeClr val="bg1"/>
                </a:solidFill>
              </a:rPr>
              <a:t>polidireccionales</a:t>
            </a:r>
            <a:r>
              <a:rPr lang="es-PE" sz="1600" cap="none" dirty="0">
                <a:solidFill>
                  <a:schemeClr val="bg1"/>
                </a:solidFill>
              </a:rPr>
              <a:t> de </a:t>
            </a:r>
            <a:r>
              <a:rPr lang="es-PE" sz="1600" cap="none" dirty="0" err="1">
                <a:solidFill>
                  <a:schemeClr val="bg1"/>
                </a:solidFill>
              </a:rPr>
              <a:t>fracturamientos</a:t>
            </a:r>
            <a:r>
              <a:rPr lang="es-PE" sz="1600" cap="none" dirty="0">
                <a:solidFill>
                  <a:schemeClr val="bg1"/>
                </a:solidFill>
              </a:rPr>
              <a:t>, en planos de fracturas con buzamientos entre 0° a 90°.  Las fracturas </a:t>
            </a:r>
            <a:r>
              <a:rPr lang="es-PE" sz="1600" cap="none" dirty="0" err="1">
                <a:solidFill>
                  <a:schemeClr val="bg1"/>
                </a:solidFill>
              </a:rPr>
              <a:t>polidireccionales</a:t>
            </a:r>
            <a:r>
              <a:rPr lang="es-PE" sz="1600" cap="none" dirty="0">
                <a:solidFill>
                  <a:schemeClr val="bg1"/>
                </a:solidFill>
              </a:rPr>
              <a:t> presentan un desarrollo de un entrampamiento de red de vetillas de cuarzo </a:t>
            </a:r>
            <a:r>
              <a:rPr lang="es-PE" sz="1600" cap="none" dirty="0" err="1">
                <a:solidFill>
                  <a:schemeClr val="bg1"/>
                </a:solidFill>
              </a:rPr>
              <a:t>polidireccionales</a:t>
            </a:r>
            <a:r>
              <a:rPr lang="es-PE" sz="1600" cap="none" dirty="0">
                <a:solidFill>
                  <a:schemeClr val="bg1"/>
                </a:solidFill>
              </a:rPr>
              <a:t> en profundidad.</a:t>
            </a: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4221" y="893151"/>
            <a:ext cx="4680458" cy="5865199"/>
          </a:xfrm>
          <a:prstGeom prst="rect">
            <a:avLst/>
          </a:prstGeom>
        </p:spPr>
      </p:pic>
    </p:spTree>
    <p:extLst>
      <p:ext uri="{BB962C8B-B14F-4D97-AF65-F5344CB8AC3E}">
        <p14:creationId xmlns:p14="http://schemas.microsoft.com/office/powerpoint/2010/main" val="928307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368056" y="212719"/>
            <a:ext cx="2554038" cy="682204"/>
          </a:xfrm>
        </p:spPr>
        <p:txBody>
          <a:bodyPr/>
          <a:lstStyle/>
          <a:p>
            <a:r>
              <a:rPr lang="en-US" sz="3600" dirty="0" err="1">
                <a:solidFill>
                  <a:schemeClr val="bg1"/>
                </a:solidFill>
              </a:rPr>
              <a:t>Estructural</a:t>
            </a:r>
            <a:endParaRPr lang="es-PE" sz="3600" dirty="0">
              <a:solidFill>
                <a:schemeClr val="bg1"/>
              </a:solidFill>
            </a:endParaRPr>
          </a:p>
        </p:txBody>
      </p:sp>
      <p:sp>
        <p:nvSpPr>
          <p:cNvPr id="3" name="Subtítulo 2"/>
          <p:cNvSpPr>
            <a:spLocks noGrp="1"/>
          </p:cNvSpPr>
          <p:nvPr>
            <p:ph type="subTitle" idx="1"/>
          </p:nvPr>
        </p:nvSpPr>
        <p:spPr>
          <a:xfrm>
            <a:off x="6434981" y="1264778"/>
            <a:ext cx="4990746" cy="5067656"/>
          </a:xfrm>
        </p:spPr>
        <p:txBody>
          <a:bodyPr>
            <a:noAutofit/>
          </a:bodyPr>
          <a:lstStyle/>
          <a:p>
            <a:r>
              <a:rPr lang="es-PE" sz="1600" cap="none" dirty="0">
                <a:solidFill>
                  <a:schemeClr val="bg1"/>
                </a:solidFill>
              </a:rPr>
              <a:t>El control estructural y/o grado de </a:t>
            </a:r>
            <a:r>
              <a:rPr lang="es-PE" sz="1600" cap="none" dirty="0" err="1">
                <a:solidFill>
                  <a:schemeClr val="bg1"/>
                </a:solidFill>
              </a:rPr>
              <a:t>fracturamiento</a:t>
            </a:r>
            <a:r>
              <a:rPr lang="es-PE" sz="1600" cap="none" dirty="0">
                <a:solidFill>
                  <a:schemeClr val="bg1"/>
                </a:solidFill>
              </a:rPr>
              <a:t> en el prospecto Los Hornos, es el factor principal de el </a:t>
            </a:r>
            <a:r>
              <a:rPr lang="es-PE" sz="1600" cap="none" dirty="0" err="1">
                <a:solidFill>
                  <a:schemeClr val="bg1"/>
                </a:solidFill>
              </a:rPr>
              <a:t>trampamiento</a:t>
            </a:r>
            <a:r>
              <a:rPr lang="es-PE" sz="1600" cap="none" dirty="0">
                <a:solidFill>
                  <a:schemeClr val="bg1"/>
                </a:solidFill>
              </a:rPr>
              <a:t> de mineralización en profundidad.</a:t>
            </a:r>
          </a:p>
          <a:p>
            <a:r>
              <a:rPr lang="es-PE" sz="1600" cap="none" dirty="0">
                <a:solidFill>
                  <a:schemeClr val="bg1"/>
                </a:solidFill>
              </a:rPr>
              <a:t>Los sistemas de </a:t>
            </a:r>
            <a:r>
              <a:rPr lang="es-PE" sz="1600" cap="none" dirty="0" err="1">
                <a:solidFill>
                  <a:schemeClr val="bg1"/>
                </a:solidFill>
              </a:rPr>
              <a:t>fallamientos</a:t>
            </a:r>
            <a:r>
              <a:rPr lang="es-PE" sz="1600" cap="none" dirty="0">
                <a:solidFill>
                  <a:schemeClr val="bg1"/>
                </a:solidFill>
              </a:rPr>
              <a:t> principales con inflexiones abruptas a graduales, como la falla del rio </a:t>
            </a:r>
            <a:r>
              <a:rPr lang="es-PE" sz="1600" cap="none" dirty="0" err="1">
                <a:solidFill>
                  <a:schemeClr val="bg1"/>
                </a:solidFill>
              </a:rPr>
              <a:t>Huascacocha</a:t>
            </a:r>
            <a:r>
              <a:rPr lang="es-PE" sz="1600" cap="none" dirty="0">
                <a:solidFill>
                  <a:schemeClr val="bg1"/>
                </a:solidFill>
              </a:rPr>
              <a:t>, ha generado zonas de control estructural con apertura de espacios o extensionales locales que han favorecido el movimiento de fluidos hidrotermales (permeabilidad estructural); asimismo también presentan zonas de compresiones locales que han restringido el paso de los fluidos hidrotermales, en sus diferentes etapas de mineralización.</a:t>
            </a:r>
          </a:p>
          <a:p>
            <a:r>
              <a:rPr lang="es-PE" sz="1600" cap="none" dirty="0">
                <a:solidFill>
                  <a:schemeClr val="bg1"/>
                </a:solidFill>
              </a:rPr>
              <a:t>El análisis del conjunto de los sistemas de vetas (&gt;5cm. de ancho) y vetillas (&lt; 5cm. a 1cm. de ancho) de cuarzo de la zona Los Hornos,  determinaron tendencias poli-direccionales de los sistemas de mineralización (entrecruzamientos de vetillas). </a:t>
            </a:r>
          </a:p>
        </p:txBody>
      </p:sp>
      <p:pic>
        <p:nvPicPr>
          <p:cNvPr id="6" name="Picture 5" descr="100_075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732" y="1831729"/>
            <a:ext cx="5244054" cy="3933754"/>
          </a:xfrm>
          <a:prstGeom prst="rect">
            <a:avLst/>
          </a:prstGeom>
          <a:noFill/>
          <a:ln w="9525">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067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772313" y="135807"/>
            <a:ext cx="2483067" cy="682204"/>
          </a:xfrm>
        </p:spPr>
        <p:txBody>
          <a:bodyPr/>
          <a:lstStyle/>
          <a:p>
            <a:r>
              <a:rPr lang="en-US" sz="3600" dirty="0" err="1">
                <a:solidFill>
                  <a:schemeClr val="bg1"/>
                </a:solidFill>
              </a:rPr>
              <a:t>Estructural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1529" y="1130341"/>
            <a:ext cx="8782895" cy="5077465"/>
          </a:xfrm>
          <a:prstGeom prst="rect">
            <a:avLst/>
          </a:prstGeom>
          <a:ln>
            <a:solidFill>
              <a:schemeClr val="bg1"/>
            </a:solidFill>
          </a:ln>
        </p:spPr>
      </p:pic>
    </p:spTree>
    <p:extLst>
      <p:ext uri="{BB962C8B-B14F-4D97-AF65-F5344CB8AC3E}">
        <p14:creationId xmlns:p14="http://schemas.microsoft.com/office/powerpoint/2010/main" val="2113034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978214" y="127421"/>
            <a:ext cx="2577404" cy="682204"/>
          </a:xfrm>
        </p:spPr>
        <p:txBody>
          <a:bodyPr/>
          <a:lstStyle/>
          <a:p>
            <a:r>
              <a:rPr lang="en-US" sz="3600" dirty="0" err="1">
                <a:solidFill>
                  <a:schemeClr val="bg1"/>
                </a:solidFill>
              </a:rPr>
              <a:t>Estructural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3" name="Imagen 2"/>
          <p:cNvPicPr>
            <a:picLocks noChangeAspect="1"/>
          </p:cNvPicPr>
          <p:nvPr/>
        </p:nvPicPr>
        <p:blipFill>
          <a:blip r:embed="rId2"/>
          <a:stretch>
            <a:fillRect/>
          </a:stretch>
        </p:blipFill>
        <p:spPr>
          <a:xfrm>
            <a:off x="1761591" y="1151145"/>
            <a:ext cx="9010650" cy="4829175"/>
          </a:xfrm>
          <a:prstGeom prst="rect">
            <a:avLst/>
          </a:prstGeom>
          <a:ln>
            <a:solidFill>
              <a:schemeClr val="bg1"/>
            </a:solidFill>
          </a:ln>
        </p:spPr>
      </p:pic>
    </p:spTree>
    <p:extLst>
      <p:ext uri="{BB962C8B-B14F-4D97-AF65-F5344CB8AC3E}">
        <p14:creationId xmlns:p14="http://schemas.microsoft.com/office/powerpoint/2010/main" val="1197802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765434" y="289629"/>
            <a:ext cx="2481400" cy="682204"/>
          </a:xfrm>
        </p:spPr>
        <p:txBody>
          <a:bodyPr/>
          <a:lstStyle/>
          <a:p>
            <a:r>
              <a:rPr lang="en-US" sz="3600" dirty="0" err="1">
                <a:solidFill>
                  <a:schemeClr val="bg1"/>
                </a:solidFill>
              </a:rPr>
              <a:t>Estructural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2159" y="1164651"/>
            <a:ext cx="11733320" cy="5004135"/>
          </a:xfrm>
          <a:prstGeom prst="rect">
            <a:avLst/>
          </a:prstGeom>
          <a:ln>
            <a:solidFill>
              <a:schemeClr val="bg1"/>
            </a:solidFill>
          </a:ln>
        </p:spPr>
      </p:pic>
    </p:spTree>
    <p:extLst>
      <p:ext uri="{BB962C8B-B14F-4D97-AF65-F5344CB8AC3E}">
        <p14:creationId xmlns:p14="http://schemas.microsoft.com/office/powerpoint/2010/main" val="5295072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F:\GCI1\Data Usuarios\Geologia\YArones\Documentos Geologia\Geologia compartido\II ETAPA -PROYECTO LOS HORNOS\MUESTREO\II Etapa\Fotos Muestras_Canaletas\M-587 Au 1.83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8092" y="320723"/>
            <a:ext cx="7660946" cy="57457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2" descr="F:\GCI1\Data Usuarios\Geologia\YArones\Documentos Geologia\Geologia compartido\II ETAPA -PROYECTO LOS HORNOS\MUESTREO\II Etapa\Fotos Muestras_Canaletas\M-587 Au 1.83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920251" y="320723"/>
            <a:ext cx="4062482" cy="33368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4228504" y="6325318"/>
            <a:ext cx="4628893" cy="369332"/>
          </a:xfrm>
          <a:prstGeom prst="rect">
            <a:avLst/>
          </a:prstGeom>
          <a:noFill/>
        </p:spPr>
        <p:txBody>
          <a:bodyPr wrap="square" rtlCol="0">
            <a:spAutoFit/>
          </a:bodyPr>
          <a:lstStyle/>
          <a:p>
            <a:r>
              <a:rPr lang="es-PE" b="1" dirty="0">
                <a:solidFill>
                  <a:schemeClr val="bg1"/>
                </a:solidFill>
              </a:rPr>
              <a:t>Muestra  M-587 :  1.83 g Au/t</a:t>
            </a:r>
          </a:p>
        </p:txBody>
      </p:sp>
    </p:spTree>
    <p:extLst>
      <p:ext uri="{BB962C8B-B14F-4D97-AF65-F5344CB8AC3E}">
        <p14:creationId xmlns:p14="http://schemas.microsoft.com/office/powerpoint/2010/main" val="2063049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755642" y="113738"/>
            <a:ext cx="6690202" cy="682204"/>
          </a:xfrm>
        </p:spPr>
        <p:txBody>
          <a:bodyPr/>
          <a:lstStyle/>
          <a:p>
            <a:r>
              <a:rPr lang="en-US" sz="3600" dirty="0">
                <a:solidFill>
                  <a:schemeClr val="bg1"/>
                </a:solidFill>
              </a:rPr>
              <a:t>UBICACION Y ACCESIBILIDAD</a:t>
            </a:r>
            <a:endParaRPr lang="es-PE" sz="3600" dirty="0">
              <a:solidFill>
                <a:schemeClr val="bg1"/>
              </a:solidFill>
            </a:endParaRPr>
          </a:p>
        </p:txBody>
      </p:sp>
      <p:pic>
        <p:nvPicPr>
          <p:cNvPr id="5" name="Imagen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4716" y="982639"/>
            <a:ext cx="5691117" cy="53499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Imagen 6">
            <a:extLst>
              <a:ext uri="{FF2B5EF4-FFF2-40B4-BE49-F238E27FC236}">
                <a16:creationId xmlns:a16="http://schemas.microsoft.com/office/drawing/2014/main" id="{C2BBF7ED-2C3B-471C-AB2A-0C001E4B34D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96169" y="786834"/>
            <a:ext cx="4611340" cy="59574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Bocadillo: rectángulo 7">
            <a:extLst>
              <a:ext uri="{FF2B5EF4-FFF2-40B4-BE49-F238E27FC236}">
                <a16:creationId xmlns:a16="http://schemas.microsoft.com/office/drawing/2014/main" id="{430199D3-A511-41CA-AACE-0533421CC003}"/>
              </a:ext>
            </a:extLst>
          </p:cNvPr>
          <p:cNvSpPr/>
          <p:nvPr/>
        </p:nvSpPr>
        <p:spPr>
          <a:xfrm>
            <a:off x="4708476" y="2623783"/>
            <a:ext cx="1187356" cy="559557"/>
          </a:xfrm>
          <a:prstGeom prst="wedgeRectCallout">
            <a:avLst>
              <a:gd name="adj1" fmla="val -37004"/>
              <a:gd name="adj2" fmla="val 139235"/>
            </a:avLst>
          </a:prstGeom>
          <a:solidFill>
            <a:srgbClr val="FFFF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sz="1200" b="1" dirty="0">
                <a:solidFill>
                  <a:schemeClr val="bg1"/>
                </a:solidFill>
                <a:latin typeface="Arial Black" panose="020B0A04020102020204" pitchFamily="34" charset="0"/>
              </a:rPr>
              <a:t>BULDIBUYO PROJECT</a:t>
            </a:r>
          </a:p>
        </p:txBody>
      </p:sp>
      <p:pic>
        <p:nvPicPr>
          <p:cNvPr id="3" name="Imagen 2">
            <a:extLst>
              <a:ext uri="{FF2B5EF4-FFF2-40B4-BE49-F238E27FC236}">
                <a16:creationId xmlns:a16="http://schemas.microsoft.com/office/drawing/2014/main" id="{377DBD5D-1216-048B-C427-E7B3676975EC}"/>
              </a:ext>
            </a:extLst>
          </p:cNvPr>
          <p:cNvPicPr>
            <a:picLocks noChangeAspect="1"/>
          </p:cNvPicPr>
          <p:nvPr/>
        </p:nvPicPr>
        <p:blipFill>
          <a:blip r:embed="rId4"/>
          <a:srcRect/>
          <a:stretch/>
        </p:blipFill>
        <p:spPr>
          <a:xfrm>
            <a:off x="291597" y="53624"/>
            <a:ext cx="2004760" cy="848368"/>
          </a:xfrm>
          <a:prstGeom prst="rect">
            <a:avLst/>
          </a:prstGeom>
        </p:spPr>
      </p:pic>
    </p:spTree>
    <p:extLst>
      <p:ext uri="{BB962C8B-B14F-4D97-AF65-F5344CB8AC3E}">
        <p14:creationId xmlns:p14="http://schemas.microsoft.com/office/powerpoint/2010/main" val="12983307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F:\GCI1\Data Usuarios\Geologia\YArones\Documentos Geologia\Geologia compartido\II ETAPA -PROYECTO LOS HORNOS\MUESTREO\II Etapa\Fotos Muestras_Canaletas\M-752 Au 14.2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0250" y="211540"/>
            <a:ext cx="8161361" cy="61210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310395" y="6414450"/>
            <a:ext cx="3796379" cy="369332"/>
          </a:xfrm>
          <a:prstGeom prst="rect">
            <a:avLst/>
          </a:prstGeom>
          <a:noFill/>
        </p:spPr>
        <p:txBody>
          <a:bodyPr wrap="square" rtlCol="0">
            <a:spAutoFit/>
          </a:bodyPr>
          <a:lstStyle/>
          <a:p>
            <a:r>
              <a:rPr lang="es-PE" b="1" dirty="0">
                <a:solidFill>
                  <a:schemeClr val="bg1"/>
                </a:solidFill>
              </a:rPr>
              <a:t>Muestra  M-752 : 14.25 g Au/t </a:t>
            </a:r>
          </a:p>
        </p:txBody>
      </p:sp>
      <p:pic>
        <p:nvPicPr>
          <p:cNvPr id="6" name="Picture 2" descr="F:\GCI1\Data Usuarios\Geologia\YArones\Documentos Geologia\Geologia compartido\II ETAPA -PROYECTO LOS HORNOS\MUESTREO\II Etapa\Fotos Muestras_Canaletas\M-752 Au 14.25.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613890" y="211540"/>
            <a:ext cx="4165580" cy="33368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675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F:\GCI1\Data Usuarios\Geologia\YArones\Documentos Geologia\Geologia compartido\II ETAPA -PROYECTO LOS HORNOS\MUESTREO\II Etapa\Fotos Muestras_Canaletas\M-284 Au 15gr.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3773" y="281482"/>
            <a:ext cx="7761028" cy="58207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2" descr="F:\GCI1\Data Usuarios\Geologia\YArones\Documentos Geologia\Geologia compartido\II ETAPA -PROYECTO LOS HORNOS\MUESTREO\II Etapa\Fotos Muestras_Canaletas\M-284 Au 15gr.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024883" y="578046"/>
            <a:ext cx="4474415" cy="34817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4228504" y="6325318"/>
            <a:ext cx="3796379" cy="369332"/>
          </a:xfrm>
          <a:prstGeom prst="rect">
            <a:avLst/>
          </a:prstGeom>
          <a:noFill/>
        </p:spPr>
        <p:txBody>
          <a:bodyPr wrap="square" rtlCol="0">
            <a:spAutoFit/>
          </a:bodyPr>
          <a:lstStyle/>
          <a:p>
            <a:r>
              <a:rPr lang="es-PE" b="1" dirty="0">
                <a:solidFill>
                  <a:schemeClr val="bg1"/>
                </a:solidFill>
              </a:rPr>
              <a:t>Muestra  M-284 :15.90  g Au/t </a:t>
            </a:r>
          </a:p>
        </p:txBody>
      </p:sp>
    </p:spTree>
    <p:extLst>
      <p:ext uri="{BB962C8B-B14F-4D97-AF65-F5344CB8AC3E}">
        <p14:creationId xmlns:p14="http://schemas.microsoft.com/office/powerpoint/2010/main" val="3595477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0A2313F-9D08-4C4F-A356-F9432276B5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1849" y="139014"/>
            <a:ext cx="7904204" cy="59281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Imagen 5">
            <a:extLst>
              <a:ext uri="{FF2B5EF4-FFF2-40B4-BE49-F238E27FC236}">
                <a16:creationId xmlns:a16="http://schemas.microsoft.com/office/drawing/2014/main" id="{BCA22854-6874-44C4-9556-ABDC2DD6E1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266671" y="139014"/>
            <a:ext cx="3767532" cy="2628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5 CuadroTexto">
            <a:extLst>
              <a:ext uri="{FF2B5EF4-FFF2-40B4-BE49-F238E27FC236}">
                <a16:creationId xmlns:a16="http://schemas.microsoft.com/office/drawing/2014/main" id="{E196EA3D-75FE-443A-80B5-ABB3E4A5D552}"/>
              </a:ext>
            </a:extLst>
          </p:cNvPr>
          <p:cNvSpPr txBox="1"/>
          <p:nvPr/>
        </p:nvSpPr>
        <p:spPr>
          <a:xfrm>
            <a:off x="3756454" y="6325318"/>
            <a:ext cx="4510217" cy="369332"/>
          </a:xfrm>
          <a:prstGeom prst="rect">
            <a:avLst/>
          </a:prstGeom>
          <a:noFill/>
        </p:spPr>
        <p:txBody>
          <a:bodyPr wrap="square" rtlCol="0">
            <a:spAutoFit/>
          </a:bodyPr>
          <a:lstStyle/>
          <a:p>
            <a:r>
              <a:rPr lang="es-PE" b="1" dirty="0">
                <a:solidFill>
                  <a:schemeClr val="bg1"/>
                </a:solidFill>
              </a:rPr>
              <a:t>Muestra  M-753, M7-54 :1.48  g Au/t </a:t>
            </a:r>
          </a:p>
        </p:txBody>
      </p:sp>
    </p:spTree>
    <p:extLst>
      <p:ext uri="{BB962C8B-B14F-4D97-AF65-F5344CB8AC3E}">
        <p14:creationId xmlns:p14="http://schemas.microsoft.com/office/powerpoint/2010/main" val="35484707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71BFC35-8991-4C15-876C-AEC416BBA4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1848" y="318185"/>
            <a:ext cx="7615881" cy="57119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Imagen 3">
            <a:extLst>
              <a:ext uri="{FF2B5EF4-FFF2-40B4-BE49-F238E27FC236}">
                <a16:creationId xmlns:a16="http://schemas.microsoft.com/office/drawing/2014/main" id="{7117B79A-62C6-4ED1-A690-AA04191592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87729" y="318184"/>
            <a:ext cx="3729447" cy="28451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5 CuadroTexto">
            <a:extLst>
              <a:ext uri="{FF2B5EF4-FFF2-40B4-BE49-F238E27FC236}">
                <a16:creationId xmlns:a16="http://schemas.microsoft.com/office/drawing/2014/main" id="{627B1B5C-E8C7-4C93-B924-C2ACFDCA9D6A}"/>
              </a:ext>
            </a:extLst>
          </p:cNvPr>
          <p:cNvSpPr txBox="1"/>
          <p:nvPr/>
        </p:nvSpPr>
        <p:spPr>
          <a:xfrm>
            <a:off x="3756454" y="6325318"/>
            <a:ext cx="4510217" cy="369332"/>
          </a:xfrm>
          <a:prstGeom prst="rect">
            <a:avLst/>
          </a:prstGeom>
          <a:noFill/>
        </p:spPr>
        <p:txBody>
          <a:bodyPr wrap="square" rtlCol="0">
            <a:spAutoFit/>
          </a:bodyPr>
          <a:lstStyle/>
          <a:p>
            <a:r>
              <a:rPr lang="es-PE" b="1" dirty="0">
                <a:solidFill>
                  <a:schemeClr val="bg1"/>
                </a:solidFill>
              </a:rPr>
              <a:t>Muestra  M-728 : 1.275  g Au/t </a:t>
            </a:r>
          </a:p>
        </p:txBody>
      </p:sp>
    </p:spTree>
    <p:extLst>
      <p:ext uri="{BB962C8B-B14F-4D97-AF65-F5344CB8AC3E}">
        <p14:creationId xmlns:p14="http://schemas.microsoft.com/office/powerpoint/2010/main" val="19509460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7DAC8A2-91E4-4E23-A6DF-A01DCBE5B0C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409"/>
          <a:stretch/>
        </p:blipFill>
        <p:spPr>
          <a:xfrm>
            <a:off x="2306472" y="118168"/>
            <a:ext cx="7233314" cy="66216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84250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026005E-E556-4DA8-BE28-19612DCFF5F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55092" y="223884"/>
            <a:ext cx="8134065" cy="64364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CuadroTexto 3">
            <a:extLst>
              <a:ext uri="{FF2B5EF4-FFF2-40B4-BE49-F238E27FC236}">
                <a16:creationId xmlns:a16="http://schemas.microsoft.com/office/drawing/2014/main" id="{C9474FF2-DA80-4914-AC6D-735BA2F0A6A1}"/>
              </a:ext>
            </a:extLst>
          </p:cNvPr>
          <p:cNvSpPr txBox="1"/>
          <p:nvPr/>
        </p:nvSpPr>
        <p:spPr>
          <a:xfrm>
            <a:off x="8789157" y="2934269"/>
            <a:ext cx="3402843" cy="1015663"/>
          </a:xfrm>
          <a:prstGeom prst="rect">
            <a:avLst/>
          </a:prstGeom>
          <a:noFill/>
        </p:spPr>
        <p:txBody>
          <a:bodyPr wrap="square" rtlCol="0">
            <a:spAutoFit/>
          </a:bodyPr>
          <a:lstStyle/>
          <a:p>
            <a:pPr algn="ctr"/>
            <a:r>
              <a:rPr lang="es-PE" sz="2000" b="1" dirty="0">
                <a:latin typeface="Arial" panose="020B0604020202020204" pitchFamily="34" charset="0"/>
                <a:cs typeface="Arial" panose="020B0604020202020204" pitchFamily="34" charset="0"/>
              </a:rPr>
              <a:t>LINEA GEOFISICA 8500N Y SONDAJE DE EXPLORACION</a:t>
            </a:r>
          </a:p>
        </p:txBody>
      </p:sp>
      <p:sp>
        <p:nvSpPr>
          <p:cNvPr id="5" name="CuadroTexto 4">
            <a:extLst>
              <a:ext uri="{FF2B5EF4-FFF2-40B4-BE49-F238E27FC236}">
                <a16:creationId xmlns:a16="http://schemas.microsoft.com/office/drawing/2014/main" id="{4D31A8C5-7A46-47F8-9BFA-DA53C99D6AEF}"/>
              </a:ext>
            </a:extLst>
          </p:cNvPr>
          <p:cNvSpPr txBox="1"/>
          <p:nvPr/>
        </p:nvSpPr>
        <p:spPr>
          <a:xfrm>
            <a:off x="4585648" y="4421875"/>
            <a:ext cx="928047" cy="230832"/>
          </a:xfrm>
          <a:prstGeom prst="rect">
            <a:avLst/>
          </a:prstGeom>
          <a:noFill/>
        </p:spPr>
        <p:txBody>
          <a:bodyPr wrap="square" rtlCol="0">
            <a:spAutoFit/>
          </a:bodyPr>
          <a:lstStyle/>
          <a:p>
            <a:r>
              <a:rPr lang="es-PE" sz="900" b="1" dirty="0">
                <a:solidFill>
                  <a:schemeClr val="bg1"/>
                </a:solidFill>
                <a:latin typeface="Arial Black" panose="020B0A04020102020204" pitchFamily="34" charset="0"/>
                <a:cs typeface="Arial" panose="020B0604020202020204" pitchFamily="34" charset="0"/>
              </a:rPr>
              <a:t>LH07-05</a:t>
            </a:r>
          </a:p>
        </p:txBody>
      </p:sp>
      <p:sp>
        <p:nvSpPr>
          <p:cNvPr id="6" name="CuadroTexto 5">
            <a:extLst>
              <a:ext uri="{FF2B5EF4-FFF2-40B4-BE49-F238E27FC236}">
                <a16:creationId xmlns:a16="http://schemas.microsoft.com/office/drawing/2014/main" id="{99F57482-DD25-487F-966D-B0E67ADBF1CE}"/>
              </a:ext>
            </a:extLst>
          </p:cNvPr>
          <p:cNvSpPr txBox="1"/>
          <p:nvPr/>
        </p:nvSpPr>
        <p:spPr>
          <a:xfrm>
            <a:off x="4653888" y="1544471"/>
            <a:ext cx="928047" cy="230832"/>
          </a:xfrm>
          <a:prstGeom prst="rect">
            <a:avLst/>
          </a:prstGeom>
          <a:noFill/>
        </p:spPr>
        <p:txBody>
          <a:bodyPr wrap="square" rtlCol="0">
            <a:spAutoFit/>
          </a:bodyPr>
          <a:lstStyle/>
          <a:p>
            <a:r>
              <a:rPr lang="es-PE" sz="900" b="1" dirty="0">
                <a:solidFill>
                  <a:schemeClr val="bg1"/>
                </a:solidFill>
                <a:latin typeface="Arial Black" panose="020B0A04020102020204" pitchFamily="34" charset="0"/>
                <a:cs typeface="Arial" panose="020B0604020202020204" pitchFamily="34" charset="0"/>
              </a:rPr>
              <a:t>LH07-05</a:t>
            </a:r>
          </a:p>
        </p:txBody>
      </p:sp>
    </p:spTree>
    <p:extLst>
      <p:ext uri="{BB962C8B-B14F-4D97-AF65-F5344CB8AC3E}">
        <p14:creationId xmlns:p14="http://schemas.microsoft.com/office/powerpoint/2010/main" val="11129932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898BA56-07A0-49C1-8D28-38CA5F77BD3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3898" y="218363"/>
            <a:ext cx="8472862" cy="64690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Imagen 3">
            <a:extLst>
              <a:ext uri="{FF2B5EF4-FFF2-40B4-BE49-F238E27FC236}">
                <a16:creationId xmlns:a16="http://schemas.microsoft.com/office/drawing/2014/main" id="{ED4CFA4D-D9FF-4AFC-AD80-96A94735F24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3898" y="5688842"/>
            <a:ext cx="4039736" cy="998561"/>
          </a:xfrm>
          <a:prstGeom prst="rect">
            <a:avLst/>
          </a:prstGeom>
        </p:spPr>
      </p:pic>
      <p:sp>
        <p:nvSpPr>
          <p:cNvPr id="5" name="CuadroTexto 4">
            <a:extLst>
              <a:ext uri="{FF2B5EF4-FFF2-40B4-BE49-F238E27FC236}">
                <a16:creationId xmlns:a16="http://schemas.microsoft.com/office/drawing/2014/main" id="{E6E17901-8657-4711-B15C-2E3548559246}"/>
              </a:ext>
            </a:extLst>
          </p:cNvPr>
          <p:cNvSpPr txBox="1"/>
          <p:nvPr/>
        </p:nvSpPr>
        <p:spPr>
          <a:xfrm>
            <a:off x="8789157" y="2934269"/>
            <a:ext cx="3402843" cy="707886"/>
          </a:xfrm>
          <a:prstGeom prst="rect">
            <a:avLst/>
          </a:prstGeom>
          <a:noFill/>
        </p:spPr>
        <p:txBody>
          <a:bodyPr wrap="square" rtlCol="0">
            <a:spAutoFit/>
          </a:bodyPr>
          <a:lstStyle/>
          <a:p>
            <a:pPr algn="ctr"/>
            <a:r>
              <a:rPr lang="es-PE" sz="2000" b="1" dirty="0">
                <a:latin typeface="Arial" panose="020B0604020202020204" pitchFamily="34" charset="0"/>
                <a:cs typeface="Arial" panose="020B0604020202020204" pitchFamily="34" charset="0"/>
              </a:rPr>
              <a:t>SECCION GEOLOGICA DE LINEA 8500N</a:t>
            </a:r>
          </a:p>
        </p:txBody>
      </p:sp>
    </p:spTree>
    <p:extLst>
      <p:ext uri="{BB962C8B-B14F-4D97-AF65-F5344CB8AC3E}">
        <p14:creationId xmlns:p14="http://schemas.microsoft.com/office/powerpoint/2010/main" val="771644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652337" y="161443"/>
            <a:ext cx="2491947" cy="682204"/>
          </a:xfrm>
        </p:spPr>
        <p:txBody>
          <a:bodyPr/>
          <a:lstStyle/>
          <a:p>
            <a:r>
              <a:rPr lang="en-US" sz="3600" dirty="0" err="1">
                <a:solidFill>
                  <a:schemeClr val="bg1"/>
                </a:solidFill>
              </a:rPr>
              <a:t>Estructural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44189" y="1111660"/>
            <a:ext cx="9708721" cy="5044877"/>
          </a:xfrm>
          <a:prstGeom prst="rect">
            <a:avLst/>
          </a:prstGeom>
          <a:ln>
            <a:solidFill>
              <a:schemeClr val="bg1"/>
            </a:solidFill>
          </a:ln>
        </p:spPr>
      </p:pic>
    </p:spTree>
    <p:extLst>
      <p:ext uri="{BB962C8B-B14F-4D97-AF65-F5344CB8AC3E}">
        <p14:creationId xmlns:p14="http://schemas.microsoft.com/office/powerpoint/2010/main" val="334865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56959" y="75986"/>
            <a:ext cx="3545351" cy="682204"/>
          </a:xfrm>
        </p:spPr>
        <p:txBody>
          <a:bodyPr/>
          <a:lstStyle/>
          <a:p>
            <a:r>
              <a:rPr lang="en-US" sz="3600" dirty="0" err="1">
                <a:solidFill>
                  <a:schemeClr val="bg1"/>
                </a:solidFill>
              </a:rPr>
              <a:t>Mineralizacion</a:t>
            </a:r>
            <a:endParaRPr lang="es-PE" sz="3600" dirty="0">
              <a:solidFill>
                <a:schemeClr val="bg1"/>
              </a:solidFill>
            </a:endParaRPr>
          </a:p>
        </p:txBody>
      </p:sp>
      <p:sp>
        <p:nvSpPr>
          <p:cNvPr id="3" name="Subtítulo 2"/>
          <p:cNvSpPr>
            <a:spLocks noGrp="1"/>
          </p:cNvSpPr>
          <p:nvPr>
            <p:ph type="subTitle" idx="1"/>
          </p:nvPr>
        </p:nvSpPr>
        <p:spPr>
          <a:xfrm>
            <a:off x="6324465" y="946303"/>
            <a:ext cx="4866255" cy="5501303"/>
          </a:xfrm>
        </p:spPr>
        <p:txBody>
          <a:bodyPr>
            <a:noAutofit/>
          </a:bodyPr>
          <a:lstStyle/>
          <a:p>
            <a:r>
              <a:rPr lang="es-PE" sz="1600" cap="none" dirty="0">
                <a:solidFill>
                  <a:schemeClr val="bg1"/>
                </a:solidFill>
              </a:rPr>
              <a:t>Los eventos de mineralización de oro se presentan principalmente en las zonas de mayor </a:t>
            </a:r>
            <a:r>
              <a:rPr lang="es-PE" sz="1600" cap="none" dirty="0" err="1">
                <a:solidFill>
                  <a:schemeClr val="bg1"/>
                </a:solidFill>
              </a:rPr>
              <a:t>craquelamiento</a:t>
            </a:r>
            <a:r>
              <a:rPr lang="es-PE" sz="1600" cap="none" dirty="0">
                <a:solidFill>
                  <a:schemeClr val="bg1"/>
                </a:solidFill>
              </a:rPr>
              <a:t> con alteración </a:t>
            </a:r>
            <a:r>
              <a:rPr lang="es-PE" sz="1600" cap="none" dirty="0" err="1">
                <a:solidFill>
                  <a:schemeClr val="bg1"/>
                </a:solidFill>
              </a:rPr>
              <a:t>fílica</a:t>
            </a:r>
            <a:r>
              <a:rPr lang="es-PE" sz="1600" cap="none" dirty="0">
                <a:solidFill>
                  <a:schemeClr val="bg1"/>
                </a:solidFill>
              </a:rPr>
              <a:t> moderada a fuerte, mediante un control estructural relacionado  a sistemas de vetas y vetillas milimétricas  a  </a:t>
            </a:r>
            <a:r>
              <a:rPr lang="es-PE" sz="1600" cap="none" dirty="0" err="1">
                <a:solidFill>
                  <a:schemeClr val="bg1"/>
                </a:solidFill>
              </a:rPr>
              <a:t>centimétricas</a:t>
            </a:r>
            <a:r>
              <a:rPr lang="es-PE" sz="1600" cap="none" dirty="0">
                <a:solidFill>
                  <a:schemeClr val="bg1"/>
                </a:solidFill>
              </a:rPr>
              <a:t> </a:t>
            </a:r>
            <a:r>
              <a:rPr lang="es-PE" sz="1600" cap="none" dirty="0" err="1">
                <a:solidFill>
                  <a:schemeClr val="bg1"/>
                </a:solidFill>
              </a:rPr>
              <a:t>polidireccionales</a:t>
            </a:r>
            <a:r>
              <a:rPr lang="es-PE" sz="1600" cap="none" dirty="0">
                <a:solidFill>
                  <a:schemeClr val="bg1"/>
                </a:solidFill>
              </a:rPr>
              <a:t> de cuarzo con rellenos de óxidos de </a:t>
            </a:r>
            <a:r>
              <a:rPr lang="es-PE" sz="1600" cap="none" dirty="0" err="1">
                <a:solidFill>
                  <a:schemeClr val="bg1"/>
                </a:solidFill>
              </a:rPr>
              <a:t>hematita</a:t>
            </a:r>
            <a:r>
              <a:rPr lang="es-PE" sz="1600" cap="none" dirty="0">
                <a:solidFill>
                  <a:schemeClr val="bg1"/>
                </a:solidFill>
              </a:rPr>
              <a:t>, goethita y limonitas en fracturas junto con la pirita en venillas y en una fina diseminación intersticial, con bajo contenido de sulfuros como galena, esfalerita, calcopirita, </a:t>
            </a:r>
            <a:r>
              <a:rPr lang="es-PE" sz="1600" cap="none" dirty="0" err="1">
                <a:solidFill>
                  <a:schemeClr val="bg1"/>
                </a:solidFill>
              </a:rPr>
              <a:t>arsenopirita</a:t>
            </a:r>
            <a:r>
              <a:rPr lang="es-PE" sz="1600" cap="none" dirty="0">
                <a:solidFill>
                  <a:schemeClr val="bg1"/>
                </a:solidFill>
              </a:rPr>
              <a:t>, </a:t>
            </a:r>
            <a:r>
              <a:rPr lang="es-PE" sz="1600" cap="none" dirty="0" err="1">
                <a:solidFill>
                  <a:schemeClr val="bg1"/>
                </a:solidFill>
              </a:rPr>
              <a:t>pirrotita</a:t>
            </a:r>
            <a:r>
              <a:rPr lang="es-PE" sz="1600" cap="none" dirty="0">
                <a:solidFill>
                  <a:schemeClr val="bg1"/>
                </a:solidFill>
              </a:rPr>
              <a:t> y </a:t>
            </a:r>
            <a:r>
              <a:rPr lang="es-PE" sz="1600" cap="none" dirty="0" err="1">
                <a:solidFill>
                  <a:schemeClr val="bg1"/>
                </a:solidFill>
              </a:rPr>
              <a:t>covelina</a:t>
            </a:r>
            <a:r>
              <a:rPr lang="es-PE" sz="1600" cap="none" dirty="0">
                <a:solidFill>
                  <a:schemeClr val="bg1"/>
                </a:solidFill>
              </a:rPr>
              <a:t> remplazando a la calcopirita, con texturas de reemplazamientos y estructura de tipo peineta.</a:t>
            </a:r>
          </a:p>
          <a:p>
            <a:r>
              <a:rPr lang="es-PE" sz="1600" cap="none" dirty="0">
                <a:solidFill>
                  <a:schemeClr val="bg1"/>
                </a:solidFill>
              </a:rPr>
              <a:t>La formación de venillas de </a:t>
            </a:r>
            <a:r>
              <a:rPr lang="es-PE" sz="1600" cap="none" dirty="0" err="1">
                <a:solidFill>
                  <a:schemeClr val="bg1"/>
                </a:solidFill>
              </a:rPr>
              <a:t>hematita</a:t>
            </a:r>
            <a:r>
              <a:rPr lang="es-PE" sz="1600" cap="none" dirty="0">
                <a:solidFill>
                  <a:schemeClr val="bg1"/>
                </a:solidFill>
              </a:rPr>
              <a:t> y goethita se presenta en remplazamientos de mineralizaciones de pirita y magnetita. Algunas fases de la pirita está asociado al oro libre, presentándose también en forma local en zonas de </a:t>
            </a:r>
            <a:r>
              <a:rPr lang="es-PE" sz="1600" cap="none" dirty="0" err="1">
                <a:solidFill>
                  <a:schemeClr val="bg1"/>
                </a:solidFill>
              </a:rPr>
              <a:t>autobrechas</a:t>
            </a:r>
            <a:r>
              <a:rPr lang="es-PE" sz="1600" cap="none" dirty="0">
                <a:solidFill>
                  <a:schemeClr val="bg1"/>
                </a:solidFill>
              </a:rPr>
              <a:t> como una diseminación fina de oro, entrampado en los entrecruces de </a:t>
            </a:r>
            <a:r>
              <a:rPr lang="es-PE" sz="1600" cap="none" dirty="0" err="1">
                <a:solidFill>
                  <a:schemeClr val="bg1"/>
                </a:solidFill>
              </a:rPr>
              <a:t>vetilleos</a:t>
            </a:r>
            <a:r>
              <a:rPr lang="es-PE" sz="1600" cap="none" dirty="0">
                <a:solidFill>
                  <a:schemeClr val="bg1"/>
                </a:solidFill>
              </a:rPr>
              <a:t> de cuarzo</a:t>
            </a: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0487" y="946303"/>
            <a:ext cx="4267570" cy="5753599"/>
          </a:xfrm>
          <a:prstGeom prst="rect">
            <a:avLst/>
          </a:prstGeom>
          <a:ln>
            <a:solidFill>
              <a:schemeClr val="bg1"/>
            </a:solidFill>
          </a:ln>
        </p:spPr>
      </p:pic>
    </p:spTree>
    <p:extLst>
      <p:ext uri="{BB962C8B-B14F-4D97-AF65-F5344CB8AC3E}">
        <p14:creationId xmlns:p14="http://schemas.microsoft.com/office/powerpoint/2010/main" val="3847997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436421" y="75985"/>
            <a:ext cx="3476985" cy="682204"/>
          </a:xfrm>
        </p:spPr>
        <p:txBody>
          <a:bodyPr/>
          <a:lstStyle/>
          <a:p>
            <a:r>
              <a:rPr lang="en-US" sz="3600" dirty="0" err="1">
                <a:solidFill>
                  <a:schemeClr val="bg1"/>
                </a:solidFill>
              </a:rPr>
              <a:t>Mineralizacion</a:t>
            </a:r>
            <a:endParaRPr lang="es-PE" sz="3600" dirty="0">
              <a:solidFill>
                <a:schemeClr val="bg1"/>
              </a:solidFill>
            </a:endParaRPr>
          </a:p>
        </p:txBody>
      </p:sp>
      <p:sp>
        <p:nvSpPr>
          <p:cNvPr id="3" name="Subtítulo 2"/>
          <p:cNvSpPr>
            <a:spLocks noGrp="1"/>
          </p:cNvSpPr>
          <p:nvPr>
            <p:ph type="subTitle" idx="1"/>
          </p:nvPr>
        </p:nvSpPr>
        <p:spPr>
          <a:xfrm>
            <a:off x="6392254" y="1788260"/>
            <a:ext cx="4529270" cy="4732181"/>
          </a:xfrm>
        </p:spPr>
        <p:txBody>
          <a:bodyPr>
            <a:normAutofit/>
          </a:bodyPr>
          <a:lstStyle/>
          <a:p>
            <a:r>
              <a:rPr lang="es-PE" sz="1600" cap="none" dirty="0">
                <a:solidFill>
                  <a:schemeClr val="bg1"/>
                </a:solidFill>
              </a:rPr>
              <a:t>Estudios de microscopia electrónica de muestras superficiales determinaron la presencia de oro libre no mayor a 60 micras asociado a vetillas de cuarzo, se presentan en forma de inclusiones en la </a:t>
            </a:r>
            <a:r>
              <a:rPr lang="es-PE" sz="1600" cap="none" dirty="0" err="1">
                <a:solidFill>
                  <a:schemeClr val="bg1"/>
                </a:solidFill>
              </a:rPr>
              <a:t>hematita</a:t>
            </a:r>
            <a:r>
              <a:rPr lang="es-PE" sz="1600" cap="none" dirty="0">
                <a:solidFill>
                  <a:schemeClr val="bg1"/>
                </a:solidFill>
              </a:rPr>
              <a:t> y goethita, las que remplazan a la pirita de lo cual quedan sus </a:t>
            </a:r>
            <a:r>
              <a:rPr lang="es-PE" sz="1600" cap="none" dirty="0" err="1">
                <a:solidFill>
                  <a:schemeClr val="bg1"/>
                </a:solidFill>
              </a:rPr>
              <a:t>geoformas</a:t>
            </a:r>
            <a:r>
              <a:rPr lang="es-PE" sz="1600" cap="none" dirty="0">
                <a:solidFill>
                  <a:schemeClr val="bg1"/>
                </a:solidFill>
              </a:rPr>
              <a:t> (</a:t>
            </a:r>
            <a:r>
              <a:rPr lang="es-PE" sz="1600" cap="none" dirty="0" err="1">
                <a:solidFill>
                  <a:schemeClr val="bg1"/>
                </a:solidFill>
              </a:rPr>
              <a:t>Ocharán</a:t>
            </a:r>
            <a:r>
              <a:rPr lang="es-PE" sz="1600" cap="none" dirty="0">
                <a:solidFill>
                  <a:schemeClr val="bg1"/>
                </a:solidFill>
              </a:rPr>
              <a:t> G, 2006).</a:t>
            </a:r>
          </a:p>
          <a:p>
            <a:endParaRPr lang="es-PE" sz="1600" cap="none" dirty="0">
              <a:solidFill>
                <a:schemeClr val="bg1"/>
              </a:solidFill>
            </a:endParaRPr>
          </a:p>
          <a:p>
            <a:r>
              <a:rPr lang="es-PE" sz="1600" cap="none" dirty="0">
                <a:solidFill>
                  <a:schemeClr val="bg1"/>
                </a:solidFill>
              </a:rPr>
              <a:t>Asimismo presentan inclusiones de antiguas calcopiritas con diseminación fina que han sido remplazadas por </a:t>
            </a:r>
            <a:r>
              <a:rPr lang="es-PE" sz="1600" cap="none" dirty="0" err="1">
                <a:solidFill>
                  <a:schemeClr val="bg1"/>
                </a:solidFill>
              </a:rPr>
              <a:t>covelina</a:t>
            </a:r>
            <a:r>
              <a:rPr lang="es-PE" sz="1600" cap="none" dirty="0">
                <a:solidFill>
                  <a:schemeClr val="bg1"/>
                </a:solidFill>
              </a:rPr>
              <a:t> (alteración </a:t>
            </a:r>
            <a:r>
              <a:rPr lang="es-PE" sz="1600" cap="none" dirty="0" err="1">
                <a:solidFill>
                  <a:schemeClr val="bg1"/>
                </a:solidFill>
              </a:rPr>
              <a:t>supergena</a:t>
            </a:r>
            <a:r>
              <a:rPr lang="es-PE" sz="1600" cap="none" dirty="0">
                <a:solidFill>
                  <a:schemeClr val="bg1"/>
                </a:solidFill>
              </a:rPr>
              <a:t>); con presencia de mineralización de oro diseminada, los tamaños de la pirita no superan las 20 micras.</a:t>
            </a: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41562" y="856706"/>
            <a:ext cx="4266131" cy="5860288"/>
          </a:xfrm>
          <a:prstGeom prst="rect">
            <a:avLst/>
          </a:prstGeom>
          <a:ln>
            <a:solidFill>
              <a:schemeClr val="bg1"/>
            </a:solidFill>
          </a:ln>
        </p:spPr>
      </p:pic>
    </p:spTree>
    <p:extLst>
      <p:ext uri="{BB962C8B-B14F-4D97-AF65-F5344CB8AC3E}">
        <p14:creationId xmlns:p14="http://schemas.microsoft.com/office/powerpoint/2010/main" val="3651218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871584" y="161442"/>
            <a:ext cx="3793177" cy="682204"/>
          </a:xfrm>
        </p:spPr>
        <p:txBody>
          <a:bodyPr/>
          <a:lstStyle/>
          <a:p>
            <a:r>
              <a:rPr lang="en-US" sz="3600" dirty="0">
                <a:solidFill>
                  <a:schemeClr val="bg1"/>
                </a:solidFill>
              </a:rPr>
              <a:t>Plano  </a:t>
            </a:r>
            <a:r>
              <a:rPr lang="en-US" sz="3600" dirty="0" err="1">
                <a:solidFill>
                  <a:schemeClr val="bg1"/>
                </a:solidFill>
              </a:rPr>
              <a:t>Catastral</a:t>
            </a:r>
            <a:endParaRPr lang="es-PE" sz="3600" dirty="0">
              <a:solidFill>
                <a:schemeClr val="bg1"/>
              </a:solidFill>
            </a:endParaRPr>
          </a:p>
        </p:txBody>
      </p:sp>
      <p:graphicFrame>
        <p:nvGraphicFramePr>
          <p:cNvPr id="7" name="Group 327"/>
          <p:cNvGraphicFramePr>
            <a:graphicFrameLocks/>
          </p:cNvGraphicFramePr>
          <p:nvPr>
            <p:extLst>
              <p:ext uri="{D42A27DB-BD31-4B8C-83A1-F6EECF244321}">
                <p14:modId xmlns:p14="http://schemas.microsoft.com/office/powerpoint/2010/main" val="4217650205"/>
              </p:ext>
            </p:extLst>
          </p:nvPr>
        </p:nvGraphicFramePr>
        <p:xfrm>
          <a:off x="589661" y="5577779"/>
          <a:ext cx="11169352" cy="1197360"/>
        </p:xfrm>
        <a:graphic>
          <a:graphicData uri="http://schemas.openxmlformats.org/drawingml/2006/table">
            <a:tbl>
              <a:tblPr/>
              <a:tblGrid>
                <a:gridCol w="1582136">
                  <a:extLst>
                    <a:ext uri="{9D8B030D-6E8A-4147-A177-3AD203B41FA5}">
                      <a16:colId xmlns:a16="http://schemas.microsoft.com/office/drawing/2014/main" val="20000"/>
                    </a:ext>
                  </a:extLst>
                </a:gridCol>
                <a:gridCol w="2047954">
                  <a:extLst>
                    <a:ext uri="{9D8B030D-6E8A-4147-A177-3AD203B41FA5}">
                      <a16:colId xmlns:a16="http://schemas.microsoft.com/office/drawing/2014/main" val="20001"/>
                    </a:ext>
                  </a:extLst>
                </a:gridCol>
                <a:gridCol w="2790800">
                  <a:extLst>
                    <a:ext uri="{9D8B030D-6E8A-4147-A177-3AD203B41FA5}">
                      <a16:colId xmlns:a16="http://schemas.microsoft.com/office/drawing/2014/main" val="20002"/>
                    </a:ext>
                  </a:extLst>
                </a:gridCol>
                <a:gridCol w="744896">
                  <a:extLst>
                    <a:ext uri="{9D8B030D-6E8A-4147-A177-3AD203B41FA5}">
                      <a16:colId xmlns:a16="http://schemas.microsoft.com/office/drawing/2014/main" val="20003"/>
                    </a:ext>
                  </a:extLst>
                </a:gridCol>
                <a:gridCol w="1471325">
                  <a:extLst>
                    <a:ext uri="{9D8B030D-6E8A-4147-A177-3AD203B41FA5}">
                      <a16:colId xmlns:a16="http://schemas.microsoft.com/office/drawing/2014/main" val="20004"/>
                    </a:ext>
                  </a:extLst>
                </a:gridCol>
                <a:gridCol w="1065020">
                  <a:extLst>
                    <a:ext uri="{9D8B030D-6E8A-4147-A177-3AD203B41FA5}">
                      <a16:colId xmlns:a16="http://schemas.microsoft.com/office/drawing/2014/main" val="20005"/>
                    </a:ext>
                  </a:extLst>
                </a:gridCol>
                <a:gridCol w="1467221">
                  <a:extLst>
                    <a:ext uri="{9D8B030D-6E8A-4147-A177-3AD203B41FA5}">
                      <a16:colId xmlns:a16="http://schemas.microsoft.com/office/drawing/2014/main" val="20006"/>
                    </a:ext>
                  </a:extLst>
                </a:gridCol>
              </a:tblGrid>
              <a:tr h="238032">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CODIGO</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CONCESION</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TITULAR</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HAS</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DISTRITO</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PROV.</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DEPT.</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0"/>
                  </a:ext>
                </a:extLst>
              </a:tr>
              <a:tr h="257539">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15008764X01</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PATRICIA</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GCI MINIG GROUP S.A.C.</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530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BULDIBUYO</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PATAZ</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LA LIBERTAD</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1"/>
                  </a:ext>
                </a:extLst>
              </a:tr>
              <a:tr h="214396">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10080194</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MARIA ANGOLA 2</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GCI MINING GROUP S.A.C.</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700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BULDIBUYO</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PATAZ</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LA LIBERTAD</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2"/>
                  </a:ext>
                </a:extLst>
              </a:tr>
              <a:tr h="261668">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ES" sz="1600" b="1" i="0" u="none" strike="noStrike" cap="none" normalizeH="0" baseline="0">
                          <a:ln>
                            <a:noFill/>
                          </a:ln>
                          <a:solidFill>
                            <a:schemeClr val="tx1"/>
                          </a:solidFill>
                          <a:effectLst>
                            <a:outerShdw blurRad="38100" dist="38100" dir="2700000" algn="tl">
                              <a:srgbClr val="000000"/>
                            </a:outerShdw>
                          </a:effectLst>
                          <a:latin typeface="Century Gothic" pitchFamily="34" charset="0"/>
                        </a:rPr>
                        <a:t>TOTAL</a:t>
                      </a: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1240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3"/>
                  </a:ext>
                </a:extLst>
              </a:tr>
            </a:tbl>
          </a:graphicData>
        </a:graphic>
      </p:graphicFrame>
      <p:sp>
        <p:nvSpPr>
          <p:cNvPr id="8" name="Rectangle 4"/>
          <p:cNvSpPr>
            <a:spLocks noChangeArrowheads="1"/>
          </p:cNvSpPr>
          <p:nvPr/>
        </p:nvSpPr>
        <p:spPr bwMode="auto">
          <a:xfrm>
            <a:off x="1296537" y="5097085"/>
            <a:ext cx="89432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just" defTabSz="914400" eaLnBrk="1" fontAlgn="base" hangingPunct="1">
              <a:spcBef>
                <a:spcPct val="0"/>
              </a:spcBef>
              <a:spcAft>
                <a:spcPct val="0"/>
              </a:spcAft>
            </a:pPr>
            <a:r>
              <a:rPr lang="es-ES" altLang="es-PE" sz="1400" dirty="0">
                <a:solidFill>
                  <a:prstClr val="black"/>
                </a:solidFill>
                <a:latin typeface="Century Gothic" panose="020B0502020202020204" pitchFamily="34" charset="0"/>
              </a:rPr>
              <a:t>El Proyecto consta de 2 propiedades mineras contiguas en el distrito de </a:t>
            </a:r>
            <a:r>
              <a:rPr lang="es-ES" altLang="es-PE" sz="1400" dirty="0" err="1">
                <a:solidFill>
                  <a:prstClr val="black"/>
                </a:solidFill>
                <a:latin typeface="Century Gothic" panose="020B0502020202020204" pitchFamily="34" charset="0"/>
              </a:rPr>
              <a:t>Buldibuyo</a:t>
            </a:r>
            <a:r>
              <a:rPr lang="es-ES" altLang="es-PE" dirty="0">
                <a:solidFill>
                  <a:prstClr val="black"/>
                </a:solidFill>
                <a:latin typeface="Century Gothic" panose="020B0502020202020204" pitchFamily="34" charset="0"/>
              </a:rPr>
              <a:t>.</a:t>
            </a:r>
          </a:p>
          <a:p>
            <a:pPr algn="just" defTabSz="914400" eaLnBrk="1" fontAlgn="base" hangingPunct="1">
              <a:spcBef>
                <a:spcPct val="0"/>
              </a:spcBef>
              <a:spcAft>
                <a:spcPct val="0"/>
              </a:spcAft>
            </a:pPr>
            <a:endParaRPr lang="es-ES" altLang="es-PE" dirty="0">
              <a:solidFill>
                <a:prstClr val="black"/>
              </a:solidFill>
              <a:latin typeface="Century Gothic" panose="020B0502020202020204" pitchFamily="34" charset="0"/>
            </a:endParaRPr>
          </a:p>
        </p:txBody>
      </p:sp>
      <p:pic>
        <p:nvPicPr>
          <p:cNvPr id="4" name="Imagen 3">
            <a:extLst>
              <a:ext uri="{FF2B5EF4-FFF2-40B4-BE49-F238E27FC236}">
                <a16:creationId xmlns:a16="http://schemas.microsoft.com/office/drawing/2014/main" id="{DE901BC1-D9A2-4A6A-A92C-6DE0612145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89085" y="878633"/>
            <a:ext cx="4958174" cy="4183465"/>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pic>
        <p:nvPicPr>
          <p:cNvPr id="3" name="Imagen 2">
            <a:extLst>
              <a:ext uri="{FF2B5EF4-FFF2-40B4-BE49-F238E27FC236}">
                <a16:creationId xmlns:a16="http://schemas.microsoft.com/office/drawing/2014/main" id="{9FDF02E6-2313-3EE6-8698-852BB4E789A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6495486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41694" y="161443"/>
            <a:ext cx="5912537" cy="682204"/>
          </a:xfrm>
        </p:spPr>
        <p:txBody>
          <a:bodyPr/>
          <a:lstStyle/>
          <a:p>
            <a:r>
              <a:rPr lang="en-US" sz="3600" dirty="0">
                <a:solidFill>
                  <a:schemeClr val="bg1"/>
                </a:solidFill>
              </a:rPr>
              <a:t>Control de </a:t>
            </a:r>
            <a:r>
              <a:rPr lang="en-US" sz="3600" dirty="0" err="1">
                <a:solidFill>
                  <a:schemeClr val="bg1"/>
                </a:solidFill>
              </a:rPr>
              <a:t>Mineralizacion</a:t>
            </a:r>
            <a:r>
              <a:rPr lang="en-US" sz="3600" dirty="0">
                <a:solidFill>
                  <a:schemeClr val="bg1"/>
                </a:solidFill>
              </a:rPr>
              <a:t>  </a:t>
            </a:r>
            <a:endParaRPr lang="es-PE" sz="3600" dirty="0">
              <a:solidFill>
                <a:schemeClr val="bg1"/>
              </a:solidFill>
            </a:endParaRPr>
          </a:p>
        </p:txBody>
      </p:sp>
      <p:sp>
        <p:nvSpPr>
          <p:cNvPr id="3" name="Subtítulo 2"/>
          <p:cNvSpPr>
            <a:spLocks noGrp="1"/>
          </p:cNvSpPr>
          <p:nvPr>
            <p:ph type="subTitle" idx="1"/>
          </p:nvPr>
        </p:nvSpPr>
        <p:spPr>
          <a:xfrm>
            <a:off x="6614444" y="2001905"/>
            <a:ext cx="4794190" cy="4509989"/>
          </a:xfrm>
        </p:spPr>
        <p:txBody>
          <a:bodyPr>
            <a:normAutofit/>
          </a:bodyPr>
          <a:lstStyle/>
          <a:p>
            <a:r>
              <a:rPr lang="es-PE" sz="1600" cap="none" dirty="0">
                <a:solidFill>
                  <a:schemeClr val="bg1"/>
                </a:solidFill>
              </a:rPr>
              <a:t>El área de estudio presenta principalmente un control estructural de la mineralización representado por el entrecruzamiento de vetas y vetillas de cuarzo y la densidad en sus </a:t>
            </a:r>
            <a:r>
              <a:rPr lang="es-PE" sz="1600" cap="none" dirty="0" err="1">
                <a:solidFill>
                  <a:schemeClr val="bg1"/>
                </a:solidFill>
              </a:rPr>
              <a:t>fracturamientos</a:t>
            </a:r>
            <a:r>
              <a:rPr lang="es-PE" sz="1600" cap="none" dirty="0">
                <a:solidFill>
                  <a:schemeClr val="bg1"/>
                </a:solidFill>
              </a:rPr>
              <a:t>. </a:t>
            </a:r>
          </a:p>
          <a:p>
            <a:endParaRPr lang="es-PE" sz="1600" cap="none" dirty="0">
              <a:solidFill>
                <a:schemeClr val="bg1"/>
              </a:solidFill>
            </a:endParaRPr>
          </a:p>
          <a:p>
            <a:r>
              <a:rPr lang="es-PE" sz="1600" cap="none" dirty="0">
                <a:solidFill>
                  <a:schemeClr val="bg1"/>
                </a:solidFill>
              </a:rPr>
              <a:t>Los planos de densidad de fracturas y de alteraciones hidrotermales penetrativas, focalizan la permeabilidad de las zonas de </a:t>
            </a:r>
            <a:r>
              <a:rPr lang="es-PE" sz="1600" cap="none" dirty="0" err="1">
                <a:solidFill>
                  <a:schemeClr val="bg1"/>
                </a:solidFill>
              </a:rPr>
              <a:t>hidrotermalismo</a:t>
            </a:r>
            <a:r>
              <a:rPr lang="es-PE" sz="1600" cap="none" dirty="0">
                <a:solidFill>
                  <a:schemeClr val="bg1"/>
                </a:solidFill>
              </a:rPr>
              <a:t>, con la presencia de vetas y </a:t>
            </a:r>
            <a:r>
              <a:rPr lang="es-PE" sz="1600" cap="none" dirty="0" err="1">
                <a:solidFill>
                  <a:schemeClr val="bg1"/>
                </a:solidFill>
              </a:rPr>
              <a:t>vetilleos</a:t>
            </a:r>
            <a:r>
              <a:rPr lang="es-PE" sz="1600" cap="none" dirty="0">
                <a:solidFill>
                  <a:schemeClr val="bg1"/>
                </a:solidFill>
              </a:rPr>
              <a:t> de cuarzo </a:t>
            </a:r>
            <a:r>
              <a:rPr lang="es-PE" sz="1600" cap="none" dirty="0" err="1">
                <a:solidFill>
                  <a:schemeClr val="bg1"/>
                </a:solidFill>
              </a:rPr>
              <a:t>polidireccionales</a:t>
            </a:r>
            <a:r>
              <a:rPr lang="es-PE" sz="1600" cap="none" dirty="0">
                <a:solidFill>
                  <a:schemeClr val="bg1"/>
                </a:solidFill>
              </a:rPr>
              <a:t> (entrecruzamiento de vetillas) con oro libre, óxidos de Fe  y sulfuros. </a:t>
            </a: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2587" y="1427149"/>
            <a:ext cx="5155376" cy="4533174"/>
          </a:xfrm>
          <a:prstGeom prst="rect">
            <a:avLst/>
          </a:prstGeom>
          <a:ln>
            <a:solidFill>
              <a:schemeClr val="bg1"/>
            </a:solidFill>
          </a:ln>
        </p:spPr>
      </p:pic>
    </p:spTree>
    <p:extLst>
      <p:ext uri="{BB962C8B-B14F-4D97-AF65-F5344CB8AC3E}">
        <p14:creationId xmlns:p14="http://schemas.microsoft.com/office/powerpoint/2010/main" val="2623254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55633" y="144351"/>
            <a:ext cx="5921083" cy="682204"/>
          </a:xfrm>
        </p:spPr>
        <p:txBody>
          <a:bodyPr/>
          <a:lstStyle/>
          <a:p>
            <a:r>
              <a:rPr lang="en-US" sz="3600" dirty="0">
                <a:solidFill>
                  <a:schemeClr val="bg1"/>
                </a:solidFill>
              </a:rPr>
              <a:t>Control de </a:t>
            </a:r>
            <a:r>
              <a:rPr lang="en-US" sz="3600" dirty="0" err="1">
                <a:solidFill>
                  <a:schemeClr val="bg1"/>
                </a:solidFill>
              </a:rPr>
              <a:t>Mineralizacion</a:t>
            </a:r>
            <a:r>
              <a:rPr lang="en-US" sz="3600" dirty="0">
                <a:solidFill>
                  <a:schemeClr val="bg1"/>
                </a:solidFill>
              </a:rPr>
              <a:t>  </a:t>
            </a:r>
            <a:endParaRPr lang="es-PE" sz="3600" dirty="0">
              <a:solidFill>
                <a:schemeClr val="bg1"/>
              </a:solidFill>
            </a:endParaRPr>
          </a:p>
        </p:txBody>
      </p:sp>
      <p:sp>
        <p:nvSpPr>
          <p:cNvPr id="3" name="Subtítulo 2"/>
          <p:cNvSpPr>
            <a:spLocks noGrp="1"/>
          </p:cNvSpPr>
          <p:nvPr>
            <p:ph type="subTitle" idx="1"/>
          </p:nvPr>
        </p:nvSpPr>
        <p:spPr>
          <a:xfrm>
            <a:off x="6474014" y="1651527"/>
            <a:ext cx="5062808" cy="5518394"/>
          </a:xfrm>
        </p:spPr>
        <p:txBody>
          <a:bodyPr>
            <a:normAutofit/>
          </a:bodyPr>
          <a:lstStyle/>
          <a:p>
            <a:r>
              <a:rPr lang="es-PE" sz="1600" cap="none" dirty="0">
                <a:solidFill>
                  <a:schemeClr val="bg1"/>
                </a:solidFill>
              </a:rPr>
              <a:t>Se presenta un control de la mineralización por alteraciones hidrotermales, siendo la </a:t>
            </a:r>
            <a:r>
              <a:rPr lang="es-PE" sz="1600" cap="none" dirty="0" err="1">
                <a:solidFill>
                  <a:schemeClr val="bg1"/>
                </a:solidFill>
              </a:rPr>
              <a:t>sericita</a:t>
            </a:r>
            <a:r>
              <a:rPr lang="es-PE" sz="1600" cap="none" dirty="0">
                <a:solidFill>
                  <a:schemeClr val="bg1"/>
                </a:solidFill>
              </a:rPr>
              <a:t>, contigua a las vetas y vetillas de cuarzo la que presenta mayor  mineralización. También se presenta un control mineralógico en las vetas y vetillas de cuarzo auríferas con la presencia de pirita fina, galena y esfalerita en ellas.</a:t>
            </a:r>
          </a:p>
          <a:p>
            <a:endParaRPr lang="es-PE" sz="1400" cap="none" dirty="0">
              <a:solidFill>
                <a:schemeClr val="bg1"/>
              </a:solidFill>
            </a:endParaRPr>
          </a:p>
          <a:p>
            <a:r>
              <a:rPr lang="es-PE" sz="1600" cap="none" dirty="0">
                <a:solidFill>
                  <a:schemeClr val="bg1"/>
                </a:solidFill>
              </a:rPr>
              <a:t>En menor proporción un control litológico por las diferencias composicionales de las rocas que se presenta en sus diferentes emplazamientos que marcan su diferencia, siendo las rocas </a:t>
            </a:r>
            <a:r>
              <a:rPr lang="es-PE" sz="1600" cap="none" dirty="0" err="1">
                <a:solidFill>
                  <a:schemeClr val="bg1"/>
                </a:solidFill>
              </a:rPr>
              <a:t>dioríticas</a:t>
            </a:r>
            <a:r>
              <a:rPr lang="es-PE" sz="1600" cap="none" dirty="0">
                <a:solidFill>
                  <a:schemeClr val="bg1"/>
                </a:solidFill>
              </a:rPr>
              <a:t> y </a:t>
            </a:r>
            <a:r>
              <a:rPr lang="es-PE" sz="1600" cap="none" dirty="0" err="1">
                <a:solidFill>
                  <a:schemeClr val="bg1"/>
                </a:solidFill>
              </a:rPr>
              <a:t>tonalíticas</a:t>
            </a:r>
            <a:r>
              <a:rPr lang="es-PE" sz="1600" cap="none" dirty="0">
                <a:solidFill>
                  <a:schemeClr val="bg1"/>
                </a:solidFill>
              </a:rPr>
              <a:t> la que presenta mayor mineralización que las rocas graníticas, con la presunción que los emplazamientos </a:t>
            </a:r>
            <a:r>
              <a:rPr lang="es-PE" sz="1600" cap="none" dirty="0" err="1">
                <a:solidFill>
                  <a:schemeClr val="bg1"/>
                </a:solidFill>
              </a:rPr>
              <a:t>tonalíticos</a:t>
            </a:r>
            <a:r>
              <a:rPr lang="es-PE" sz="1600" cap="none" dirty="0">
                <a:solidFill>
                  <a:schemeClr val="bg1"/>
                </a:solidFill>
              </a:rPr>
              <a:t> y </a:t>
            </a:r>
            <a:r>
              <a:rPr lang="es-PE" sz="1600" cap="none" dirty="0" err="1">
                <a:solidFill>
                  <a:schemeClr val="bg1"/>
                </a:solidFill>
              </a:rPr>
              <a:t>dioríticos</a:t>
            </a:r>
            <a:r>
              <a:rPr lang="es-PE" sz="1600" cap="none" dirty="0">
                <a:solidFill>
                  <a:schemeClr val="bg1"/>
                </a:solidFill>
              </a:rPr>
              <a:t> pudieran ser las responsables de la mineralización en la zona.</a:t>
            </a:r>
          </a:p>
        </p:txBody>
      </p:sp>
      <p:pic>
        <p:nvPicPr>
          <p:cNvPr id="5" name="Imagen 4"/>
          <p:cNvPicPr>
            <a:picLocks noChangeAspect="1"/>
          </p:cNvPicPr>
          <p:nvPr/>
        </p:nvPicPr>
        <p:blipFill>
          <a:blip r:embed="rId2"/>
          <a:stretch>
            <a:fillRect/>
          </a:stretch>
        </p:blipFill>
        <p:spPr>
          <a:xfrm>
            <a:off x="655178" y="1443086"/>
            <a:ext cx="5526326" cy="4921320"/>
          </a:xfrm>
          <a:prstGeom prst="rect">
            <a:avLst/>
          </a:prstGeom>
          <a:ln>
            <a:solidFill>
              <a:schemeClr val="bg1"/>
            </a:solidFill>
          </a:ln>
        </p:spPr>
      </p:pic>
    </p:spTree>
    <p:extLst>
      <p:ext uri="{BB962C8B-B14F-4D97-AF65-F5344CB8AC3E}">
        <p14:creationId xmlns:p14="http://schemas.microsoft.com/office/powerpoint/2010/main" val="23632178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55633" y="144351"/>
            <a:ext cx="5921083" cy="682204"/>
          </a:xfrm>
        </p:spPr>
        <p:txBody>
          <a:bodyPr/>
          <a:lstStyle/>
          <a:p>
            <a:r>
              <a:rPr lang="en-US" sz="3600" dirty="0">
                <a:solidFill>
                  <a:schemeClr val="bg1"/>
                </a:solidFill>
              </a:rPr>
              <a:t>Control de </a:t>
            </a:r>
            <a:r>
              <a:rPr lang="en-US" sz="3600" dirty="0" err="1">
                <a:solidFill>
                  <a:schemeClr val="bg1"/>
                </a:solidFill>
              </a:rPr>
              <a:t>Mineralizacion</a:t>
            </a:r>
            <a:r>
              <a:rPr lang="en-US" sz="3600" dirty="0">
                <a:solidFill>
                  <a:schemeClr val="bg1"/>
                </a:solidFill>
              </a:rPr>
              <a:t>  </a:t>
            </a:r>
            <a:endParaRPr lang="es-PE" sz="3600" dirty="0">
              <a:solidFill>
                <a:schemeClr val="bg1"/>
              </a:solidFill>
            </a:endParaRPr>
          </a:p>
        </p:txBody>
      </p:sp>
      <p:sp>
        <p:nvSpPr>
          <p:cNvPr id="3" name="Subtítulo 2"/>
          <p:cNvSpPr>
            <a:spLocks noGrp="1"/>
          </p:cNvSpPr>
          <p:nvPr>
            <p:ph type="subTitle" idx="1"/>
          </p:nvPr>
        </p:nvSpPr>
        <p:spPr>
          <a:xfrm>
            <a:off x="6853726" y="3123595"/>
            <a:ext cx="4435268" cy="892930"/>
          </a:xfrm>
        </p:spPr>
        <p:txBody>
          <a:bodyPr>
            <a:normAutofit/>
          </a:bodyPr>
          <a:lstStyle/>
          <a:p>
            <a:r>
              <a:rPr lang="es-PE" sz="1600" cap="none" dirty="0">
                <a:solidFill>
                  <a:schemeClr val="bg1"/>
                </a:solidFill>
              </a:rPr>
              <a:t>Los Hornos. Venillas de cuarzo con limonitas, cortando granodioritas, en parte </a:t>
            </a:r>
            <a:r>
              <a:rPr lang="es-PE" sz="1600" cap="none" dirty="0" err="1">
                <a:solidFill>
                  <a:schemeClr val="bg1"/>
                </a:solidFill>
              </a:rPr>
              <a:t>brechadas</a:t>
            </a:r>
            <a:r>
              <a:rPr lang="es-PE" sz="1600" cap="none" dirty="0">
                <a:solidFill>
                  <a:schemeClr val="bg1"/>
                </a:solidFill>
              </a:rPr>
              <a:t>.</a:t>
            </a:r>
          </a:p>
          <a:p>
            <a:endParaRPr lang="es-PE" sz="1400"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47687" y="1871529"/>
            <a:ext cx="5178738" cy="3888336"/>
          </a:xfrm>
          <a:prstGeom prst="rect">
            <a:avLst/>
          </a:prstGeom>
          <a:ln>
            <a:solidFill>
              <a:schemeClr val="bg1"/>
            </a:solidFill>
          </a:ln>
        </p:spPr>
      </p:pic>
    </p:spTree>
    <p:extLst>
      <p:ext uri="{BB962C8B-B14F-4D97-AF65-F5344CB8AC3E}">
        <p14:creationId xmlns:p14="http://schemas.microsoft.com/office/powerpoint/2010/main" val="2271989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55633" y="144351"/>
            <a:ext cx="5921083" cy="682204"/>
          </a:xfrm>
        </p:spPr>
        <p:txBody>
          <a:bodyPr/>
          <a:lstStyle/>
          <a:p>
            <a:r>
              <a:rPr lang="en-US" sz="3600" dirty="0">
                <a:solidFill>
                  <a:schemeClr val="bg1"/>
                </a:solidFill>
              </a:rPr>
              <a:t>Control de </a:t>
            </a:r>
            <a:r>
              <a:rPr lang="en-US" sz="3600" dirty="0" err="1">
                <a:solidFill>
                  <a:schemeClr val="bg1"/>
                </a:solidFill>
              </a:rPr>
              <a:t>Mineralizacion</a:t>
            </a:r>
            <a:r>
              <a:rPr lang="en-US" sz="3600" dirty="0">
                <a:solidFill>
                  <a:schemeClr val="bg1"/>
                </a:solidFill>
              </a:rPr>
              <a:t>  </a:t>
            </a:r>
            <a:endParaRPr lang="es-PE" sz="3600" dirty="0">
              <a:solidFill>
                <a:schemeClr val="bg1"/>
              </a:solidFill>
            </a:endParaRPr>
          </a:p>
        </p:txBody>
      </p:sp>
      <p:sp>
        <p:nvSpPr>
          <p:cNvPr id="3" name="Subtítulo 2"/>
          <p:cNvSpPr>
            <a:spLocks noGrp="1"/>
          </p:cNvSpPr>
          <p:nvPr>
            <p:ph type="subTitle" idx="1"/>
          </p:nvPr>
        </p:nvSpPr>
        <p:spPr>
          <a:xfrm>
            <a:off x="6870817" y="3157779"/>
            <a:ext cx="4460905" cy="892930"/>
          </a:xfrm>
        </p:spPr>
        <p:txBody>
          <a:bodyPr>
            <a:normAutofit/>
          </a:bodyPr>
          <a:lstStyle/>
          <a:p>
            <a:r>
              <a:rPr lang="es-PE" sz="1600" cap="none" dirty="0">
                <a:solidFill>
                  <a:schemeClr val="bg1"/>
                </a:solidFill>
              </a:rPr>
              <a:t>Los Hornos. Labores en zona de alteración </a:t>
            </a:r>
            <a:r>
              <a:rPr lang="es-PE" sz="1600" cap="none" dirty="0" err="1">
                <a:solidFill>
                  <a:schemeClr val="bg1"/>
                </a:solidFill>
              </a:rPr>
              <a:t>sericitica</a:t>
            </a:r>
            <a:r>
              <a:rPr lang="es-PE" sz="1600" cap="none" dirty="0">
                <a:solidFill>
                  <a:schemeClr val="bg1"/>
                </a:solidFill>
              </a:rPr>
              <a:t> y zona de brechas en granodiorita.</a:t>
            </a:r>
          </a:p>
          <a:p>
            <a:endParaRPr lang="es-PE" sz="1400"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24596" y="1857017"/>
            <a:ext cx="5249883" cy="3977184"/>
          </a:xfrm>
          <a:prstGeom prst="rect">
            <a:avLst/>
          </a:prstGeom>
        </p:spPr>
      </p:pic>
    </p:spTree>
    <p:extLst>
      <p:ext uri="{BB962C8B-B14F-4D97-AF65-F5344CB8AC3E}">
        <p14:creationId xmlns:p14="http://schemas.microsoft.com/office/powerpoint/2010/main" val="1438396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193468" y="212718"/>
            <a:ext cx="5946720" cy="682204"/>
          </a:xfrm>
        </p:spPr>
        <p:txBody>
          <a:bodyPr/>
          <a:lstStyle/>
          <a:p>
            <a:r>
              <a:rPr lang="en-US" sz="3600" dirty="0">
                <a:solidFill>
                  <a:schemeClr val="bg1"/>
                </a:solidFill>
              </a:rPr>
              <a:t>Control de </a:t>
            </a:r>
            <a:r>
              <a:rPr lang="en-US" sz="3600" dirty="0" err="1">
                <a:solidFill>
                  <a:schemeClr val="bg1"/>
                </a:solidFill>
              </a:rPr>
              <a:t>Mineralizacion</a:t>
            </a:r>
            <a:r>
              <a:rPr lang="en-US" sz="3600" dirty="0">
                <a:solidFill>
                  <a:schemeClr val="bg1"/>
                </a:solidFill>
              </a:rPr>
              <a:t>  </a:t>
            </a:r>
            <a:endParaRPr lang="es-PE" sz="3600"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01037" y="1413382"/>
            <a:ext cx="9731583" cy="4595258"/>
          </a:xfrm>
          <a:prstGeom prst="rect">
            <a:avLst/>
          </a:prstGeom>
          <a:ln>
            <a:solidFill>
              <a:schemeClr val="bg1"/>
            </a:solidFill>
          </a:ln>
        </p:spPr>
      </p:pic>
    </p:spTree>
    <p:extLst>
      <p:ext uri="{BB962C8B-B14F-4D97-AF65-F5344CB8AC3E}">
        <p14:creationId xmlns:p14="http://schemas.microsoft.com/office/powerpoint/2010/main" val="11066191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571308" y="180542"/>
            <a:ext cx="2436244" cy="682204"/>
          </a:xfrm>
        </p:spPr>
        <p:txBody>
          <a:bodyPr/>
          <a:lstStyle/>
          <a:p>
            <a:r>
              <a:rPr lang="en-US" sz="3600" dirty="0" err="1">
                <a:solidFill>
                  <a:schemeClr val="bg1"/>
                </a:solidFill>
              </a:rPr>
              <a:t>Muestreo</a:t>
            </a:r>
            <a:endParaRPr lang="es-PE" sz="3600" dirty="0">
              <a:solidFill>
                <a:schemeClr val="bg1"/>
              </a:solidFill>
            </a:endParaRPr>
          </a:p>
        </p:txBody>
      </p:sp>
      <p:sp>
        <p:nvSpPr>
          <p:cNvPr id="4" name="Rectángulo 3"/>
          <p:cNvSpPr/>
          <p:nvPr/>
        </p:nvSpPr>
        <p:spPr>
          <a:xfrm>
            <a:off x="1175575" y="1261910"/>
            <a:ext cx="10204631" cy="3046988"/>
          </a:xfrm>
          <a:prstGeom prst="rect">
            <a:avLst/>
          </a:prstGeom>
        </p:spPr>
        <p:txBody>
          <a:bodyPr wrap="square">
            <a:spAutoFit/>
          </a:bodyPr>
          <a:lstStyle/>
          <a:p>
            <a:r>
              <a:rPr lang="es-PE" sz="1600" dirty="0">
                <a:solidFill>
                  <a:schemeClr val="bg1"/>
                </a:solidFill>
              </a:rPr>
              <a:t>Se recolecto y registro 173 muestras de sedimentos de escorrentía, de 1er, 2do. y 3er orden, colectadas a lo largo de las quebradas, del área de estudio</a:t>
            </a:r>
          </a:p>
          <a:p>
            <a:endParaRPr lang="en-US" sz="1600" dirty="0">
              <a:solidFill>
                <a:schemeClr val="bg1"/>
              </a:solidFill>
            </a:endParaRPr>
          </a:p>
          <a:p>
            <a:r>
              <a:rPr lang="es-PE" sz="1600" dirty="0">
                <a:solidFill>
                  <a:schemeClr val="bg1"/>
                </a:solidFill>
              </a:rPr>
              <a:t>Se realizó la recolección y registro de información de 271 muestras de roca, para su análisis geoquímico. Se realizó 2 tipos de muestreo geoquímico, el primer muestreo geoquímico consistió en la recolección de 129 muestras de orientación de afloramientos (rock chips), y el segundo  tipo de muestreo geoquímico consistió en la recolección de 142 muestras sistemática en malla (rock chips), que distó 100mx25m entre muestra y muestra.</a:t>
            </a:r>
          </a:p>
          <a:p>
            <a:endParaRPr lang="en-US" sz="1600" dirty="0">
              <a:solidFill>
                <a:schemeClr val="bg1"/>
              </a:solidFill>
            </a:endParaRPr>
          </a:p>
          <a:p>
            <a:r>
              <a:rPr lang="es-PE" sz="1600" dirty="0">
                <a:solidFill>
                  <a:schemeClr val="bg1"/>
                </a:solidFill>
              </a:rPr>
              <a:t>Se realizó la colección de 14 muestras de rocas no alteradas y representativas de cada unidad litológica de la zona de estudio y se procedió al registro de su respectiva información, para su análisis geoquímico por roca total, el tamaño de cada muestra de roca colectada fue de hasta 2.5 kg.</a:t>
            </a:r>
          </a:p>
        </p:txBody>
      </p:sp>
      <p:sp>
        <p:nvSpPr>
          <p:cNvPr id="5" name="Rectángulo 4"/>
          <p:cNvSpPr/>
          <p:nvPr/>
        </p:nvSpPr>
        <p:spPr>
          <a:xfrm>
            <a:off x="1175575" y="4425023"/>
            <a:ext cx="10498152" cy="2308324"/>
          </a:xfrm>
          <a:prstGeom prst="rect">
            <a:avLst/>
          </a:prstGeom>
        </p:spPr>
        <p:txBody>
          <a:bodyPr wrap="square">
            <a:spAutoFit/>
          </a:bodyPr>
          <a:lstStyle/>
          <a:p>
            <a:r>
              <a:rPr lang="es-PE" sz="1600" dirty="0">
                <a:solidFill>
                  <a:schemeClr val="bg1"/>
                </a:solidFill>
              </a:rPr>
              <a:t>Se recolectaron y registraron un total de 15 muestras de afloramientos de roca y alteraciones hidrotermales, para estudios de </a:t>
            </a:r>
            <a:r>
              <a:rPr lang="es-PE" sz="1600" dirty="0" err="1">
                <a:solidFill>
                  <a:schemeClr val="bg1"/>
                </a:solidFill>
              </a:rPr>
              <a:t>petro-mineragrafía</a:t>
            </a:r>
            <a:r>
              <a:rPr lang="es-PE" sz="1600" dirty="0">
                <a:solidFill>
                  <a:schemeClr val="bg1"/>
                </a:solidFill>
              </a:rPr>
              <a:t> y microscopía electrónica, las muestras colectadas en campo de la zona en estudio, son representativas de cada unidad litológica, y enviadas al laboratorio de la Dra. Gladys </a:t>
            </a:r>
            <a:r>
              <a:rPr lang="es-PE" sz="1600" dirty="0" err="1">
                <a:solidFill>
                  <a:schemeClr val="bg1"/>
                </a:solidFill>
              </a:rPr>
              <a:t>Ocharán</a:t>
            </a:r>
            <a:r>
              <a:rPr lang="es-PE" sz="1600" dirty="0">
                <a:solidFill>
                  <a:schemeClr val="bg1"/>
                </a:solidFill>
              </a:rPr>
              <a:t>, (2006). </a:t>
            </a:r>
          </a:p>
          <a:p>
            <a:endParaRPr lang="en-US" sz="1600" dirty="0">
              <a:solidFill>
                <a:schemeClr val="bg1"/>
              </a:solidFill>
            </a:endParaRPr>
          </a:p>
          <a:p>
            <a:r>
              <a:rPr lang="es-PE" sz="1600" dirty="0">
                <a:solidFill>
                  <a:schemeClr val="bg1"/>
                </a:solidFill>
              </a:rPr>
              <a:t>Para los análisis  geoquímico las muestras fueron enviadas a los laboratorios de BSI  </a:t>
            </a:r>
            <a:r>
              <a:rPr lang="es-PE" sz="1600" dirty="0" err="1">
                <a:solidFill>
                  <a:schemeClr val="bg1"/>
                </a:solidFill>
              </a:rPr>
              <a:t>Inspectorate</a:t>
            </a:r>
            <a:r>
              <a:rPr lang="es-PE" sz="1600" dirty="0">
                <a:solidFill>
                  <a:schemeClr val="bg1"/>
                </a:solidFill>
              </a:rPr>
              <a:t> </a:t>
            </a:r>
            <a:r>
              <a:rPr lang="es-PE" sz="1600" dirty="0" err="1">
                <a:solidFill>
                  <a:schemeClr val="bg1"/>
                </a:solidFill>
              </a:rPr>
              <a:t>Griffith</a:t>
            </a:r>
            <a:r>
              <a:rPr lang="es-PE" sz="1600" dirty="0">
                <a:solidFill>
                  <a:schemeClr val="bg1"/>
                </a:solidFill>
              </a:rPr>
              <a:t>  y ALS CHEMEX, y analizadas por oro mediante el paquete analítico </a:t>
            </a:r>
            <a:r>
              <a:rPr lang="es-PE" sz="1600" dirty="0" err="1">
                <a:solidFill>
                  <a:schemeClr val="bg1"/>
                </a:solidFill>
              </a:rPr>
              <a:t>Fire</a:t>
            </a:r>
            <a:r>
              <a:rPr lang="es-PE" sz="1600" dirty="0">
                <a:solidFill>
                  <a:schemeClr val="bg1"/>
                </a:solidFill>
              </a:rPr>
              <a:t> </a:t>
            </a:r>
            <a:r>
              <a:rPr lang="es-PE" sz="1600" dirty="0" err="1">
                <a:solidFill>
                  <a:schemeClr val="bg1"/>
                </a:solidFill>
              </a:rPr>
              <a:t>Assay</a:t>
            </a:r>
            <a:r>
              <a:rPr lang="es-PE" sz="1600" dirty="0">
                <a:solidFill>
                  <a:schemeClr val="bg1"/>
                </a:solidFill>
              </a:rPr>
              <a:t>, Absorción Atómica Au 30g., método gravimétrico (AA24 y GRA21) y análisis por </a:t>
            </a:r>
            <a:r>
              <a:rPr lang="es-PE" sz="1600" dirty="0" err="1">
                <a:solidFill>
                  <a:schemeClr val="bg1"/>
                </a:solidFill>
              </a:rPr>
              <a:t>multielementos</a:t>
            </a:r>
            <a:r>
              <a:rPr lang="es-PE" sz="1600" dirty="0">
                <a:solidFill>
                  <a:schemeClr val="bg1"/>
                </a:solidFill>
              </a:rPr>
              <a:t> (ME-ICP41) previa digestión por agua regia. </a:t>
            </a:r>
          </a:p>
        </p:txBody>
      </p:sp>
    </p:spTree>
    <p:extLst>
      <p:ext uri="{BB962C8B-B14F-4D97-AF65-F5344CB8AC3E}">
        <p14:creationId xmlns:p14="http://schemas.microsoft.com/office/powerpoint/2010/main" val="2013705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20930" y="148885"/>
            <a:ext cx="3068632" cy="682204"/>
          </a:xfrm>
        </p:spPr>
        <p:txBody>
          <a:bodyPr/>
          <a:lstStyle/>
          <a:p>
            <a:r>
              <a:rPr lang="en-US" sz="3600" dirty="0" err="1">
                <a:solidFill>
                  <a:schemeClr val="bg1"/>
                </a:solidFill>
              </a:rPr>
              <a:t>Geoquimica</a:t>
            </a:r>
            <a:endParaRPr lang="es-PE" sz="3600" dirty="0">
              <a:solidFill>
                <a:schemeClr val="bg1"/>
              </a:solidFill>
            </a:endParaRPr>
          </a:p>
        </p:txBody>
      </p:sp>
      <p:sp>
        <p:nvSpPr>
          <p:cNvPr id="7" name="Rectángulo 6"/>
          <p:cNvSpPr/>
          <p:nvPr/>
        </p:nvSpPr>
        <p:spPr>
          <a:xfrm>
            <a:off x="1526847" y="1163645"/>
            <a:ext cx="9668143" cy="830997"/>
          </a:xfrm>
          <a:prstGeom prst="rect">
            <a:avLst/>
          </a:prstGeom>
        </p:spPr>
        <p:txBody>
          <a:bodyPr wrap="square">
            <a:spAutoFit/>
          </a:bodyPr>
          <a:lstStyle/>
          <a:p>
            <a:r>
              <a:rPr lang="es-PE" sz="1600" dirty="0">
                <a:solidFill>
                  <a:schemeClr val="bg1"/>
                </a:solidFill>
              </a:rPr>
              <a:t>De las 271 muestras de roca,  principalmente en la zona Los Hornos, los resultados de la dispersión geoquímica primaria, en oro y </a:t>
            </a:r>
            <a:r>
              <a:rPr lang="es-PE" sz="1600" dirty="0" err="1">
                <a:solidFill>
                  <a:schemeClr val="bg1"/>
                </a:solidFill>
              </a:rPr>
              <a:t>multielementos</a:t>
            </a:r>
            <a:r>
              <a:rPr lang="es-PE" sz="1600" dirty="0">
                <a:solidFill>
                  <a:schemeClr val="bg1"/>
                </a:solidFill>
              </a:rPr>
              <a:t>, se presentan valores máximos y mínimos. </a:t>
            </a:r>
          </a:p>
        </p:txBody>
      </p:sp>
      <p:sp>
        <p:nvSpPr>
          <p:cNvPr id="3" name="Rectángulo 2"/>
          <p:cNvSpPr/>
          <p:nvPr/>
        </p:nvSpPr>
        <p:spPr>
          <a:xfrm>
            <a:off x="1526846" y="4709957"/>
            <a:ext cx="9668143" cy="1815882"/>
          </a:xfrm>
          <a:prstGeom prst="rect">
            <a:avLst/>
          </a:prstGeom>
        </p:spPr>
        <p:txBody>
          <a:bodyPr wrap="square">
            <a:spAutoFit/>
          </a:bodyPr>
          <a:lstStyle/>
          <a:p>
            <a:r>
              <a:rPr lang="es-PE" sz="1600" dirty="0">
                <a:solidFill>
                  <a:schemeClr val="bg1"/>
                </a:solidFill>
              </a:rPr>
              <a:t>En Au se determinó un </a:t>
            </a:r>
            <a:r>
              <a:rPr lang="es-PE" sz="1600" dirty="0" err="1">
                <a:solidFill>
                  <a:schemeClr val="bg1"/>
                </a:solidFill>
              </a:rPr>
              <a:t>Background</a:t>
            </a:r>
            <a:r>
              <a:rPr lang="es-PE" sz="1600" dirty="0">
                <a:solidFill>
                  <a:schemeClr val="bg1"/>
                </a:solidFill>
              </a:rPr>
              <a:t> de 0.014ppm Au y </a:t>
            </a:r>
            <a:r>
              <a:rPr lang="es-PE" sz="1600" dirty="0" err="1">
                <a:solidFill>
                  <a:schemeClr val="bg1"/>
                </a:solidFill>
              </a:rPr>
              <a:t>Threshold</a:t>
            </a:r>
            <a:r>
              <a:rPr lang="es-PE" sz="1600" dirty="0">
                <a:solidFill>
                  <a:schemeClr val="bg1"/>
                </a:solidFill>
              </a:rPr>
              <a:t> 0.040ppm Au, con una mediana de 0.13 ppm Au y una moda de 0.006ppm Au.</a:t>
            </a:r>
          </a:p>
          <a:p>
            <a:endParaRPr lang="es-PE" sz="1600" dirty="0">
              <a:solidFill>
                <a:schemeClr val="bg1"/>
              </a:solidFill>
            </a:endParaRPr>
          </a:p>
          <a:p>
            <a:r>
              <a:rPr lang="es-PE" sz="1600" dirty="0">
                <a:solidFill>
                  <a:schemeClr val="bg1"/>
                </a:solidFill>
              </a:rPr>
              <a:t>Los valores anómalos en oro ≥0.040 ppm Au en muestras de rocas, se concentran principalmente en la zona Los Hornos, con una anomalía abierta al noroeste, el cual representa el 32% de la población total de muestras; el 29% de muestras presentan una fuerte anomalía  ≥ 0.066ppm Au, con un valor máximo de 15.900ppm Au.</a:t>
            </a: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00926" y="1929399"/>
            <a:ext cx="2588636" cy="2747586"/>
          </a:xfrm>
          <a:prstGeom prst="rect">
            <a:avLst/>
          </a:prstGeom>
        </p:spPr>
      </p:pic>
    </p:spTree>
    <p:extLst>
      <p:ext uri="{BB962C8B-B14F-4D97-AF65-F5344CB8AC3E}">
        <p14:creationId xmlns:p14="http://schemas.microsoft.com/office/powerpoint/2010/main" val="35224694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468759" y="255446"/>
            <a:ext cx="3051542" cy="682204"/>
          </a:xfrm>
        </p:spPr>
        <p:txBody>
          <a:bodyPr/>
          <a:lstStyle/>
          <a:p>
            <a:r>
              <a:rPr lang="en-US" sz="3600" dirty="0" err="1">
                <a:solidFill>
                  <a:schemeClr val="bg1"/>
                </a:solidFill>
              </a:rPr>
              <a:t>Geoquimica</a:t>
            </a:r>
            <a:endParaRPr lang="es-PE" sz="3600" dirty="0">
              <a:solidFill>
                <a:schemeClr val="bg1"/>
              </a:solidFill>
            </a:endParaRPr>
          </a:p>
        </p:txBody>
      </p:sp>
      <p:sp>
        <p:nvSpPr>
          <p:cNvPr id="9" name="Rectángulo 8"/>
          <p:cNvSpPr/>
          <p:nvPr/>
        </p:nvSpPr>
        <p:spPr>
          <a:xfrm>
            <a:off x="1446740" y="1890278"/>
            <a:ext cx="9779238" cy="4278094"/>
          </a:xfrm>
          <a:prstGeom prst="rect">
            <a:avLst/>
          </a:prstGeom>
        </p:spPr>
        <p:txBody>
          <a:bodyPr wrap="square">
            <a:spAutoFit/>
          </a:bodyPr>
          <a:lstStyle/>
          <a:p>
            <a:r>
              <a:rPr lang="es-PE" sz="1600" dirty="0">
                <a:solidFill>
                  <a:schemeClr val="bg1"/>
                </a:solidFill>
              </a:rPr>
              <a:t>El análisis de correlación de Pearson de 271 muestras de roca determinan correlaciones  positivas &gt;0.5 entre los elementos: As-Pb (0.72), Cu-Zn (0.62) que representan correlaciones positivas moderadas y  Mn - Ba (0.57), Cu - Pb (0.54), Zn - Pb (0.51) que representan correlaciones positivas débiles. </a:t>
            </a:r>
          </a:p>
          <a:p>
            <a:endParaRPr lang="es-PE" sz="1600" dirty="0">
              <a:solidFill>
                <a:schemeClr val="bg1"/>
              </a:solidFill>
            </a:endParaRPr>
          </a:p>
          <a:p>
            <a:endParaRPr lang="en-US" sz="1600" dirty="0">
              <a:solidFill>
                <a:schemeClr val="bg1"/>
              </a:solidFill>
            </a:endParaRPr>
          </a:p>
          <a:p>
            <a:r>
              <a:rPr lang="es-PE" sz="1600" dirty="0">
                <a:solidFill>
                  <a:schemeClr val="bg1"/>
                </a:solidFill>
              </a:rPr>
              <a:t>Un análisis estadístico de los resultados de las 173 muestras de sedimentos de escorrentía en la zona Los Hornos, indicaron un valor máximo de 6.480ppm Au y  mínimo de 0.005ppm Au, determinando un </a:t>
            </a:r>
            <a:r>
              <a:rPr lang="es-PE" sz="1600" dirty="0" err="1">
                <a:solidFill>
                  <a:schemeClr val="bg1"/>
                </a:solidFill>
              </a:rPr>
              <a:t>Background</a:t>
            </a:r>
            <a:r>
              <a:rPr lang="es-PE" sz="1600" dirty="0">
                <a:solidFill>
                  <a:schemeClr val="bg1"/>
                </a:solidFill>
              </a:rPr>
              <a:t> de 0.025ppm Au y un </a:t>
            </a:r>
            <a:r>
              <a:rPr lang="es-PE" sz="1600" dirty="0" err="1">
                <a:solidFill>
                  <a:schemeClr val="bg1"/>
                </a:solidFill>
              </a:rPr>
              <a:t>Threshold</a:t>
            </a:r>
            <a:r>
              <a:rPr lang="es-PE" sz="1600" dirty="0">
                <a:solidFill>
                  <a:schemeClr val="bg1"/>
                </a:solidFill>
              </a:rPr>
              <a:t> de 0.097 ppm Au y una moda de 0.010ppm Au. </a:t>
            </a:r>
          </a:p>
          <a:p>
            <a:endParaRPr lang="es-PE" sz="1600" dirty="0">
              <a:solidFill>
                <a:schemeClr val="bg1"/>
              </a:solidFill>
            </a:endParaRPr>
          </a:p>
          <a:p>
            <a:endParaRPr lang="en-US" sz="1600" dirty="0">
              <a:solidFill>
                <a:schemeClr val="bg1"/>
              </a:solidFill>
            </a:endParaRPr>
          </a:p>
          <a:p>
            <a:r>
              <a:rPr lang="es-PE" sz="1600" dirty="0">
                <a:solidFill>
                  <a:schemeClr val="bg1"/>
                </a:solidFill>
              </a:rPr>
              <a:t>Los valores anómalos en oro de sedimentos ≥0.097 ppm Au, circundan principalmente la zona Los Hornos, focalizando el área de interés económico del depósito, entre las coordenadas N 9´101,000 – N 9´101,700 y E 237,800 – E 238,800. Estos resultados de oro es producto de la erosión  de los sistemas de mineralización que se presentan en rocas intrusivas en dicha zona, que es la continuidad del batolito de </a:t>
            </a:r>
            <a:r>
              <a:rPr lang="es-PE" sz="1600" dirty="0" err="1">
                <a:solidFill>
                  <a:schemeClr val="bg1"/>
                </a:solidFill>
              </a:rPr>
              <a:t>Pataz</a:t>
            </a:r>
            <a:r>
              <a:rPr lang="es-PE" sz="1600" dirty="0">
                <a:solidFill>
                  <a:schemeClr val="bg1"/>
                </a:solidFill>
              </a:rPr>
              <a:t>.</a:t>
            </a:r>
          </a:p>
        </p:txBody>
      </p:sp>
    </p:spTree>
    <p:extLst>
      <p:ext uri="{BB962C8B-B14F-4D97-AF65-F5344CB8AC3E}">
        <p14:creationId xmlns:p14="http://schemas.microsoft.com/office/powerpoint/2010/main" val="3221385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373000" y="169989"/>
            <a:ext cx="3042738" cy="682204"/>
          </a:xfrm>
        </p:spPr>
        <p:txBody>
          <a:bodyPr/>
          <a:lstStyle/>
          <a:p>
            <a:r>
              <a:rPr lang="en-US" sz="3600" dirty="0" err="1">
                <a:solidFill>
                  <a:schemeClr val="bg1"/>
                </a:solidFill>
              </a:rPr>
              <a:t>Geoquimica</a:t>
            </a:r>
            <a:endParaRPr lang="es-PE" sz="3600" dirty="0">
              <a:solidFill>
                <a:schemeClr val="bg1"/>
              </a:solidFill>
            </a:endParaRPr>
          </a:p>
        </p:txBody>
      </p:sp>
      <p:sp>
        <p:nvSpPr>
          <p:cNvPr id="3" name="Subtítulo 2"/>
          <p:cNvSpPr>
            <a:spLocks noGrp="1"/>
          </p:cNvSpPr>
          <p:nvPr>
            <p:ph type="subTitle" idx="1"/>
          </p:nvPr>
        </p:nvSpPr>
        <p:spPr>
          <a:xfrm>
            <a:off x="4373000" y="5846324"/>
            <a:ext cx="3252368" cy="522690"/>
          </a:xfrm>
        </p:spPr>
        <p:txBody>
          <a:bodyPr>
            <a:normAutofit/>
          </a:bodyPr>
          <a:lstStyle/>
          <a:p>
            <a:r>
              <a:rPr lang="en-US" sz="1400" cap="none" dirty="0" err="1">
                <a:solidFill>
                  <a:schemeClr val="bg1"/>
                </a:solidFill>
              </a:rPr>
              <a:t>Cuadro</a:t>
            </a:r>
            <a:r>
              <a:rPr lang="en-US" sz="1400" cap="none" dirty="0">
                <a:solidFill>
                  <a:schemeClr val="bg1"/>
                </a:solidFill>
              </a:rPr>
              <a:t> de </a:t>
            </a:r>
            <a:r>
              <a:rPr lang="en-US" sz="1400" cap="none" dirty="0" err="1">
                <a:solidFill>
                  <a:schemeClr val="bg1"/>
                </a:solidFill>
              </a:rPr>
              <a:t>correlacion</a:t>
            </a:r>
            <a:r>
              <a:rPr lang="en-US" sz="1400" cap="none" dirty="0">
                <a:solidFill>
                  <a:schemeClr val="bg1"/>
                </a:solidFill>
              </a:rPr>
              <a:t> de </a:t>
            </a:r>
            <a:r>
              <a:rPr lang="en-US" sz="1400" cap="none" dirty="0" err="1">
                <a:solidFill>
                  <a:schemeClr val="bg1"/>
                </a:solidFill>
              </a:rPr>
              <a:t>pearson</a:t>
            </a:r>
            <a:endParaRPr lang="es-PE" sz="1400" cap="none" dirty="0">
              <a:solidFill>
                <a:schemeClr val="bg1"/>
              </a:solidFill>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05426" y="1307506"/>
            <a:ext cx="4187515" cy="4455945"/>
          </a:xfrm>
          <a:prstGeom prst="rect">
            <a:avLst/>
          </a:prstGeom>
          <a:ln>
            <a:solidFill>
              <a:schemeClr val="bg1"/>
            </a:solidFill>
          </a:ln>
        </p:spPr>
      </p:pic>
    </p:spTree>
    <p:extLst>
      <p:ext uri="{BB962C8B-B14F-4D97-AF65-F5344CB8AC3E}">
        <p14:creationId xmlns:p14="http://schemas.microsoft.com/office/powerpoint/2010/main" val="27491172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831560" y="101623"/>
            <a:ext cx="4295490" cy="682204"/>
          </a:xfrm>
        </p:spPr>
        <p:txBody>
          <a:bodyPr/>
          <a:lstStyle/>
          <a:p>
            <a:r>
              <a:rPr lang="en-US" sz="3600" dirty="0" err="1">
                <a:solidFill>
                  <a:schemeClr val="bg1"/>
                </a:solidFill>
              </a:rPr>
              <a:t>Anomalia</a:t>
            </a:r>
            <a:r>
              <a:rPr lang="en-US" sz="3600" dirty="0">
                <a:solidFill>
                  <a:schemeClr val="bg1"/>
                </a:solidFill>
              </a:rPr>
              <a:t> Au y Cu</a:t>
            </a:r>
            <a:endParaRPr lang="es-PE" sz="3600"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4100" y="893235"/>
            <a:ext cx="4731402" cy="5863141"/>
          </a:xfrm>
          <a:prstGeom prst="rect">
            <a:avLst/>
          </a:prstGeom>
          <a:ln>
            <a:solidFill>
              <a:schemeClr val="bg1"/>
            </a:solidFill>
          </a:ln>
        </p:spPr>
      </p:pic>
      <p:sp>
        <p:nvSpPr>
          <p:cNvPr id="3" name="Subtítulo 2"/>
          <p:cNvSpPr>
            <a:spLocks noGrp="1"/>
          </p:cNvSpPr>
          <p:nvPr>
            <p:ph type="subTitle" idx="1"/>
          </p:nvPr>
        </p:nvSpPr>
        <p:spPr>
          <a:xfrm>
            <a:off x="4203071" y="6440284"/>
            <a:ext cx="1582431" cy="302689"/>
          </a:xfrm>
          <a:solidFill>
            <a:schemeClr val="tx1"/>
          </a:solidFill>
        </p:spPr>
        <p:txBody>
          <a:bodyPr>
            <a:normAutofit/>
          </a:bodyPr>
          <a:lstStyle/>
          <a:p>
            <a:r>
              <a:rPr lang="en-US" sz="1100" cap="none" dirty="0">
                <a:solidFill>
                  <a:schemeClr val="bg1"/>
                </a:solidFill>
              </a:rPr>
              <a:t>Plano </a:t>
            </a:r>
            <a:r>
              <a:rPr lang="en-US" sz="1100" cap="none" dirty="0" err="1">
                <a:solidFill>
                  <a:schemeClr val="bg1"/>
                </a:solidFill>
              </a:rPr>
              <a:t>anomalias</a:t>
            </a:r>
            <a:r>
              <a:rPr lang="en-US" sz="1100" cap="none" dirty="0">
                <a:solidFill>
                  <a:schemeClr val="bg1"/>
                </a:solidFill>
              </a:rPr>
              <a:t> Au</a:t>
            </a:r>
            <a:endParaRPr lang="es-PE" sz="1100" cap="none"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97240" y="860739"/>
            <a:ext cx="4623823" cy="5842750"/>
          </a:xfrm>
          <a:prstGeom prst="rect">
            <a:avLst/>
          </a:prstGeom>
          <a:ln>
            <a:solidFill>
              <a:schemeClr val="bg1"/>
            </a:solidFill>
          </a:ln>
        </p:spPr>
      </p:pic>
      <p:sp>
        <p:nvSpPr>
          <p:cNvPr id="6" name="Subtítulo 2"/>
          <p:cNvSpPr txBox="1">
            <a:spLocks/>
          </p:cNvSpPr>
          <p:nvPr/>
        </p:nvSpPr>
        <p:spPr>
          <a:xfrm>
            <a:off x="9338632" y="6400800"/>
            <a:ext cx="1582431" cy="302689"/>
          </a:xfrm>
          <a:prstGeom prst="rect">
            <a:avLst/>
          </a:prstGeom>
          <a:solidFill>
            <a:schemeClr val="tx1"/>
          </a:solidFill>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r>
              <a:rPr lang="en-US" sz="1100" cap="none" dirty="0">
                <a:solidFill>
                  <a:schemeClr val="bg1"/>
                </a:solidFill>
              </a:rPr>
              <a:t>Plano </a:t>
            </a:r>
            <a:r>
              <a:rPr lang="en-US" sz="1100" cap="none" dirty="0" err="1">
                <a:solidFill>
                  <a:schemeClr val="bg1"/>
                </a:solidFill>
              </a:rPr>
              <a:t>anomalias</a:t>
            </a:r>
            <a:r>
              <a:rPr lang="en-US" sz="1100" cap="none" dirty="0">
                <a:solidFill>
                  <a:schemeClr val="bg1"/>
                </a:solidFill>
              </a:rPr>
              <a:t> Cu</a:t>
            </a:r>
            <a:endParaRPr lang="es-PE" sz="1100" cap="none" dirty="0">
              <a:solidFill>
                <a:schemeClr val="bg1"/>
              </a:solidFill>
            </a:endParaRPr>
          </a:p>
        </p:txBody>
      </p:sp>
    </p:spTree>
    <p:extLst>
      <p:ext uri="{BB962C8B-B14F-4D97-AF65-F5344CB8AC3E}">
        <p14:creationId xmlns:p14="http://schemas.microsoft.com/office/powerpoint/2010/main" val="905467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Imagen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6180" y="980054"/>
            <a:ext cx="6157613" cy="5512396"/>
          </a:xfrm>
          <a:prstGeom prst="rect">
            <a:avLst/>
          </a:prstGeom>
          <a:ln>
            <a:solidFill>
              <a:schemeClr val="bg1"/>
            </a:solidFill>
          </a:ln>
        </p:spPr>
      </p:pic>
      <p:sp>
        <p:nvSpPr>
          <p:cNvPr id="2" name="Título 1"/>
          <p:cNvSpPr>
            <a:spLocks noGrp="1"/>
          </p:cNvSpPr>
          <p:nvPr>
            <p:ph type="ctrTitle"/>
          </p:nvPr>
        </p:nvSpPr>
        <p:spPr>
          <a:xfrm>
            <a:off x="2425959" y="401924"/>
            <a:ext cx="9230504" cy="682204"/>
          </a:xfrm>
        </p:spPr>
        <p:txBody>
          <a:bodyPr/>
          <a:lstStyle/>
          <a:p>
            <a:r>
              <a:rPr lang="en-US" sz="3600" dirty="0" err="1">
                <a:solidFill>
                  <a:schemeClr val="bg1"/>
                </a:solidFill>
              </a:rPr>
              <a:t>Geologia</a:t>
            </a:r>
            <a:r>
              <a:rPr lang="en-US" sz="3600" dirty="0">
                <a:solidFill>
                  <a:schemeClr val="bg1"/>
                </a:solidFill>
              </a:rPr>
              <a:t>  Regional – </a:t>
            </a:r>
            <a:r>
              <a:rPr lang="en-US" sz="3600" dirty="0" err="1">
                <a:solidFill>
                  <a:schemeClr val="bg1"/>
                </a:solidFill>
              </a:rPr>
              <a:t>Franjas</a:t>
            </a:r>
            <a:r>
              <a:rPr lang="en-US" sz="3600" dirty="0">
                <a:solidFill>
                  <a:schemeClr val="bg1"/>
                </a:solidFill>
              </a:rPr>
              <a:t> </a:t>
            </a:r>
            <a:r>
              <a:rPr lang="en-US" sz="3600" dirty="0" err="1">
                <a:solidFill>
                  <a:schemeClr val="bg1"/>
                </a:solidFill>
              </a:rPr>
              <a:t>Metalogeneticas</a:t>
            </a:r>
            <a:endParaRPr lang="es-PE" sz="3600" dirty="0">
              <a:solidFill>
                <a:schemeClr val="bg1"/>
              </a:solidFill>
            </a:endParaRPr>
          </a:p>
        </p:txBody>
      </p:sp>
      <p:sp>
        <p:nvSpPr>
          <p:cNvPr id="3" name="Subtítulo 2"/>
          <p:cNvSpPr>
            <a:spLocks noGrp="1"/>
          </p:cNvSpPr>
          <p:nvPr>
            <p:ph type="subTitle" idx="1"/>
          </p:nvPr>
        </p:nvSpPr>
        <p:spPr>
          <a:xfrm>
            <a:off x="8923190" y="6510764"/>
            <a:ext cx="1079561" cy="101686"/>
          </a:xfrm>
        </p:spPr>
        <p:txBody>
          <a:bodyPr>
            <a:normAutofit fontScale="25000" lnSpcReduction="20000"/>
          </a:bodyPr>
          <a:lstStyle/>
          <a:p>
            <a:r>
              <a:rPr lang="en-US" cap="none" dirty="0" err="1">
                <a:solidFill>
                  <a:schemeClr val="bg1"/>
                </a:solidFill>
              </a:rPr>
              <a:t>Modificado</a:t>
            </a:r>
            <a:r>
              <a:rPr lang="en-US" cap="none" dirty="0">
                <a:solidFill>
                  <a:schemeClr val="bg1"/>
                </a:solidFill>
              </a:rPr>
              <a:t> de INGEMMET,</a:t>
            </a:r>
            <a:endParaRPr lang="es-PE" cap="none" dirty="0">
              <a:solidFill>
                <a:schemeClr val="bg1"/>
              </a:solidFill>
            </a:endParaRPr>
          </a:p>
        </p:txBody>
      </p:sp>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5179" y="980054"/>
            <a:ext cx="2176087" cy="1468199"/>
          </a:xfrm>
          <a:prstGeom prst="rect">
            <a:avLst/>
          </a:prstGeom>
        </p:spPr>
      </p:pic>
      <p:pic>
        <p:nvPicPr>
          <p:cNvPr id="9" name="Imagen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5179" y="2448252"/>
            <a:ext cx="2177473" cy="4044197"/>
          </a:xfrm>
          <a:prstGeom prst="rect">
            <a:avLst/>
          </a:prstGeom>
        </p:spPr>
      </p:pic>
      <p:sp>
        <p:nvSpPr>
          <p:cNvPr id="11" name="CuadroTexto 10"/>
          <p:cNvSpPr txBox="1"/>
          <p:nvPr/>
        </p:nvSpPr>
        <p:spPr>
          <a:xfrm>
            <a:off x="4581822" y="1492014"/>
            <a:ext cx="2102265" cy="338554"/>
          </a:xfrm>
          <a:prstGeom prst="rect">
            <a:avLst/>
          </a:prstGeom>
          <a:noFill/>
        </p:spPr>
        <p:txBody>
          <a:bodyPr wrap="square" rtlCol="0">
            <a:spAutoFit/>
          </a:bodyPr>
          <a:lstStyle/>
          <a:p>
            <a:r>
              <a:rPr lang="en-US" sz="800" dirty="0" err="1">
                <a:solidFill>
                  <a:schemeClr val="bg1"/>
                </a:solidFill>
              </a:rPr>
              <a:t>Depositos</a:t>
            </a:r>
            <a:r>
              <a:rPr lang="en-US" sz="800" dirty="0">
                <a:solidFill>
                  <a:schemeClr val="bg1"/>
                </a:solidFill>
              </a:rPr>
              <a:t> </a:t>
            </a:r>
            <a:r>
              <a:rPr lang="en-US" sz="800" dirty="0" err="1">
                <a:solidFill>
                  <a:schemeClr val="bg1"/>
                </a:solidFill>
              </a:rPr>
              <a:t>orogenicos</a:t>
            </a:r>
            <a:r>
              <a:rPr lang="en-US" sz="800" dirty="0">
                <a:solidFill>
                  <a:schemeClr val="bg1"/>
                </a:solidFill>
              </a:rPr>
              <a:t> de Au-</a:t>
            </a:r>
            <a:r>
              <a:rPr lang="en-US" sz="800" dirty="0" err="1">
                <a:solidFill>
                  <a:schemeClr val="bg1"/>
                </a:solidFill>
              </a:rPr>
              <a:t>Pb</a:t>
            </a:r>
            <a:r>
              <a:rPr lang="en-US" sz="800" dirty="0">
                <a:solidFill>
                  <a:schemeClr val="bg1"/>
                </a:solidFill>
              </a:rPr>
              <a:t>-Zn-Cu</a:t>
            </a:r>
          </a:p>
          <a:p>
            <a:r>
              <a:rPr lang="en-US" sz="800" dirty="0">
                <a:solidFill>
                  <a:schemeClr val="bg1"/>
                </a:solidFill>
              </a:rPr>
              <a:t>del </a:t>
            </a:r>
            <a:r>
              <a:rPr lang="en-US" sz="800" dirty="0" err="1">
                <a:solidFill>
                  <a:schemeClr val="bg1"/>
                </a:solidFill>
              </a:rPr>
              <a:t>Carbonifero-Permico</a:t>
            </a:r>
            <a:endParaRPr lang="es-PE" sz="800" dirty="0">
              <a:solidFill>
                <a:schemeClr val="bg1"/>
              </a:solidFill>
            </a:endParaRPr>
          </a:p>
        </p:txBody>
      </p:sp>
      <p:sp>
        <p:nvSpPr>
          <p:cNvPr id="12" name="CuadroTexto 11"/>
          <p:cNvSpPr txBox="1"/>
          <p:nvPr/>
        </p:nvSpPr>
        <p:spPr>
          <a:xfrm>
            <a:off x="3271885" y="6048999"/>
            <a:ext cx="1617010" cy="338554"/>
          </a:xfrm>
          <a:prstGeom prst="rect">
            <a:avLst/>
          </a:prstGeom>
          <a:noFill/>
        </p:spPr>
        <p:txBody>
          <a:bodyPr wrap="square" rtlCol="0">
            <a:spAutoFit/>
          </a:bodyPr>
          <a:lstStyle/>
          <a:p>
            <a:r>
              <a:rPr lang="en-US" sz="800" dirty="0" err="1">
                <a:solidFill>
                  <a:schemeClr val="bg1"/>
                </a:solidFill>
              </a:rPr>
              <a:t>Depositos</a:t>
            </a:r>
            <a:r>
              <a:rPr lang="en-US" sz="800" dirty="0">
                <a:solidFill>
                  <a:schemeClr val="bg1"/>
                </a:solidFill>
              </a:rPr>
              <a:t> </a:t>
            </a:r>
            <a:r>
              <a:rPr lang="en-US" sz="800" dirty="0" err="1">
                <a:solidFill>
                  <a:schemeClr val="bg1"/>
                </a:solidFill>
              </a:rPr>
              <a:t>tipo</a:t>
            </a:r>
            <a:r>
              <a:rPr lang="en-US" sz="800" dirty="0">
                <a:solidFill>
                  <a:schemeClr val="bg1"/>
                </a:solidFill>
              </a:rPr>
              <a:t> MTV de </a:t>
            </a:r>
            <a:r>
              <a:rPr lang="en-US" sz="800" dirty="0" err="1">
                <a:solidFill>
                  <a:schemeClr val="bg1"/>
                </a:solidFill>
              </a:rPr>
              <a:t>Pb</a:t>
            </a:r>
            <a:r>
              <a:rPr lang="en-US" sz="800" dirty="0">
                <a:solidFill>
                  <a:schemeClr val="bg1"/>
                </a:solidFill>
              </a:rPr>
              <a:t>-Zn</a:t>
            </a:r>
          </a:p>
          <a:p>
            <a:r>
              <a:rPr lang="en-US" sz="800" dirty="0">
                <a:solidFill>
                  <a:schemeClr val="bg1"/>
                </a:solidFill>
              </a:rPr>
              <a:t>del </a:t>
            </a:r>
            <a:r>
              <a:rPr lang="en-US" sz="800" dirty="0" err="1">
                <a:solidFill>
                  <a:schemeClr val="bg1"/>
                </a:solidFill>
              </a:rPr>
              <a:t>Eoceno-Mioceno</a:t>
            </a:r>
            <a:endParaRPr lang="es-PE" sz="800" dirty="0">
              <a:solidFill>
                <a:schemeClr val="bg1"/>
              </a:solidFill>
            </a:endParaRPr>
          </a:p>
        </p:txBody>
      </p:sp>
      <p:sp>
        <p:nvSpPr>
          <p:cNvPr id="13" name="CuadroTexto 12"/>
          <p:cNvSpPr txBox="1"/>
          <p:nvPr/>
        </p:nvSpPr>
        <p:spPr>
          <a:xfrm>
            <a:off x="6974167" y="2510830"/>
            <a:ext cx="1154632" cy="338554"/>
          </a:xfrm>
          <a:prstGeom prst="rect">
            <a:avLst/>
          </a:prstGeom>
          <a:noFill/>
        </p:spPr>
        <p:txBody>
          <a:bodyPr wrap="square" rtlCol="0">
            <a:spAutoFit/>
          </a:bodyPr>
          <a:lstStyle/>
          <a:p>
            <a:r>
              <a:rPr lang="en-US" sz="800" dirty="0" err="1">
                <a:solidFill>
                  <a:schemeClr val="bg1"/>
                </a:solidFill>
              </a:rPr>
              <a:t>Depositos</a:t>
            </a:r>
            <a:r>
              <a:rPr lang="en-US" sz="800" dirty="0">
                <a:solidFill>
                  <a:schemeClr val="bg1"/>
                </a:solidFill>
              </a:rPr>
              <a:t> de Au en </a:t>
            </a:r>
            <a:r>
              <a:rPr lang="en-US" sz="800" dirty="0" err="1">
                <a:solidFill>
                  <a:schemeClr val="bg1"/>
                </a:solidFill>
              </a:rPr>
              <a:t>metasedimentarios</a:t>
            </a:r>
            <a:endParaRPr lang="es-PE" sz="800" dirty="0">
              <a:solidFill>
                <a:schemeClr val="bg1"/>
              </a:solidFill>
            </a:endParaRPr>
          </a:p>
        </p:txBody>
      </p:sp>
      <p:sp>
        <p:nvSpPr>
          <p:cNvPr id="14" name="CuadroTexto 13"/>
          <p:cNvSpPr txBox="1"/>
          <p:nvPr/>
        </p:nvSpPr>
        <p:spPr>
          <a:xfrm>
            <a:off x="2270700" y="4722977"/>
            <a:ext cx="726395" cy="823244"/>
          </a:xfrm>
          <a:prstGeom prst="rect">
            <a:avLst/>
          </a:prstGeom>
          <a:noFill/>
        </p:spPr>
        <p:txBody>
          <a:bodyPr wrap="square" rtlCol="0">
            <a:spAutoFit/>
          </a:bodyPr>
          <a:lstStyle/>
          <a:p>
            <a:r>
              <a:rPr lang="en-US" sz="800" dirty="0" err="1">
                <a:solidFill>
                  <a:schemeClr val="bg1"/>
                </a:solidFill>
              </a:rPr>
              <a:t>Depositos</a:t>
            </a:r>
            <a:r>
              <a:rPr lang="en-US" sz="800" dirty="0">
                <a:solidFill>
                  <a:schemeClr val="bg1"/>
                </a:solidFill>
              </a:rPr>
              <a:t>  de Au-Cu-</a:t>
            </a:r>
            <a:r>
              <a:rPr lang="en-US" sz="800" dirty="0" err="1">
                <a:solidFill>
                  <a:schemeClr val="bg1"/>
                </a:solidFill>
              </a:rPr>
              <a:t>Pb</a:t>
            </a:r>
            <a:r>
              <a:rPr lang="en-US" sz="800" dirty="0">
                <a:solidFill>
                  <a:schemeClr val="bg1"/>
                </a:solidFill>
              </a:rPr>
              <a:t>-Zn</a:t>
            </a:r>
          </a:p>
          <a:p>
            <a:r>
              <a:rPr lang="en-US" sz="800" dirty="0">
                <a:solidFill>
                  <a:schemeClr val="bg1"/>
                </a:solidFill>
              </a:rPr>
              <a:t>en </a:t>
            </a:r>
            <a:r>
              <a:rPr lang="en-US" sz="800" dirty="0" err="1">
                <a:solidFill>
                  <a:schemeClr val="bg1"/>
                </a:solidFill>
              </a:rPr>
              <a:t>intrusivos</a:t>
            </a:r>
            <a:r>
              <a:rPr lang="en-US" sz="800" dirty="0">
                <a:solidFill>
                  <a:schemeClr val="bg1"/>
                </a:solidFill>
              </a:rPr>
              <a:t> </a:t>
            </a:r>
            <a:r>
              <a:rPr lang="en-US" sz="800" dirty="0" err="1">
                <a:solidFill>
                  <a:schemeClr val="bg1"/>
                </a:solidFill>
              </a:rPr>
              <a:t>Eoceno</a:t>
            </a:r>
            <a:endParaRPr lang="es-PE" sz="800" dirty="0">
              <a:solidFill>
                <a:schemeClr val="bg1"/>
              </a:solidFill>
            </a:endParaRPr>
          </a:p>
        </p:txBody>
      </p:sp>
      <p:pic>
        <p:nvPicPr>
          <p:cNvPr id="4" name="Imagen 3">
            <a:extLst>
              <a:ext uri="{FF2B5EF4-FFF2-40B4-BE49-F238E27FC236}">
                <a16:creationId xmlns:a16="http://schemas.microsoft.com/office/drawing/2014/main" id="{D699A2FB-1C56-0277-2970-ACE6B5819265}"/>
              </a:ext>
            </a:extLst>
          </p:cNvPr>
          <p:cNvPicPr>
            <a:picLocks noChangeAspect="1"/>
          </p:cNvPicPr>
          <p:nvPr/>
        </p:nvPicPr>
        <p:blipFill>
          <a:blip r:embed="rId5"/>
          <a:srcRect/>
          <a:stretch/>
        </p:blipFill>
        <p:spPr>
          <a:xfrm>
            <a:off x="295276" y="164281"/>
            <a:ext cx="2004760" cy="848368"/>
          </a:xfrm>
          <a:prstGeom prst="rect">
            <a:avLst/>
          </a:prstGeom>
        </p:spPr>
      </p:pic>
    </p:spTree>
    <p:extLst>
      <p:ext uri="{BB962C8B-B14F-4D97-AF65-F5344CB8AC3E}">
        <p14:creationId xmlns:p14="http://schemas.microsoft.com/office/powerpoint/2010/main" val="13107056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89556" y="272539"/>
            <a:ext cx="3145285" cy="682204"/>
          </a:xfrm>
        </p:spPr>
        <p:txBody>
          <a:bodyPr/>
          <a:lstStyle/>
          <a:p>
            <a:r>
              <a:rPr lang="en-US" sz="3600" dirty="0" err="1">
                <a:solidFill>
                  <a:schemeClr val="bg1"/>
                </a:solidFill>
              </a:rPr>
              <a:t>Conclusiones</a:t>
            </a:r>
            <a:endParaRPr lang="es-PE" sz="3600" dirty="0">
              <a:solidFill>
                <a:schemeClr val="bg1"/>
              </a:solidFill>
            </a:endParaRPr>
          </a:p>
        </p:txBody>
      </p:sp>
      <p:sp>
        <p:nvSpPr>
          <p:cNvPr id="3" name="Subtítulo 2"/>
          <p:cNvSpPr>
            <a:spLocks noGrp="1"/>
          </p:cNvSpPr>
          <p:nvPr>
            <p:ph type="subTitle" idx="1"/>
          </p:nvPr>
        </p:nvSpPr>
        <p:spPr>
          <a:xfrm>
            <a:off x="1016949" y="1384419"/>
            <a:ext cx="10152404" cy="5289847"/>
          </a:xfrm>
        </p:spPr>
        <p:txBody>
          <a:bodyPr>
            <a:normAutofit lnSpcReduction="10000"/>
          </a:bodyPr>
          <a:lstStyle/>
          <a:p>
            <a:r>
              <a:rPr lang="es-PE" sz="1600" cap="none" dirty="0">
                <a:solidFill>
                  <a:schemeClr val="bg1"/>
                </a:solidFill>
              </a:rPr>
              <a:t>1) Las confluencia de las fallas </a:t>
            </a:r>
            <a:r>
              <a:rPr lang="es-PE" sz="1600" cap="none" dirty="0" err="1">
                <a:solidFill>
                  <a:schemeClr val="bg1"/>
                </a:solidFill>
              </a:rPr>
              <a:t>Huascacocha</a:t>
            </a:r>
            <a:r>
              <a:rPr lang="es-PE" sz="1600" cap="none" dirty="0">
                <a:solidFill>
                  <a:schemeClr val="bg1"/>
                </a:solidFill>
              </a:rPr>
              <a:t>( N 335), y falla Huiro </a:t>
            </a:r>
            <a:r>
              <a:rPr lang="es-PE" sz="1600" cap="none" dirty="0" err="1">
                <a:solidFill>
                  <a:schemeClr val="bg1"/>
                </a:solidFill>
              </a:rPr>
              <a:t>Huiro</a:t>
            </a:r>
            <a:r>
              <a:rPr lang="es-PE" sz="1600" cap="none" dirty="0">
                <a:solidFill>
                  <a:schemeClr val="bg1"/>
                </a:solidFill>
              </a:rPr>
              <a:t> (N330) limitan el compartimiento estructural Los Hornos; asimismo se encuentra la falla los Hornos (N330), dichas fallas generan zonas de apertura o extensionales y el desarrollo de  probables intrusiones menores. Se presentan zonas de </a:t>
            </a:r>
            <a:r>
              <a:rPr lang="es-PE" sz="1600" cap="none" dirty="0" err="1">
                <a:solidFill>
                  <a:schemeClr val="bg1"/>
                </a:solidFill>
              </a:rPr>
              <a:t>craquelamiento</a:t>
            </a:r>
            <a:r>
              <a:rPr lang="es-PE" sz="1600" cap="none" dirty="0">
                <a:solidFill>
                  <a:schemeClr val="bg1"/>
                </a:solidFill>
              </a:rPr>
              <a:t> intenso, zonas de cizalla (</a:t>
            </a:r>
            <a:r>
              <a:rPr lang="es-PE" sz="1600" cap="none" dirty="0" err="1">
                <a:solidFill>
                  <a:schemeClr val="bg1"/>
                </a:solidFill>
              </a:rPr>
              <a:t>shear</a:t>
            </a:r>
            <a:r>
              <a:rPr lang="es-PE" sz="1600" cap="none" dirty="0">
                <a:solidFill>
                  <a:schemeClr val="bg1"/>
                </a:solidFill>
              </a:rPr>
              <a:t> </a:t>
            </a:r>
            <a:r>
              <a:rPr lang="es-PE" sz="1600" cap="none" dirty="0" err="1">
                <a:solidFill>
                  <a:schemeClr val="bg1"/>
                </a:solidFill>
              </a:rPr>
              <a:t>zone</a:t>
            </a:r>
            <a:r>
              <a:rPr lang="es-PE" sz="1600" cap="none" dirty="0">
                <a:solidFill>
                  <a:schemeClr val="bg1"/>
                </a:solidFill>
              </a:rPr>
              <a:t>) y  brechas locales. </a:t>
            </a:r>
          </a:p>
          <a:p>
            <a:r>
              <a:rPr lang="es-PE" sz="1600" cap="none" dirty="0">
                <a:solidFill>
                  <a:schemeClr val="bg1"/>
                </a:solidFill>
              </a:rPr>
              <a:t>2) Los Hornos, presenta una alteración hidrotermal extensiva y </a:t>
            </a:r>
            <a:r>
              <a:rPr lang="es-PE" sz="1600" cap="none" dirty="0" err="1">
                <a:solidFill>
                  <a:schemeClr val="bg1"/>
                </a:solidFill>
              </a:rPr>
              <a:t>pervasiva</a:t>
            </a:r>
            <a:r>
              <a:rPr lang="es-PE" sz="1600" cap="none" dirty="0">
                <a:solidFill>
                  <a:schemeClr val="bg1"/>
                </a:solidFill>
              </a:rPr>
              <a:t> de cuarzo-</a:t>
            </a:r>
            <a:r>
              <a:rPr lang="es-PE" sz="1600" cap="none" dirty="0" err="1">
                <a:solidFill>
                  <a:schemeClr val="bg1"/>
                </a:solidFill>
              </a:rPr>
              <a:t>sericita</a:t>
            </a:r>
            <a:r>
              <a:rPr lang="es-PE" sz="1600" cap="none" dirty="0">
                <a:solidFill>
                  <a:schemeClr val="bg1"/>
                </a:solidFill>
              </a:rPr>
              <a:t>, gradando a zonas distales a alteraciones </a:t>
            </a:r>
            <a:r>
              <a:rPr lang="es-PE" sz="1600" cap="none" dirty="0" err="1">
                <a:solidFill>
                  <a:schemeClr val="bg1"/>
                </a:solidFill>
              </a:rPr>
              <a:t>propilíticas</a:t>
            </a:r>
            <a:r>
              <a:rPr lang="es-PE" sz="1600" cap="none" dirty="0">
                <a:solidFill>
                  <a:schemeClr val="bg1"/>
                </a:solidFill>
              </a:rPr>
              <a:t>; presentando a lo largo de los bordes contiguos de las vetas y vetillas de cuarzo </a:t>
            </a:r>
            <a:r>
              <a:rPr lang="es-PE" sz="1600" cap="none" dirty="0" err="1">
                <a:solidFill>
                  <a:schemeClr val="bg1"/>
                </a:solidFill>
              </a:rPr>
              <a:t>polidireccionales</a:t>
            </a:r>
            <a:r>
              <a:rPr lang="es-PE" sz="1600" cap="none" dirty="0">
                <a:solidFill>
                  <a:schemeClr val="bg1"/>
                </a:solidFill>
              </a:rPr>
              <a:t> halos </a:t>
            </a:r>
            <a:r>
              <a:rPr lang="es-PE" sz="1600" cap="none" dirty="0" err="1">
                <a:solidFill>
                  <a:schemeClr val="bg1"/>
                </a:solidFill>
              </a:rPr>
              <a:t>sericíticos</a:t>
            </a:r>
            <a:r>
              <a:rPr lang="es-PE" sz="1600" cap="none" dirty="0">
                <a:solidFill>
                  <a:schemeClr val="bg1"/>
                </a:solidFill>
              </a:rPr>
              <a:t> con mineralizaciones de óxidos de </a:t>
            </a:r>
            <a:r>
              <a:rPr lang="es-PE" sz="1600" cap="none" dirty="0" err="1">
                <a:solidFill>
                  <a:schemeClr val="bg1"/>
                </a:solidFill>
              </a:rPr>
              <a:t>hematita</a:t>
            </a:r>
            <a:r>
              <a:rPr lang="es-PE" sz="1600" cap="none" dirty="0">
                <a:solidFill>
                  <a:schemeClr val="bg1"/>
                </a:solidFill>
              </a:rPr>
              <a:t>, goethita, limonitas, pirita en venillas y en fina diseminación, con bajo contenido en sulfuros como galena, esfalerita, calcopirita, </a:t>
            </a:r>
            <a:r>
              <a:rPr lang="es-PE" sz="1600" cap="none" dirty="0" err="1">
                <a:solidFill>
                  <a:schemeClr val="bg1"/>
                </a:solidFill>
              </a:rPr>
              <a:t>arsenopirita</a:t>
            </a:r>
            <a:r>
              <a:rPr lang="es-PE" sz="1600" cap="none" dirty="0">
                <a:solidFill>
                  <a:schemeClr val="bg1"/>
                </a:solidFill>
              </a:rPr>
              <a:t>, </a:t>
            </a:r>
            <a:r>
              <a:rPr lang="es-PE" sz="1600" cap="none" dirty="0" err="1">
                <a:solidFill>
                  <a:schemeClr val="bg1"/>
                </a:solidFill>
              </a:rPr>
              <a:t>pirrotita</a:t>
            </a:r>
            <a:r>
              <a:rPr lang="es-PE" sz="1600" cap="none" dirty="0">
                <a:solidFill>
                  <a:schemeClr val="bg1"/>
                </a:solidFill>
              </a:rPr>
              <a:t> y </a:t>
            </a:r>
            <a:r>
              <a:rPr lang="es-PE" sz="1600" cap="none" dirty="0" err="1">
                <a:solidFill>
                  <a:schemeClr val="bg1"/>
                </a:solidFill>
              </a:rPr>
              <a:t>covelina</a:t>
            </a:r>
            <a:r>
              <a:rPr lang="es-PE" sz="1600" cap="none" dirty="0">
                <a:solidFill>
                  <a:schemeClr val="bg1"/>
                </a:solidFill>
              </a:rPr>
              <a:t>.</a:t>
            </a:r>
          </a:p>
          <a:p>
            <a:r>
              <a:rPr lang="es-PE" sz="1600" cap="none" dirty="0">
                <a:solidFill>
                  <a:schemeClr val="bg1"/>
                </a:solidFill>
              </a:rPr>
              <a:t>3) La anomalía de oro de sedimentos se encuentra focalizada en Los Hornos, hacia el NO (</a:t>
            </a:r>
            <a:r>
              <a:rPr lang="es-PE" sz="1600" cap="none" dirty="0" err="1">
                <a:solidFill>
                  <a:schemeClr val="bg1"/>
                </a:solidFill>
              </a:rPr>
              <a:t>Concesion</a:t>
            </a:r>
            <a:r>
              <a:rPr lang="es-PE" sz="1600" cap="none" dirty="0">
                <a:solidFill>
                  <a:schemeClr val="bg1"/>
                </a:solidFill>
              </a:rPr>
              <a:t> Patricia), en rocas intrusivas pertenecientes al batolito de </a:t>
            </a:r>
            <a:r>
              <a:rPr lang="es-PE" sz="1600" cap="none" dirty="0" err="1">
                <a:solidFill>
                  <a:schemeClr val="bg1"/>
                </a:solidFill>
              </a:rPr>
              <a:t>Pataz</a:t>
            </a:r>
            <a:r>
              <a:rPr lang="es-PE" sz="1600" cap="none" dirty="0">
                <a:solidFill>
                  <a:schemeClr val="bg1"/>
                </a:solidFill>
              </a:rPr>
              <a:t>, dicha anomalía de oro se encuentra abierta hacia el NNO. Un análisis estadístico de los resultados de las 173 muestras de sedimentos de escorrentía, indican valor máximo de 6.480ppm Au y  mínimo de 0.005ppm Au, determinando un </a:t>
            </a:r>
            <a:r>
              <a:rPr lang="es-PE" sz="1600" cap="none" dirty="0" err="1">
                <a:solidFill>
                  <a:schemeClr val="bg1"/>
                </a:solidFill>
              </a:rPr>
              <a:t>Background</a:t>
            </a:r>
            <a:r>
              <a:rPr lang="es-PE" sz="1600" cap="none" dirty="0">
                <a:solidFill>
                  <a:schemeClr val="bg1"/>
                </a:solidFill>
              </a:rPr>
              <a:t> de 0.025ppm Au y un </a:t>
            </a:r>
            <a:r>
              <a:rPr lang="es-PE" sz="1600" cap="none" dirty="0" err="1">
                <a:solidFill>
                  <a:schemeClr val="bg1"/>
                </a:solidFill>
              </a:rPr>
              <a:t>Threshold</a:t>
            </a:r>
            <a:r>
              <a:rPr lang="es-PE" sz="1600" cap="none" dirty="0">
                <a:solidFill>
                  <a:schemeClr val="bg1"/>
                </a:solidFill>
              </a:rPr>
              <a:t> de 0.097 ppm Au y una moda de 0.010ppm Au.</a:t>
            </a:r>
          </a:p>
          <a:p>
            <a:r>
              <a:rPr lang="es-PE" sz="1600" cap="none" dirty="0">
                <a:solidFill>
                  <a:schemeClr val="bg1"/>
                </a:solidFill>
              </a:rPr>
              <a:t>4) Análisis geoquímicos de los afloramientos de roca y posteriormente una estadística de los resultados de 271 muestras de roca de  oro y </a:t>
            </a:r>
            <a:r>
              <a:rPr lang="es-PE" sz="1600" cap="none" dirty="0" err="1">
                <a:solidFill>
                  <a:schemeClr val="bg1"/>
                </a:solidFill>
              </a:rPr>
              <a:t>multielementos</a:t>
            </a:r>
            <a:r>
              <a:rPr lang="es-PE" sz="1600" cap="none" dirty="0">
                <a:solidFill>
                  <a:schemeClr val="bg1"/>
                </a:solidFill>
              </a:rPr>
              <a:t> (Ag, Cu, Pb, Zn, Ba, As, Hg, Mo, Cd, Bi, Sb y Mn), presentan valores máximos 15.900 ppm Au / 24.2ppm Ag / 400ppm Cu / 9110ppm Pb / 2580 ppm Zn / 100 ppm Ba / 10000 ppm As / 23800 ppm Hg / 31ppm Mo / 16.9 ppm Cd / 36 ppm Bi / 17ppm Sb / 1280 ppm Mn.</a:t>
            </a:r>
          </a:p>
        </p:txBody>
      </p:sp>
    </p:spTree>
    <p:extLst>
      <p:ext uri="{BB962C8B-B14F-4D97-AF65-F5344CB8AC3E}">
        <p14:creationId xmlns:p14="http://schemas.microsoft.com/office/powerpoint/2010/main" val="37281966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63920" y="212717"/>
            <a:ext cx="3162376" cy="682204"/>
          </a:xfrm>
        </p:spPr>
        <p:txBody>
          <a:bodyPr/>
          <a:lstStyle/>
          <a:p>
            <a:r>
              <a:rPr lang="en-US" sz="3600" dirty="0" err="1">
                <a:solidFill>
                  <a:schemeClr val="bg1"/>
                </a:solidFill>
              </a:rPr>
              <a:t>Conclusiones</a:t>
            </a:r>
            <a:endParaRPr lang="es-PE" sz="3600" dirty="0">
              <a:solidFill>
                <a:schemeClr val="bg1"/>
              </a:solidFill>
            </a:endParaRPr>
          </a:p>
        </p:txBody>
      </p:sp>
      <p:sp>
        <p:nvSpPr>
          <p:cNvPr id="3" name="Subtítulo 2"/>
          <p:cNvSpPr>
            <a:spLocks noGrp="1"/>
          </p:cNvSpPr>
          <p:nvPr>
            <p:ph type="subTitle" idx="1"/>
          </p:nvPr>
        </p:nvSpPr>
        <p:spPr>
          <a:xfrm>
            <a:off x="948583" y="1375873"/>
            <a:ext cx="10366049" cy="5024926"/>
          </a:xfrm>
        </p:spPr>
        <p:txBody>
          <a:bodyPr>
            <a:normAutofit/>
          </a:bodyPr>
          <a:lstStyle/>
          <a:p>
            <a:r>
              <a:rPr lang="es-PE" sz="1600" cap="none" dirty="0">
                <a:solidFill>
                  <a:schemeClr val="bg1"/>
                </a:solidFill>
              </a:rPr>
              <a:t>5) La zonación mineralógica regional en el batolito de </a:t>
            </a:r>
            <a:r>
              <a:rPr lang="es-PE" sz="1600" cap="none" dirty="0" err="1">
                <a:solidFill>
                  <a:schemeClr val="bg1"/>
                </a:solidFill>
              </a:rPr>
              <a:t>Pataz</a:t>
            </a:r>
            <a:r>
              <a:rPr lang="es-PE" sz="1600" cap="none" dirty="0">
                <a:solidFill>
                  <a:schemeClr val="bg1"/>
                </a:solidFill>
              </a:rPr>
              <a:t> puede dividirse en 2 zonas: la zona norte, en donde se encuentran los sistemas tipo </a:t>
            </a:r>
            <a:r>
              <a:rPr lang="es-PE" sz="1600" cap="none" dirty="0" err="1">
                <a:solidFill>
                  <a:schemeClr val="bg1"/>
                </a:solidFill>
              </a:rPr>
              <a:t>vetiformes</a:t>
            </a:r>
            <a:r>
              <a:rPr lang="es-PE" sz="1600" cap="none" dirty="0">
                <a:solidFill>
                  <a:schemeClr val="bg1"/>
                </a:solidFill>
              </a:rPr>
              <a:t> de alta ley en Au, Ag, As, Fe, Pb, Zn, ±Cu, ±Sb, ± Bi,-Te,-W y la zona sur  con Au, Ag, Cu, Fe, Pb, Zn, ±As, ±Sb, +Te, en donde el oro se encontraría en sistemas tipo </a:t>
            </a:r>
            <a:r>
              <a:rPr lang="es-PE" sz="1600" cap="none" dirty="0" err="1">
                <a:solidFill>
                  <a:schemeClr val="bg1"/>
                </a:solidFill>
              </a:rPr>
              <a:t>vetiformes</a:t>
            </a:r>
            <a:r>
              <a:rPr lang="es-PE" sz="1600" cap="none" dirty="0">
                <a:solidFill>
                  <a:schemeClr val="bg1"/>
                </a:solidFill>
              </a:rPr>
              <a:t> y probables sistemas tipo I.R.G.S., como el prospecto Los Hornos.</a:t>
            </a:r>
          </a:p>
          <a:p>
            <a:r>
              <a:rPr lang="es-PE" sz="1600" cap="none" dirty="0">
                <a:solidFill>
                  <a:schemeClr val="bg1"/>
                </a:solidFill>
              </a:rPr>
              <a:t>6)</a:t>
            </a:r>
            <a:r>
              <a:rPr lang="es-PE" sz="1600" dirty="0">
                <a:solidFill>
                  <a:schemeClr val="bg1"/>
                </a:solidFill>
              </a:rPr>
              <a:t> </a:t>
            </a:r>
            <a:r>
              <a:rPr lang="es-PE" sz="1600" cap="none" dirty="0">
                <a:solidFill>
                  <a:schemeClr val="bg1"/>
                </a:solidFill>
              </a:rPr>
              <a:t>La presencia de oro libre se encuentra asociado a vetillas de cuarzo, en forma de inclusiones en la </a:t>
            </a:r>
            <a:r>
              <a:rPr lang="es-PE" sz="1600" cap="none" dirty="0" err="1">
                <a:solidFill>
                  <a:schemeClr val="bg1"/>
                </a:solidFill>
              </a:rPr>
              <a:t>hematita</a:t>
            </a:r>
            <a:r>
              <a:rPr lang="es-PE" sz="1600" cap="none" dirty="0">
                <a:solidFill>
                  <a:schemeClr val="bg1"/>
                </a:solidFill>
              </a:rPr>
              <a:t>, goethita y limonita, que reemplazan a la pirita, acompañado con bajos contenidos de sulfuros como galena y esfalerita</a:t>
            </a:r>
            <a:r>
              <a:rPr lang="es-PE" sz="1600" dirty="0">
                <a:solidFill>
                  <a:schemeClr val="bg1"/>
                </a:solidFill>
              </a:rPr>
              <a:t>.</a:t>
            </a:r>
          </a:p>
          <a:p>
            <a:r>
              <a:rPr lang="es-PE" sz="1600" cap="none" dirty="0">
                <a:solidFill>
                  <a:schemeClr val="bg1"/>
                </a:solidFill>
              </a:rPr>
              <a:t>7) El estilo de </a:t>
            </a:r>
            <a:r>
              <a:rPr lang="es-PE" sz="1600" cap="none" dirty="0" err="1">
                <a:solidFill>
                  <a:schemeClr val="bg1"/>
                </a:solidFill>
              </a:rPr>
              <a:t>mineralizacion</a:t>
            </a:r>
            <a:r>
              <a:rPr lang="es-PE" sz="1600" cap="none" dirty="0">
                <a:solidFill>
                  <a:schemeClr val="bg1"/>
                </a:solidFill>
              </a:rPr>
              <a:t> muestra muchas similitudes a los depósitos tipo IRGS (control estructural de la mineralización, alojado en </a:t>
            </a:r>
            <a:r>
              <a:rPr lang="es-PE" sz="1600" cap="none" dirty="0" err="1">
                <a:solidFill>
                  <a:schemeClr val="bg1"/>
                </a:solidFill>
              </a:rPr>
              <a:t>stockwork</a:t>
            </a:r>
            <a:r>
              <a:rPr lang="es-PE" sz="1600" cap="none" dirty="0">
                <a:solidFill>
                  <a:schemeClr val="bg1"/>
                </a:solidFill>
              </a:rPr>
              <a:t>). Esta posibilidad es inédita y atípica en el distrito minero de </a:t>
            </a:r>
            <a:r>
              <a:rPr lang="es-PE" sz="1600" cap="none" dirty="0" err="1">
                <a:solidFill>
                  <a:schemeClr val="bg1"/>
                </a:solidFill>
              </a:rPr>
              <a:t>Pataz</a:t>
            </a:r>
            <a:r>
              <a:rPr lang="es-PE" sz="1600" cap="none" dirty="0">
                <a:solidFill>
                  <a:schemeClr val="bg1"/>
                </a:solidFill>
              </a:rPr>
              <a:t>,  por la forma de la mineralización de oro, sobre todo por la manifestación dominante de la alteración hidrotermal en gran extensión que se presenta en el prospecto Los Hornos, que es lo que se diferencia de otras áreas, históricamente caracterizadas por vetas, del </a:t>
            </a:r>
            <a:r>
              <a:rPr lang="es-PE" sz="1600" cap="none" dirty="0" err="1">
                <a:solidFill>
                  <a:schemeClr val="bg1"/>
                </a:solidFill>
              </a:rPr>
              <a:t>metalotecto</a:t>
            </a:r>
            <a:r>
              <a:rPr lang="es-PE" sz="1600" cap="none" dirty="0">
                <a:solidFill>
                  <a:schemeClr val="bg1"/>
                </a:solidFill>
              </a:rPr>
              <a:t> </a:t>
            </a:r>
            <a:r>
              <a:rPr lang="es-PE" sz="1600" cap="none" dirty="0" err="1">
                <a:solidFill>
                  <a:schemeClr val="bg1"/>
                </a:solidFill>
              </a:rPr>
              <a:t>Pataz</a:t>
            </a:r>
            <a:r>
              <a:rPr lang="es-PE" sz="1600" cap="none" dirty="0">
                <a:solidFill>
                  <a:schemeClr val="bg1"/>
                </a:solidFill>
              </a:rPr>
              <a:t> - </a:t>
            </a:r>
            <a:r>
              <a:rPr lang="es-PE" sz="1600" cap="none" dirty="0" err="1">
                <a:solidFill>
                  <a:schemeClr val="bg1"/>
                </a:solidFill>
              </a:rPr>
              <a:t>Buldibuyo</a:t>
            </a:r>
            <a:r>
              <a:rPr lang="es-PE" sz="1600" cap="none" dirty="0">
                <a:solidFill>
                  <a:schemeClr val="bg1"/>
                </a:solidFill>
              </a:rPr>
              <a:t>.</a:t>
            </a:r>
          </a:p>
          <a:p>
            <a:r>
              <a:rPr lang="es-PE" sz="1600" cap="none" dirty="0">
                <a:solidFill>
                  <a:schemeClr val="bg1"/>
                </a:solidFill>
              </a:rPr>
              <a:t>8) De confirmarse la hipótesis de trabajo de un yacimiento IRGS, tenemos ejemplos de estos  depósitos: Fort Knox con 0.46 gr/t Au y 2.4 millones de onzas Au; Dublín </a:t>
            </a:r>
            <a:r>
              <a:rPr lang="es-PE" sz="1600" cap="none" dirty="0" err="1">
                <a:solidFill>
                  <a:schemeClr val="bg1"/>
                </a:solidFill>
              </a:rPr>
              <a:t>Gulch</a:t>
            </a:r>
            <a:r>
              <a:rPr lang="es-PE" sz="1600" cap="none" dirty="0">
                <a:solidFill>
                  <a:schemeClr val="bg1"/>
                </a:solidFill>
              </a:rPr>
              <a:t> con 0.93 gr/t Au y 2 millones de onzas Au en </a:t>
            </a:r>
            <a:r>
              <a:rPr lang="es-PE" sz="1600" cap="none" dirty="0" err="1">
                <a:solidFill>
                  <a:schemeClr val="bg1"/>
                </a:solidFill>
              </a:rPr>
              <a:t>Yukon</a:t>
            </a:r>
            <a:r>
              <a:rPr lang="es-PE" sz="1600" cap="none" dirty="0">
                <a:solidFill>
                  <a:schemeClr val="bg1"/>
                </a:solidFill>
              </a:rPr>
              <a:t> - Alaska; </a:t>
            </a:r>
            <a:r>
              <a:rPr lang="es-PE" sz="1600" cap="none" dirty="0" err="1">
                <a:solidFill>
                  <a:schemeClr val="bg1"/>
                </a:solidFill>
              </a:rPr>
              <a:t>Kindston</a:t>
            </a:r>
            <a:r>
              <a:rPr lang="es-PE" sz="1600" cap="none" dirty="0">
                <a:solidFill>
                  <a:schemeClr val="bg1"/>
                </a:solidFill>
              </a:rPr>
              <a:t> con  4.5 millones de onzas en Australia, entre otros. Lo cual vuelve de sumo interés y muy expectante el prospecto Los Hornos.</a:t>
            </a:r>
          </a:p>
          <a:p>
            <a:r>
              <a:rPr lang="en-US" sz="1600" cap="none" dirty="0">
                <a:solidFill>
                  <a:schemeClr val="bg1"/>
                </a:solidFill>
              </a:rPr>
              <a:t>9) En Los </a:t>
            </a:r>
            <a:r>
              <a:rPr lang="en-US" sz="1600" cap="none" dirty="0" err="1">
                <a:solidFill>
                  <a:schemeClr val="bg1"/>
                </a:solidFill>
              </a:rPr>
              <a:t>Hornos</a:t>
            </a:r>
            <a:r>
              <a:rPr lang="en-US" sz="1600" cap="none" dirty="0">
                <a:solidFill>
                  <a:schemeClr val="bg1"/>
                </a:solidFill>
              </a:rPr>
              <a:t>, se </a:t>
            </a:r>
            <a:r>
              <a:rPr lang="en-US" sz="1600" cap="none" dirty="0" err="1">
                <a:solidFill>
                  <a:schemeClr val="bg1"/>
                </a:solidFill>
              </a:rPr>
              <a:t>estima</a:t>
            </a:r>
            <a:r>
              <a:rPr lang="en-US" sz="1600" cap="none" dirty="0">
                <a:solidFill>
                  <a:schemeClr val="bg1"/>
                </a:solidFill>
              </a:rPr>
              <a:t> un </a:t>
            </a:r>
            <a:r>
              <a:rPr lang="en-US" sz="1600" cap="none" dirty="0" err="1">
                <a:solidFill>
                  <a:schemeClr val="bg1"/>
                </a:solidFill>
              </a:rPr>
              <a:t>potencial</a:t>
            </a:r>
            <a:r>
              <a:rPr lang="en-US" sz="1600" cap="none" dirty="0">
                <a:solidFill>
                  <a:schemeClr val="bg1"/>
                </a:solidFill>
              </a:rPr>
              <a:t> de </a:t>
            </a:r>
            <a:r>
              <a:rPr lang="en-US" sz="1600" cap="none" dirty="0" err="1">
                <a:solidFill>
                  <a:schemeClr val="bg1"/>
                </a:solidFill>
              </a:rPr>
              <a:t>aproximadamente</a:t>
            </a:r>
            <a:r>
              <a:rPr lang="en-US" sz="1600" cap="none" dirty="0">
                <a:solidFill>
                  <a:schemeClr val="bg1"/>
                </a:solidFill>
              </a:rPr>
              <a:t> 2 000kt/ </a:t>
            </a:r>
            <a:r>
              <a:rPr lang="en-US" sz="1600" cap="none" dirty="0" err="1">
                <a:solidFill>
                  <a:schemeClr val="bg1"/>
                </a:solidFill>
              </a:rPr>
              <a:t>oz</a:t>
            </a:r>
            <a:r>
              <a:rPr lang="en-US" sz="1600" cap="none" dirty="0">
                <a:solidFill>
                  <a:schemeClr val="bg1"/>
                </a:solidFill>
              </a:rPr>
              <a:t> Au (40’ tm con 1.5gr Au/ tm).</a:t>
            </a:r>
            <a:endParaRPr lang="es-PE" sz="1600" cap="none" dirty="0">
              <a:solidFill>
                <a:schemeClr val="bg1"/>
              </a:solidFill>
            </a:endParaRPr>
          </a:p>
          <a:p>
            <a:endParaRPr lang="es-PE" sz="1600" cap="none" dirty="0">
              <a:solidFill>
                <a:schemeClr val="bg1"/>
              </a:solidFill>
            </a:endParaRPr>
          </a:p>
        </p:txBody>
      </p:sp>
    </p:spTree>
    <p:extLst>
      <p:ext uri="{BB962C8B-B14F-4D97-AF65-F5344CB8AC3E}">
        <p14:creationId xmlns:p14="http://schemas.microsoft.com/office/powerpoint/2010/main" val="18173910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674258" y="323813"/>
            <a:ext cx="4555342" cy="682204"/>
          </a:xfrm>
        </p:spPr>
        <p:txBody>
          <a:bodyPr/>
          <a:lstStyle/>
          <a:p>
            <a:r>
              <a:rPr lang="en-US" sz="3600" dirty="0" err="1">
                <a:solidFill>
                  <a:schemeClr val="bg1"/>
                </a:solidFill>
              </a:rPr>
              <a:t>Recomendaciones</a:t>
            </a:r>
            <a:endParaRPr lang="es-PE" sz="3600" dirty="0">
              <a:solidFill>
                <a:schemeClr val="bg1"/>
              </a:solidFill>
            </a:endParaRPr>
          </a:p>
        </p:txBody>
      </p:sp>
      <p:sp>
        <p:nvSpPr>
          <p:cNvPr id="3" name="Subtítulo 2"/>
          <p:cNvSpPr>
            <a:spLocks noGrp="1"/>
          </p:cNvSpPr>
          <p:nvPr>
            <p:ph type="subTitle" idx="1"/>
          </p:nvPr>
        </p:nvSpPr>
        <p:spPr>
          <a:xfrm>
            <a:off x="1008404" y="1427149"/>
            <a:ext cx="10066945" cy="4956560"/>
          </a:xfrm>
        </p:spPr>
        <p:txBody>
          <a:bodyPr>
            <a:normAutofit/>
          </a:bodyPr>
          <a:lstStyle/>
          <a:p>
            <a:pPr algn="just"/>
            <a:r>
              <a:rPr lang="es-PE" altLang="es-PE" sz="1600" cap="none" dirty="0">
                <a:solidFill>
                  <a:schemeClr val="bg1"/>
                </a:solidFill>
              </a:rPr>
              <a:t>1) Se recomienda realizar un programa de perforación diamantina para intersectar, en profundidad, los cuerpos mineralizados y su alteración, reconocer su geometría y contactos, </a:t>
            </a:r>
            <a:r>
              <a:rPr lang="es-PE" altLang="es-PE" sz="1600" cap="none" dirty="0" err="1">
                <a:solidFill>
                  <a:schemeClr val="bg1"/>
                </a:solidFill>
              </a:rPr>
              <a:t>asi</a:t>
            </a:r>
            <a:r>
              <a:rPr lang="es-PE" altLang="es-PE" sz="1600" cap="none" dirty="0">
                <a:solidFill>
                  <a:schemeClr val="bg1"/>
                </a:solidFill>
              </a:rPr>
              <a:t> mismo la continuidad (incremento) de mineralización </a:t>
            </a:r>
            <a:r>
              <a:rPr lang="es-PE" altLang="es-PE" sz="1600" cap="none" dirty="0" err="1">
                <a:solidFill>
                  <a:schemeClr val="bg1"/>
                </a:solidFill>
              </a:rPr>
              <a:t>aurifera</a:t>
            </a:r>
            <a:r>
              <a:rPr lang="es-PE" altLang="es-PE" sz="1600" cap="none" dirty="0">
                <a:solidFill>
                  <a:schemeClr val="bg1"/>
                </a:solidFill>
              </a:rPr>
              <a:t>. Son esenciales para conocer el potencial mineral de Los Hornos y tener una primera aproximación a los recursos minerales existentes.</a:t>
            </a:r>
          </a:p>
          <a:p>
            <a:pPr algn="just"/>
            <a:r>
              <a:rPr lang="en-US" altLang="es-PE" sz="1600" cap="none" dirty="0">
                <a:solidFill>
                  <a:schemeClr val="bg1"/>
                </a:solidFill>
              </a:rPr>
              <a:t>2) </a:t>
            </a:r>
            <a:r>
              <a:rPr lang="en-US" altLang="es-PE" sz="1600" cap="none" dirty="0" err="1">
                <a:solidFill>
                  <a:schemeClr val="bg1"/>
                </a:solidFill>
              </a:rPr>
              <a:t>Realizar</a:t>
            </a:r>
            <a:r>
              <a:rPr lang="en-US" altLang="es-PE" sz="1600" cap="none" dirty="0">
                <a:solidFill>
                  <a:schemeClr val="bg1"/>
                </a:solidFill>
              </a:rPr>
              <a:t> un </a:t>
            </a:r>
            <a:r>
              <a:rPr lang="en-US" altLang="es-PE" sz="1600" cap="none" dirty="0" err="1">
                <a:solidFill>
                  <a:schemeClr val="bg1"/>
                </a:solidFill>
              </a:rPr>
              <a:t>muestreo</a:t>
            </a:r>
            <a:r>
              <a:rPr lang="en-US" altLang="es-PE" sz="1600" cap="none" dirty="0">
                <a:solidFill>
                  <a:schemeClr val="bg1"/>
                </a:solidFill>
              </a:rPr>
              <a:t> </a:t>
            </a:r>
            <a:r>
              <a:rPr lang="en-US" altLang="es-PE" sz="1600" cap="none" dirty="0" err="1">
                <a:solidFill>
                  <a:schemeClr val="bg1"/>
                </a:solidFill>
              </a:rPr>
              <a:t>adicional</a:t>
            </a:r>
            <a:r>
              <a:rPr lang="en-US" altLang="es-PE" sz="1600" cap="none" dirty="0">
                <a:solidFill>
                  <a:schemeClr val="bg1"/>
                </a:solidFill>
              </a:rPr>
              <a:t> de </a:t>
            </a:r>
            <a:r>
              <a:rPr lang="en-US" altLang="es-PE" sz="1600" cap="none" dirty="0" err="1">
                <a:solidFill>
                  <a:schemeClr val="bg1"/>
                </a:solidFill>
              </a:rPr>
              <a:t>afloramientos</a:t>
            </a:r>
            <a:r>
              <a:rPr lang="en-US" altLang="es-PE" sz="1600" cap="none" dirty="0">
                <a:solidFill>
                  <a:schemeClr val="bg1"/>
                </a:solidFill>
              </a:rPr>
              <a:t>, </a:t>
            </a:r>
            <a:r>
              <a:rPr lang="en-US" altLang="es-PE" sz="1600" cap="none" dirty="0" err="1">
                <a:solidFill>
                  <a:schemeClr val="bg1"/>
                </a:solidFill>
              </a:rPr>
              <a:t>realizando</a:t>
            </a:r>
            <a:r>
              <a:rPr lang="en-US" altLang="es-PE" sz="1600" cap="none" dirty="0">
                <a:solidFill>
                  <a:schemeClr val="bg1"/>
                </a:solidFill>
              </a:rPr>
              <a:t> para </a:t>
            </a:r>
            <a:r>
              <a:rPr lang="en-US" altLang="es-PE" sz="1600" cap="none" dirty="0" err="1">
                <a:solidFill>
                  <a:schemeClr val="bg1"/>
                </a:solidFill>
              </a:rPr>
              <a:t>tal</a:t>
            </a:r>
            <a:r>
              <a:rPr lang="en-US" altLang="es-PE" sz="1600" cap="none" dirty="0">
                <a:solidFill>
                  <a:schemeClr val="bg1"/>
                </a:solidFill>
              </a:rPr>
              <a:t> </a:t>
            </a:r>
            <a:r>
              <a:rPr lang="en-US" altLang="es-PE" sz="1600" cap="none" dirty="0" err="1">
                <a:solidFill>
                  <a:schemeClr val="bg1"/>
                </a:solidFill>
              </a:rPr>
              <a:t>efecto</a:t>
            </a:r>
            <a:r>
              <a:rPr lang="en-US" altLang="es-PE" sz="1600" cap="none" dirty="0">
                <a:solidFill>
                  <a:schemeClr val="bg1"/>
                </a:solidFill>
              </a:rPr>
              <a:t> </a:t>
            </a:r>
            <a:r>
              <a:rPr lang="en-US" altLang="es-PE" sz="1600" cap="none" dirty="0" err="1">
                <a:solidFill>
                  <a:schemeClr val="bg1"/>
                </a:solidFill>
              </a:rPr>
              <a:t>trincheras</a:t>
            </a:r>
            <a:r>
              <a:rPr lang="en-US" altLang="es-PE" sz="1600" cap="none" dirty="0">
                <a:solidFill>
                  <a:schemeClr val="bg1"/>
                </a:solidFill>
              </a:rPr>
              <a:t>, </a:t>
            </a:r>
            <a:r>
              <a:rPr lang="en-US" altLang="es-PE" sz="1600" cap="none" dirty="0" err="1">
                <a:solidFill>
                  <a:schemeClr val="bg1"/>
                </a:solidFill>
              </a:rPr>
              <a:t>calicatas</a:t>
            </a:r>
            <a:r>
              <a:rPr lang="en-US" altLang="es-PE" sz="1600" cap="none" dirty="0">
                <a:solidFill>
                  <a:schemeClr val="bg1"/>
                </a:solidFill>
              </a:rPr>
              <a:t> y </a:t>
            </a:r>
            <a:r>
              <a:rPr lang="en-US" altLang="es-PE" sz="1600" cap="none" dirty="0" err="1">
                <a:solidFill>
                  <a:schemeClr val="bg1"/>
                </a:solidFill>
              </a:rPr>
              <a:t>accesos</a:t>
            </a:r>
            <a:r>
              <a:rPr lang="en-US" altLang="es-PE" sz="1600" cap="none" dirty="0">
                <a:solidFill>
                  <a:schemeClr val="bg1"/>
                </a:solidFill>
              </a:rPr>
              <a:t> o </a:t>
            </a:r>
            <a:r>
              <a:rPr lang="en-US" altLang="es-PE" sz="1600" cap="none" dirty="0" err="1">
                <a:solidFill>
                  <a:schemeClr val="bg1"/>
                </a:solidFill>
              </a:rPr>
              <a:t>trochas</a:t>
            </a:r>
            <a:r>
              <a:rPr lang="en-US" altLang="es-PE" sz="1600" cap="none" dirty="0">
                <a:solidFill>
                  <a:schemeClr val="bg1"/>
                </a:solidFill>
              </a:rPr>
              <a:t>, </a:t>
            </a:r>
            <a:r>
              <a:rPr lang="en-US" altLang="es-PE" sz="1600" cap="none" dirty="0" err="1">
                <a:solidFill>
                  <a:schemeClr val="bg1"/>
                </a:solidFill>
              </a:rPr>
              <a:t>afin</a:t>
            </a:r>
            <a:r>
              <a:rPr lang="en-US" altLang="es-PE" sz="1600" cap="none" dirty="0">
                <a:solidFill>
                  <a:schemeClr val="bg1"/>
                </a:solidFill>
              </a:rPr>
              <a:t> de </a:t>
            </a:r>
            <a:r>
              <a:rPr lang="en-US" altLang="es-PE" sz="1600" cap="none" dirty="0" err="1">
                <a:solidFill>
                  <a:schemeClr val="bg1"/>
                </a:solidFill>
              </a:rPr>
              <a:t>descubrir</a:t>
            </a:r>
            <a:r>
              <a:rPr lang="en-US" altLang="es-PE" sz="1600" cap="none" dirty="0">
                <a:solidFill>
                  <a:schemeClr val="bg1"/>
                </a:solidFill>
              </a:rPr>
              <a:t> mas  </a:t>
            </a:r>
            <a:r>
              <a:rPr lang="en-US" altLang="es-PE" sz="1600" cap="none" dirty="0" err="1">
                <a:solidFill>
                  <a:schemeClr val="bg1"/>
                </a:solidFill>
              </a:rPr>
              <a:t>roca</a:t>
            </a:r>
            <a:r>
              <a:rPr lang="en-US" altLang="es-PE" sz="1600" cap="none" dirty="0">
                <a:solidFill>
                  <a:schemeClr val="bg1"/>
                </a:solidFill>
              </a:rPr>
              <a:t> in situ. </a:t>
            </a:r>
            <a:r>
              <a:rPr lang="en-US" altLang="es-PE" sz="1600" cap="none" dirty="0" err="1">
                <a:solidFill>
                  <a:schemeClr val="bg1"/>
                </a:solidFill>
              </a:rPr>
              <a:t>Estos</a:t>
            </a:r>
            <a:r>
              <a:rPr lang="en-US" altLang="es-PE" sz="1600" cap="none" dirty="0">
                <a:solidFill>
                  <a:schemeClr val="bg1"/>
                </a:solidFill>
              </a:rPr>
              <a:t> </a:t>
            </a:r>
            <a:r>
              <a:rPr lang="en-US" altLang="es-PE" sz="1600" cap="none" dirty="0" err="1">
                <a:solidFill>
                  <a:schemeClr val="bg1"/>
                </a:solidFill>
              </a:rPr>
              <a:t>trabajos</a:t>
            </a:r>
            <a:r>
              <a:rPr lang="en-US" altLang="es-PE" sz="1600" cap="none" dirty="0">
                <a:solidFill>
                  <a:schemeClr val="bg1"/>
                </a:solidFill>
              </a:rPr>
              <a:t> </a:t>
            </a:r>
            <a:r>
              <a:rPr lang="en-US" altLang="es-PE" sz="1600" cap="none" dirty="0" err="1">
                <a:solidFill>
                  <a:schemeClr val="bg1"/>
                </a:solidFill>
              </a:rPr>
              <a:t>permitirian</a:t>
            </a:r>
            <a:r>
              <a:rPr lang="en-US" altLang="es-PE" sz="1600" cap="none" dirty="0">
                <a:solidFill>
                  <a:schemeClr val="bg1"/>
                </a:solidFill>
              </a:rPr>
              <a:t> </a:t>
            </a:r>
            <a:r>
              <a:rPr lang="en-US" altLang="es-PE" sz="1600" cap="none" dirty="0" err="1">
                <a:solidFill>
                  <a:schemeClr val="bg1"/>
                </a:solidFill>
              </a:rPr>
              <a:t>tambien</a:t>
            </a:r>
            <a:r>
              <a:rPr lang="en-US" altLang="es-PE" sz="1600" cap="none" dirty="0">
                <a:solidFill>
                  <a:schemeClr val="bg1"/>
                </a:solidFill>
              </a:rPr>
              <a:t> </a:t>
            </a:r>
            <a:r>
              <a:rPr lang="en-US" altLang="es-PE" sz="1600" cap="none" dirty="0" err="1">
                <a:solidFill>
                  <a:schemeClr val="bg1"/>
                </a:solidFill>
              </a:rPr>
              <a:t>ajustar</a:t>
            </a:r>
            <a:r>
              <a:rPr lang="en-US" altLang="es-PE" sz="1600" cap="none" dirty="0">
                <a:solidFill>
                  <a:schemeClr val="bg1"/>
                </a:solidFill>
              </a:rPr>
              <a:t> y </a:t>
            </a:r>
            <a:r>
              <a:rPr lang="en-US" altLang="es-PE" sz="1600" cap="none" dirty="0" err="1">
                <a:solidFill>
                  <a:schemeClr val="bg1"/>
                </a:solidFill>
              </a:rPr>
              <a:t>agregar</a:t>
            </a:r>
            <a:r>
              <a:rPr lang="en-US" altLang="es-PE" sz="1600" cap="none" dirty="0">
                <a:solidFill>
                  <a:schemeClr val="bg1"/>
                </a:solidFill>
              </a:rPr>
              <a:t> mas </a:t>
            </a:r>
            <a:r>
              <a:rPr lang="en-US" altLang="es-PE" sz="1600" cap="none" dirty="0" err="1">
                <a:solidFill>
                  <a:schemeClr val="bg1"/>
                </a:solidFill>
              </a:rPr>
              <a:t>detalle</a:t>
            </a:r>
            <a:r>
              <a:rPr lang="en-US" altLang="es-PE" sz="1600" cap="none" dirty="0">
                <a:solidFill>
                  <a:schemeClr val="bg1"/>
                </a:solidFill>
              </a:rPr>
              <a:t> al </a:t>
            </a:r>
            <a:r>
              <a:rPr lang="en-US" altLang="es-PE" sz="1600" cap="none" dirty="0" err="1">
                <a:solidFill>
                  <a:schemeClr val="bg1"/>
                </a:solidFill>
              </a:rPr>
              <a:t>cartografiado</a:t>
            </a:r>
            <a:r>
              <a:rPr lang="en-US" altLang="es-PE" sz="1600" cap="none" dirty="0">
                <a:solidFill>
                  <a:schemeClr val="bg1"/>
                </a:solidFill>
              </a:rPr>
              <a:t> </a:t>
            </a:r>
            <a:r>
              <a:rPr lang="en-US" altLang="es-PE" sz="1600" cap="none" dirty="0" err="1">
                <a:solidFill>
                  <a:schemeClr val="bg1"/>
                </a:solidFill>
              </a:rPr>
              <a:t>geologico</a:t>
            </a:r>
            <a:r>
              <a:rPr lang="en-US" altLang="es-PE" sz="1600" cap="none" dirty="0">
                <a:solidFill>
                  <a:schemeClr val="bg1"/>
                </a:solidFill>
              </a:rPr>
              <a:t> (</a:t>
            </a:r>
            <a:r>
              <a:rPr lang="en-US" altLang="es-PE" sz="1600" cap="none" dirty="0" err="1">
                <a:solidFill>
                  <a:schemeClr val="bg1"/>
                </a:solidFill>
              </a:rPr>
              <a:t>litologia</a:t>
            </a:r>
            <a:r>
              <a:rPr lang="en-US" altLang="es-PE" sz="1600" cap="none" dirty="0">
                <a:solidFill>
                  <a:schemeClr val="bg1"/>
                </a:solidFill>
              </a:rPr>
              <a:t>, </a:t>
            </a:r>
            <a:r>
              <a:rPr lang="en-US" altLang="es-PE" sz="1600" cap="none" dirty="0" err="1">
                <a:solidFill>
                  <a:schemeClr val="bg1"/>
                </a:solidFill>
              </a:rPr>
              <a:t>alteraciones</a:t>
            </a:r>
            <a:r>
              <a:rPr lang="en-US" altLang="es-PE" sz="1600" cap="none" dirty="0">
                <a:solidFill>
                  <a:schemeClr val="bg1"/>
                </a:solidFill>
              </a:rPr>
              <a:t>, </a:t>
            </a:r>
            <a:r>
              <a:rPr lang="en-US" altLang="es-PE" sz="1600" cap="none" dirty="0" err="1">
                <a:solidFill>
                  <a:schemeClr val="bg1"/>
                </a:solidFill>
              </a:rPr>
              <a:t>estructural</a:t>
            </a:r>
            <a:r>
              <a:rPr lang="en-US" altLang="es-PE" sz="1600" cap="none" dirty="0">
                <a:solidFill>
                  <a:schemeClr val="bg1"/>
                </a:solidFill>
              </a:rPr>
              <a:t> y </a:t>
            </a:r>
            <a:r>
              <a:rPr lang="en-US" altLang="es-PE" sz="1600" cap="none" dirty="0" err="1">
                <a:solidFill>
                  <a:schemeClr val="bg1"/>
                </a:solidFill>
              </a:rPr>
              <a:t>mineralizacion</a:t>
            </a:r>
            <a:r>
              <a:rPr lang="en-US" altLang="es-PE" sz="1600" cap="none" dirty="0">
                <a:solidFill>
                  <a:schemeClr val="bg1"/>
                </a:solidFill>
              </a:rPr>
              <a:t>).</a:t>
            </a:r>
          </a:p>
          <a:p>
            <a:pPr algn="just"/>
            <a:r>
              <a:rPr lang="en-US" altLang="es-PE" sz="1600" cap="none" dirty="0">
                <a:solidFill>
                  <a:schemeClr val="bg1"/>
                </a:solidFill>
              </a:rPr>
              <a:t>3) El </a:t>
            </a:r>
            <a:r>
              <a:rPr lang="en-US" altLang="es-PE" sz="1600" cap="none" dirty="0" err="1">
                <a:solidFill>
                  <a:schemeClr val="bg1"/>
                </a:solidFill>
              </a:rPr>
              <a:t>batolito</a:t>
            </a:r>
            <a:r>
              <a:rPr lang="en-US" altLang="es-PE" sz="1600" cap="none" dirty="0">
                <a:solidFill>
                  <a:schemeClr val="bg1"/>
                </a:solidFill>
              </a:rPr>
              <a:t> </a:t>
            </a:r>
            <a:r>
              <a:rPr lang="en-US" altLang="es-PE" sz="1600" cap="none" dirty="0" err="1">
                <a:solidFill>
                  <a:schemeClr val="bg1"/>
                </a:solidFill>
              </a:rPr>
              <a:t>Pataz</a:t>
            </a:r>
            <a:r>
              <a:rPr lang="en-US" altLang="es-PE" sz="1600" cap="none" dirty="0">
                <a:solidFill>
                  <a:schemeClr val="bg1"/>
                </a:solidFill>
              </a:rPr>
              <a:t> – </a:t>
            </a:r>
            <a:r>
              <a:rPr lang="en-US" altLang="es-PE" sz="1600" cap="none" dirty="0" err="1">
                <a:solidFill>
                  <a:schemeClr val="bg1"/>
                </a:solidFill>
              </a:rPr>
              <a:t>Buldibuyo</a:t>
            </a:r>
            <a:r>
              <a:rPr lang="en-US" altLang="es-PE" sz="1600" cap="none" dirty="0">
                <a:solidFill>
                  <a:schemeClr val="bg1"/>
                </a:solidFill>
              </a:rPr>
              <a:t>, </a:t>
            </a:r>
            <a:r>
              <a:rPr lang="en-US" altLang="es-PE" sz="1600" cap="none" dirty="0" err="1">
                <a:solidFill>
                  <a:schemeClr val="bg1"/>
                </a:solidFill>
              </a:rPr>
              <a:t>es</a:t>
            </a:r>
            <a:r>
              <a:rPr lang="en-US" altLang="es-PE" sz="1600" cap="none" dirty="0">
                <a:solidFill>
                  <a:schemeClr val="bg1"/>
                </a:solidFill>
              </a:rPr>
              <a:t> un </a:t>
            </a:r>
            <a:r>
              <a:rPr lang="en-US" altLang="es-PE" sz="1600" cap="none" dirty="0" err="1">
                <a:solidFill>
                  <a:schemeClr val="bg1"/>
                </a:solidFill>
              </a:rPr>
              <a:t>distrito</a:t>
            </a:r>
            <a:r>
              <a:rPr lang="en-US" altLang="es-PE" sz="1600" cap="none" dirty="0">
                <a:solidFill>
                  <a:schemeClr val="bg1"/>
                </a:solidFill>
              </a:rPr>
              <a:t> </a:t>
            </a:r>
            <a:r>
              <a:rPr lang="en-US" altLang="es-PE" sz="1600" cap="none" dirty="0" err="1">
                <a:solidFill>
                  <a:schemeClr val="bg1"/>
                </a:solidFill>
              </a:rPr>
              <a:t>minero</a:t>
            </a:r>
            <a:r>
              <a:rPr lang="en-US" altLang="es-PE" sz="1600" cap="none" dirty="0">
                <a:solidFill>
                  <a:schemeClr val="bg1"/>
                </a:solidFill>
              </a:rPr>
              <a:t> “</a:t>
            </a:r>
            <a:r>
              <a:rPr lang="en-US" altLang="es-PE" sz="1600" cap="none" dirty="0" err="1">
                <a:solidFill>
                  <a:schemeClr val="bg1"/>
                </a:solidFill>
              </a:rPr>
              <a:t>maduro</a:t>
            </a:r>
            <a:r>
              <a:rPr lang="en-US" altLang="es-PE" sz="1600" cap="none" dirty="0">
                <a:solidFill>
                  <a:schemeClr val="bg1"/>
                </a:solidFill>
              </a:rPr>
              <a:t>” (</a:t>
            </a:r>
            <a:r>
              <a:rPr lang="en-US" altLang="es-PE" sz="1600" cap="none" dirty="0" err="1">
                <a:solidFill>
                  <a:schemeClr val="bg1"/>
                </a:solidFill>
              </a:rPr>
              <a:t>antiguo</a:t>
            </a:r>
            <a:r>
              <a:rPr lang="en-US" altLang="es-PE" sz="1600" cap="none" dirty="0">
                <a:solidFill>
                  <a:schemeClr val="bg1"/>
                </a:solidFill>
              </a:rPr>
              <a:t>), </a:t>
            </a:r>
            <a:r>
              <a:rPr lang="en-US" altLang="es-PE" sz="1600" cap="none" dirty="0" err="1">
                <a:solidFill>
                  <a:schemeClr val="bg1"/>
                </a:solidFill>
              </a:rPr>
              <a:t>por</a:t>
            </a:r>
            <a:r>
              <a:rPr lang="en-US" altLang="es-PE" sz="1600" cap="none" dirty="0">
                <a:solidFill>
                  <a:schemeClr val="bg1"/>
                </a:solidFill>
              </a:rPr>
              <a:t> lo </a:t>
            </a:r>
            <a:r>
              <a:rPr lang="en-US" altLang="es-PE" sz="1600" cap="none" dirty="0" err="1">
                <a:solidFill>
                  <a:schemeClr val="bg1"/>
                </a:solidFill>
              </a:rPr>
              <a:t>cual</a:t>
            </a:r>
            <a:r>
              <a:rPr lang="en-US" altLang="es-PE" sz="1600" cap="none" dirty="0">
                <a:solidFill>
                  <a:schemeClr val="bg1"/>
                </a:solidFill>
              </a:rPr>
              <a:t> hay </a:t>
            </a:r>
            <a:r>
              <a:rPr lang="en-US" altLang="es-PE" sz="1600" cap="none" dirty="0" err="1">
                <a:solidFill>
                  <a:schemeClr val="bg1"/>
                </a:solidFill>
              </a:rPr>
              <a:t>que</a:t>
            </a:r>
            <a:r>
              <a:rPr lang="en-US" altLang="es-PE" sz="1600" cap="none" dirty="0">
                <a:solidFill>
                  <a:schemeClr val="bg1"/>
                </a:solidFill>
              </a:rPr>
              <a:t> </a:t>
            </a:r>
            <a:r>
              <a:rPr lang="en-US" altLang="es-PE" sz="1600" cap="none" dirty="0" err="1">
                <a:solidFill>
                  <a:schemeClr val="bg1"/>
                </a:solidFill>
              </a:rPr>
              <a:t>poner</a:t>
            </a:r>
            <a:r>
              <a:rPr lang="en-US" altLang="es-PE" sz="1600" cap="none" dirty="0">
                <a:solidFill>
                  <a:schemeClr val="bg1"/>
                </a:solidFill>
              </a:rPr>
              <a:t> </a:t>
            </a:r>
            <a:r>
              <a:rPr lang="en-US" altLang="es-PE" sz="1600" cap="none" dirty="0" err="1">
                <a:solidFill>
                  <a:schemeClr val="bg1"/>
                </a:solidFill>
              </a:rPr>
              <a:t>enfasis</a:t>
            </a:r>
            <a:r>
              <a:rPr lang="en-US" altLang="es-PE" sz="1600" cap="none" dirty="0">
                <a:solidFill>
                  <a:schemeClr val="bg1"/>
                </a:solidFill>
              </a:rPr>
              <a:t> en </a:t>
            </a:r>
            <a:r>
              <a:rPr lang="en-US" altLang="es-PE" sz="1600" cap="none" dirty="0" err="1">
                <a:solidFill>
                  <a:schemeClr val="bg1"/>
                </a:solidFill>
              </a:rPr>
              <a:t>este</a:t>
            </a:r>
            <a:r>
              <a:rPr lang="en-US" altLang="es-PE" sz="1600" cap="none" dirty="0">
                <a:solidFill>
                  <a:schemeClr val="bg1"/>
                </a:solidFill>
              </a:rPr>
              <a:t> </a:t>
            </a:r>
            <a:r>
              <a:rPr lang="en-US" altLang="es-PE" sz="1600" cap="none" dirty="0" err="1">
                <a:solidFill>
                  <a:schemeClr val="bg1"/>
                </a:solidFill>
              </a:rPr>
              <a:t>detalle</a:t>
            </a:r>
            <a:r>
              <a:rPr lang="en-US" altLang="es-PE" sz="1600" cap="none" dirty="0">
                <a:solidFill>
                  <a:schemeClr val="bg1"/>
                </a:solidFill>
              </a:rPr>
              <a:t>. De la </a:t>
            </a:r>
            <a:r>
              <a:rPr lang="en-US" altLang="es-PE" sz="1600" cap="none" dirty="0" err="1">
                <a:solidFill>
                  <a:schemeClr val="bg1"/>
                </a:solidFill>
              </a:rPr>
              <a:t>misma</a:t>
            </a:r>
            <a:r>
              <a:rPr lang="en-US" altLang="es-PE" sz="1600" cap="none" dirty="0">
                <a:solidFill>
                  <a:schemeClr val="bg1"/>
                </a:solidFill>
              </a:rPr>
              <a:t> </a:t>
            </a:r>
            <a:r>
              <a:rPr lang="en-US" altLang="es-PE" sz="1600" cap="none" dirty="0" err="1">
                <a:solidFill>
                  <a:schemeClr val="bg1"/>
                </a:solidFill>
              </a:rPr>
              <a:t>manera</a:t>
            </a:r>
            <a:r>
              <a:rPr lang="en-US" altLang="es-PE" sz="1600" cap="none" dirty="0">
                <a:solidFill>
                  <a:schemeClr val="bg1"/>
                </a:solidFill>
              </a:rPr>
              <a:t> romper con el </a:t>
            </a:r>
            <a:r>
              <a:rPr lang="en-US" altLang="es-PE" sz="1600" cap="none" dirty="0" err="1">
                <a:solidFill>
                  <a:schemeClr val="bg1"/>
                </a:solidFill>
              </a:rPr>
              <a:t>paradigma</a:t>
            </a:r>
            <a:r>
              <a:rPr lang="en-US" altLang="es-PE" sz="1600" cap="none" dirty="0">
                <a:solidFill>
                  <a:schemeClr val="bg1"/>
                </a:solidFill>
              </a:rPr>
              <a:t> de </a:t>
            </a:r>
            <a:r>
              <a:rPr lang="en-US" altLang="es-PE" sz="1600" cap="none" dirty="0" err="1">
                <a:solidFill>
                  <a:schemeClr val="bg1"/>
                </a:solidFill>
              </a:rPr>
              <a:t>que</a:t>
            </a:r>
            <a:r>
              <a:rPr lang="en-US" altLang="es-PE" sz="1600" cap="none" dirty="0">
                <a:solidFill>
                  <a:schemeClr val="bg1"/>
                </a:solidFill>
              </a:rPr>
              <a:t> solo se </a:t>
            </a:r>
            <a:r>
              <a:rPr lang="en-US" altLang="es-PE" sz="1600" cap="none" dirty="0" err="1">
                <a:solidFill>
                  <a:schemeClr val="bg1"/>
                </a:solidFill>
              </a:rPr>
              <a:t>puede</a:t>
            </a:r>
            <a:r>
              <a:rPr lang="en-US" altLang="es-PE" sz="1600" cap="none" dirty="0">
                <a:solidFill>
                  <a:schemeClr val="bg1"/>
                </a:solidFill>
              </a:rPr>
              <a:t> </a:t>
            </a:r>
            <a:r>
              <a:rPr lang="en-US" altLang="es-PE" sz="1600" cap="none" dirty="0" err="1">
                <a:solidFill>
                  <a:schemeClr val="bg1"/>
                </a:solidFill>
              </a:rPr>
              <a:t>encontrar</a:t>
            </a:r>
            <a:r>
              <a:rPr lang="en-US" altLang="es-PE" sz="1600" cap="none" dirty="0">
                <a:solidFill>
                  <a:schemeClr val="bg1"/>
                </a:solidFill>
              </a:rPr>
              <a:t> </a:t>
            </a:r>
            <a:r>
              <a:rPr lang="en-US" altLang="es-PE" sz="1600" cap="none" dirty="0" err="1">
                <a:solidFill>
                  <a:schemeClr val="bg1"/>
                </a:solidFill>
              </a:rPr>
              <a:t>mineralizacion</a:t>
            </a:r>
            <a:r>
              <a:rPr lang="en-US" altLang="es-PE" sz="1600" cap="none" dirty="0">
                <a:solidFill>
                  <a:schemeClr val="bg1"/>
                </a:solidFill>
              </a:rPr>
              <a:t> </a:t>
            </a:r>
            <a:r>
              <a:rPr lang="en-US" altLang="es-PE" sz="1600" cap="none" dirty="0" err="1">
                <a:solidFill>
                  <a:schemeClr val="bg1"/>
                </a:solidFill>
              </a:rPr>
              <a:t>aurifera</a:t>
            </a:r>
            <a:r>
              <a:rPr lang="en-US" altLang="es-PE" sz="1600" cap="none" dirty="0">
                <a:solidFill>
                  <a:schemeClr val="bg1"/>
                </a:solidFill>
              </a:rPr>
              <a:t> </a:t>
            </a:r>
            <a:r>
              <a:rPr lang="en-US" altLang="es-PE" sz="1600" cap="none" dirty="0" err="1">
                <a:solidFill>
                  <a:schemeClr val="bg1"/>
                </a:solidFill>
              </a:rPr>
              <a:t>vetiforme</a:t>
            </a:r>
            <a:r>
              <a:rPr lang="en-US" altLang="es-PE" sz="1600" cap="none" dirty="0">
                <a:solidFill>
                  <a:schemeClr val="bg1"/>
                </a:solidFill>
              </a:rPr>
              <a:t>.</a:t>
            </a:r>
          </a:p>
          <a:p>
            <a:pPr algn="just"/>
            <a:r>
              <a:rPr lang="en-US" altLang="es-PE" sz="1600" cap="none" dirty="0">
                <a:solidFill>
                  <a:schemeClr val="bg1"/>
                </a:solidFill>
              </a:rPr>
              <a:t>4) El </a:t>
            </a:r>
            <a:r>
              <a:rPr lang="en-US" altLang="es-PE" sz="1600" cap="none" dirty="0" err="1">
                <a:solidFill>
                  <a:schemeClr val="bg1"/>
                </a:solidFill>
              </a:rPr>
              <a:t>modelo</a:t>
            </a:r>
            <a:r>
              <a:rPr lang="en-US" altLang="es-PE" sz="1600" cap="none" dirty="0">
                <a:solidFill>
                  <a:schemeClr val="bg1"/>
                </a:solidFill>
              </a:rPr>
              <a:t> </a:t>
            </a:r>
            <a:r>
              <a:rPr lang="en-US" altLang="es-PE" sz="1600" cap="none" dirty="0" err="1">
                <a:solidFill>
                  <a:schemeClr val="bg1"/>
                </a:solidFill>
              </a:rPr>
              <a:t>geologico</a:t>
            </a:r>
            <a:r>
              <a:rPr lang="en-US" altLang="es-PE" sz="1600" cap="none" dirty="0">
                <a:solidFill>
                  <a:schemeClr val="bg1"/>
                </a:solidFill>
              </a:rPr>
              <a:t> </a:t>
            </a:r>
            <a:r>
              <a:rPr lang="en-US" altLang="es-PE" sz="1600" cap="none" dirty="0" err="1">
                <a:solidFill>
                  <a:schemeClr val="bg1"/>
                </a:solidFill>
              </a:rPr>
              <a:t>propuesto</a:t>
            </a:r>
            <a:r>
              <a:rPr lang="en-US" altLang="es-PE" sz="1600" cap="none" dirty="0">
                <a:solidFill>
                  <a:schemeClr val="bg1"/>
                </a:solidFill>
              </a:rPr>
              <a:t> (</a:t>
            </a:r>
            <a:r>
              <a:rPr lang="en-US" altLang="es-PE" sz="1600" cap="none" dirty="0" err="1">
                <a:solidFill>
                  <a:schemeClr val="bg1"/>
                </a:solidFill>
              </a:rPr>
              <a:t>deposito</a:t>
            </a:r>
            <a:r>
              <a:rPr lang="en-US" altLang="es-PE" sz="1600" cap="none" dirty="0">
                <a:solidFill>
                  <a:schemeClr val="bg1"/>
                </a:solidFill>
              </a:rPr>
              <a:t> </a:t>
            </a:r>
            <a:r>
              <a:rPr lang="en-US" altLang="es-PE" sz="1600" cap="none" dirty="0" err="1">
                <a:solidFill>
                  <a:schemeClr val="bg1"/>
                </a:solidFill>
              </a:rPr>
              <a:t>tipo</a:t>
            </a:r>
            <a:r>
              <a:rPr lang="en-US" altLang="es-PE" sz="1600" cap="none" dirty="0">
                <a:solidFill>
                  <a:schemeClr val="bg1"/>
                </a:solidFill>
              </a:rPr>
              <a:t> IRGS) </a:t>
            </a:r>
            <a:r>
              <a:rPr lang="en-US" altLang="es-PE" sz="1600" cap="none" dirty="0" err="1">
                <a:solidFill>
                  <a:schemeClr val="bg1"/>
                </a:solidFill>
              </a:rPr>
              <a:t>aqui</a:t>
            </a:r>
            <a:r>
              <a:rPr lang="en-US" altLang="es-PE" sz="1600" cap="none" dirty="0">
                <a:solidFill>
                  <a:schemeClr val="bg1"/>
                </a:solidFill>
              </a:rPr>
              <a:t> ha </a:t>
            </a:r>
            <a:r>
              <a:rPr lang="en-US" altLang="es-PE" sz="1600" cap="none" dirty="0" err="1">
                <a:solidFill>
                  <a:schemeClr val="bg1"/>
                </a:solidFill>
              </a:rPr>
              <a:t>sido</a:t>
            </a:r>
            <a:r>
              <a:rPr lang="en-US" altLang="es-PE" sz="1600" cap="none" dirty="0">
                <a:solidFill>
                  <a:schemeClr val="bg1"/>
                </a:solidFill>
              </a:rPr>
              <a:t> </a:t>
            </a:r>
            <a:r>
              <a:rPr lang="en-US" altLang="es-PE" sz="1600" cap="none" dirty="0" err="1">
                <a:solidFill>
                  <a:schemeClr val="bg1"/>
                </a:solidFill>
              </a:rPr>
              <a:t>desarrollado</a:t>
            </a:r>
            <a:r>
              <a:rPr lang="en-US" altLang="es-PE" sz="1600" cap="none" dirty="0">
                <a:solidFill>
                  <a:schemeClr val="bg1"/>
                </a:solidFill>
              </a:rPr>
              <a:t> en base a los </a:t>
            </a:r>
            <a:r>
              <a:rPr lang="en-US" altLang="es-PE" sz="1600" cap="none" dirty="0" err="1">
                <a:solidFill>
                  <a:schemeClr val="bg1"/>
                </a:solidFill>
              </a:rPr>
              <a:t>diversos</a:t>
            </a:r>
            <a:r>
              <a:rPr lang="en-US" altLang="es-PE" sz="1600" cap="none" dirty="0">
                <a:solidFill>
                  <a:schemeClr val="bg1"/>
                </a:solidFill>
              </a:rPr>
              <a:t> </a:t>
            </a:r>
            <a:r>
              <a:rPr lang="en-US" altLang="es-PE" sz="1600" cap="none" dirty="0" err="1">
                <a:solidFill>
                  <a:schemeClr val="bg1"/>
                </a:solidFill>
              </a:rPr>
              <a:t>trabajos</a:t>
            </a:r>
            <a:r>
              <a:rPr lang="en-US" altLang="es-PE" sz="1600" cap="none" dirty="0">
                <a:solidFill>
                  <a:schemeClr val="bg1"/>
                </a:solidFill>
              </a:rPr>
              <a:t> </a:t>
            </a:r>
            <a:r>
              <a:rPr lang="en-US" altLang="es-PE" sz="1600" cap="none" dirty="0" err="1">
                <a:solidFill>
                  <a:schemeClr val="bg1"/>
                </a:solidFill>
              </a:rPr>
              <a:t>existentes</a:t>
            </a:r>
            <a:r>
              <a:rPr lang="en-US" altLang="es-PE" sz="1600" cap="none" dirty="0">
                <a:solidFill>
                  <a:schemeClr val="bg1"/>
                </a:solidFill>
              </a:rPr>
              <a:t>  </a:t>
            </a:r>
            <a:r>
              <a:rPr lang="en-US" altLang="es-PE" sz="1600" cap="none" dirty="0" err="1">
                <a:solidFill>
                  <a:schemeClr val="bg1"/>
                </a:solidFill>
              </a:rPr>
              <a:t>recopilados</a:t>
            </a:r>
            <a:r>
              <a:rPr lang="en-US" altLang="es-PE" sz="1600" cap="none" dirty="0">
                <a:solidFill>
                  <a:schemeClr val="bg1"/>
                </a:solidFill>
              </a:rPr>
              <a:t>, </a:t>
            </a:r>
            <a:r>
              <a:rPr lang="en-US" altLang="es-PE" sz="1600" cap="none" dirty="0" err="1">
                <a:solidFill>
                  <a:schemeClr val="bg1"/>
                </a:solidFill>
              </a:rPr>
              <a:t>informacion</a:t>
            </a:r>
            <a:r>
              <a:rPr lang="en-US" altLang="es-PE" sz="1600" cap="none" dirty="0">
                <a:solidFill>
                  <a:schemeClr val="bg1"/>
                </a:solidFill>
              </a:rPr>
              <a:t> de personal </a:t>
            </a:r>
            <a:r>
              <a:rPr lang="en-US" altLang="es-PE" sz="1600" cap="none" dirty="0" err="1">
                <a:solidFill>
                  <a:schemeClr val="bg1"/>
                </a:solidFill>
              </a:rPr>
              <a:t>que</a:t>
            </a:r>
            <a:r>
              <a:rPr lang="en-US" altLang="es-PE" sz="1600" cap="none" dirty="0">
                <a:solidFill>
                  <a:schemeClr val="bg1"/>
                </a:solidFill>
              </a:rPr>
              <a:t> a </a:t>
            </a:r>
            <a:r>
              <a:rPr lang="en-US" altLang="es-PE" sz="1600" cap="none" dirty="0" err="1">
                <a:solidFill>
                  <a:schemeClr val="bg1"/>
                </a:solidFill>
              </a:rPr>
              <a:t>trabajado</a:t>
            </a:r>
            <a:r>
              <a:rPr lang="en-US" altLang="es-PE" sz="1600" cap="none" dirty="0">
                <a:solidFill>
                  <a:schemeClr val="bg1"/>
                </a:solidFill>
              </a:rPr>
              <a:t> en campo y </a:t>
            </a:r>
            <a:r>
              <a:rPr lang="en-US" altLang="es-PE" sz="1600" cap="none" dirty="0" err="1">
                <a:solidFill>
                  <a:schemeClr val="bg1"/>
                </a:solidFill>
              </a:rPr>
              <a:t>luego</a:t>
            </a:r>
            <a:r>
              <a:rPr lang="en-US" altLang="es-PE" sz="1600" cap="none" dirty="0">
                <a:solidFill>
                  <a:schemeClr val="bg1"/>
                </a:solidFill>
              </a:rPr>
              <a:t> </a:t>
            </a:r>
            <a:r>
              <a:rPr lang="en-US" altLang="es-PE" sz="1600" cap="none" dirty="0" err="1">
                <a:solidFill>
                  <a:schemeClr val="bg1"/>
                </a:solidFill>
              </a:rPr>
              <a:t>analizados</a:t>
            </a:r>
            <a:r>
              <a:rPr lang="en-US" altLang="es-PE" sz="1600" cap="none" dirty="0">
                <a:solidFill>
                  <a:schemeClr val="bg1"/>
                </a:solidFill>
              </a:rPr>
              <a:t>; </a:t>
            </a:r>
            <a:r>
              <a:rPr lang="en-US" altLang="es-PE" sz="1600" cap="none" dirty="0" err="1">
                <a:solidFill>
                  <a:schemeClr val="bg1"/>
                </a:solidFill>
              </a:rPr>
              <a:t>por</a:t>
            </a:r>
            <a:r>
              <a:rPr lang="en-US" altLang="es-PE" sz="1600" cap="none" dirty="0">
                <a:solidFill>
                  <a:schemeClr val="bg1"/>
                </a:solidFill>
              </a:rPr>
              <a:t> lo </a:t>
            </a:r>
            <a:r>
              <a:rPr lang="en-US" altLang="es-PE" sz="1600" cap="none" dirty="0" err="1">
                <a:solidFill>
                  <a:schemeClr val="bg1"/>
                </a:solidFill>
              </a:rPr>
              <a:t>tanto</a:t>
            </a:r>
            <a:r>
              <a:rPr lang="en-US" altLang="es-PE" sz="1600" cap="none" dirty="0">
                <a:solidFill>
                  <a:schemeClr val="bg1"/>
                </a:solidFill>
              </a:rPr>
              <a:t> </a:t>
            </a:r>
            <a:r>
              <a:rPr lang="en-US" altLang="es-PE" sz="1600" cap="none" dirty="0" err="1">
                <a:solidFill>
                  <a:schemeClr val="bg1"/>
                </a:solidFill>
              </a:rPr>
              <a:t>deberan</a:t>
            </a:r>
            <a:r>
              <a:rPr lang="en-US" altLang="es-PE" sz="1600" cap="none" dirty="0">
                <a:solidFill>
                  <a:schemeClr val="bg1"/>
                </a:solidFill>
              </a:rPr>
              <a:t> </a:t>
            </a:r>
            <a:r>
              <a:rPr lang="en-US" altLang="es-PE" sz="1600" cap="none" dirty="0" err="1">
                <a:solidFill>
                  <a:schemeClr val="bg1"/>
                </a:solidFill>
              </a:rPr>
              <a:t>ser</a:t>
            </a:r>
            <a:r>
              <a:rPr lang="en-US" altLang="es-PE" sz="1600" cap="none" dirty="0">
                <a:solidFill>
                  <a:schemeClr val="bg1"/>
                </a:solidFill>
              </a:rPr>
              <a:t> </a:t>
            </a:r>
            <a:r>
              <a:rPr lang="en-US" altLang="es-PE" sz="1600" cap="none" dirty="0" err="1">
                <a:solidFill>
                  <a:schemeClr val="bg1"/>
                </a:solidFill>
              </a:rPr>
              <a:t>sometidos</a:t>
            </a:r>
            <a:r>
              <a:rPr lang="en-US" altLang="es-PE" sz="1600" cap="none" dirty="0">
                <a:solidFill>
                  <a:schemeClr val="bg1"/>
                </a:solidFill>
              </a:rPr>
              <a:t> a </a:t>
            </a:r>
            <a:r>
              <a:rPr lang="en-US" altLang="es-PE" sz="1600" cap="none" dirty="0" err="1">
                <a:solidFill>
                  <a:schemeClr val="bg1"/>
                </a:solidFill>
              </a:rPr>
              <a:t>prueba</a:t>
            </a:r>
            <a:r>
              <a:rPr lang="en-US" altLang="es-PE" sz="1600" cap="none" dirty="0">
                <a:solidFill>
                  <a:schemeClr val="bg1"/>
                </a:solidFill>
              </a:rPr>
              <a:t> y </a:t>
            </a:r>
            <a:r>
              <a:rPr lang="en-US" altLang="es-PE" sz="1600" cap="none" dirty="0" err="1">
                <a:solidFill>
                  <a:schemeClr val="bg1"/>
                </a:solidFill>
              </a:rPr>
              <a:t>donde</a:t>
            </a:r>
            <a:r>
              <a:rPr lang="en-US" altLang="es-PE" sz="1600" cap="none" dirty="0">
                <a:solidFill>
                  <a:schemeClr val="bg1"/>
                </a:solidFill>
              </a:rPr>
              <a:t> sea </a:t>
            </a:r>
            <a:r>
              <a:rPr lang="en-US" altLang="es-PE" sz="1600" cap="none" dirty="0" err="1">
                <a:solidFill>
                  <a:schemeClr val="bg1"/>
                </a:solidFill>
              </a:rPr>
              <a:t>necesario</a:t>
            </a:r>
            <a:r>
              <a:rPr lang="en-US" altLang="es-PE" sz="1600" cap="none" dirty="0">
                <a:solidFill>
                  <a:schemeClr val="bg1"/>
                </a:solidFill>
              </a:rPr>
              <a:t>, </a:t>
            </a:r>
            <a:r>
              <a:rPr lang="en-US" altLang="es-PE" sz="1600" cap="none" dirty="0" err="1">
                <a:solidFill>
                  <a:schemeClr val="bg1"/>
                </a:solidFill>
              </a:rPr>
              <a:t>modificado</a:t>
            </a:r>
            <a:r>
              <a:rPr lang="en-US" altLang="es-PE" sz="1600" cap="none" dirty="0">
                <a:solidFill>
                  <a:schemeClr val="bg1"/>
                </a:solidFill>
              </a:rPr>
              <a:t>.</a:t>
            </a:r>
          </a:p>
        </p:txBody>
      </p:sp>
    </p:spTree>
    <p:extLst>
      <p:ext uri="{BB962C8B-B14F-4D97-AF65-F5344CB8AC3E}">
        <p14:creationId xmlns:p14="http://schemas.microsoft.com/office/powerpoint/2010/main" val="36918530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400650" y="246901"/>
            <a:ext cx="3051281" cy="682204"/>
          </a:xfrm>
        </p:spPr>
        <p:txBody>
          <a:bodyPr/>
          <a:lstStyle/>
          <a:p>
            <a:r>
              <a:rPr lang="en-US" sz="3600" dirty="0" err="1">
                <a:solidFill>
                  <a:schemeClr val="bg1"/>
                </a:solidFill>
              </a:rPr>
              <a:t>Anexo</a:t>
            </a:r>
            <a:r>
              <a:rPr lang="en-US" sz="3600" dirty="0">
                <a:solidFill>
                  <a:schemeClr val="bg1"/>
                </a:solidFill>
              </a:rPr>
              <a:t> </a:t>
            </a:r>
            <a:r>
              <a:rPr lang="en-US" sz="3600" dirty="0" err="1">
                <a:solidFill>
                  <a:schemeClr val="bg1"/>
                </a:solidFill>
              </a:rPr>
              <a:t>Fotos</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6462" y="1432195"/>
            <a:ext cx="9624894" cy="4206605"/>
          </a:xfrm>
          <a:prstGeom prst="rect">
            <a:avLst/>
          </a:prstGeom>
        </p:spPr>
      </p:pic>
      <p:sp>
        <p:nvSpPr>
          <p:cNvPr id="6" name="Título 1"/>
          <p:cNvSpPr txBox="1">
            <a:spLocks/>
          </p:cNvSpPr>
          <p:nvPr/>
        </p:nvSpPr>
        <p:spPr>
          <a:xfrm>
            <a:off x="3989028" y="5638800"/>
            <a:ext cx="4351667" cy="415478"/>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dirty="0">
                <a:solidFill>
                  <a:schemeClr val="bg1"/>
                </a:solidFill>
              </a:rPr>
              <a:t>Vista </a:t>
            </a:r>
            <a:r>
              <a:rPr lang="en-US" sz="1600" dirty="0" err="1">
                <a:solidFill>
                  <a:schemeClr val="bg1"/>
                </a:solidFill>
              </a:rPr>
              <a:t>hacia</a:t>
            </a:r>
            <a:r>
              <a:rPr lang="en-US" sz="1600" dirty="0">
                <a:solidFill>
                  <a:schemeClr val="bg1"/>
                </a:solidFill>
              </a:rPr>
              <a:t> el </a:t>
            </a:r>
            <a:r>
              <a:rPr lang="en-US" sz="1600" dirty="0" err="1">
                <a:solidFill>
                  <a:schemeClr val="bg1"/>
                </a:solidFill>
              </a:rPr>
              <a:t>Oeste</a:t>
            </a:r>
            <a:r>
              <a:rPr lang="en-US" sz="1600" dirty="0">
                <a:solidFill>
                  <a:schemeClr val="bg1"/>
                </a:solidFill>
              </a:rPr>
              <a:t>. </a:t>
            </a:r>
            <a:r>
              <a:rPr lang="en-US" sz="1600" dirty="0" err="1">
                <a:solidFill>
                  <a:schemeClr val="bg1"/>
                </a:solidFill>
              </a:rPr>
              <a:t>Prospecto</a:t>
            </a:r>
            <a:r>
              <a:rPr lang="en-US" sz="1600" dirty="0">
                <a:solidFill>
                  <a:schemeClr val="bg1"/>
                </a:solidFill>
              </a:rPr>
              <a:t> Los </a:t>
            </a:r>
            <a:r>
              <a:rPr lang="en-US" sz="1600" dirty="0" err="1">
                <a:solidFill>
                  <a:schemeClr val="bg1"/>
                </a:solidFill>
              </a:rPr>
              <a:t>Hornos</a:t>
            </a:r>
            <a:endParaRPr lang="es-PE" sz="1600" dirty="0">
              <a:solidFill>
                <a:schemeClr val="bg1"/>
              </a:solidFill>
            </a:endParaRPr>
          </a:p>
        </p:txBody>
      </p:sp>
    </p:spTree>
    <p:extLst>
      <p:ext uri="{BB962C8B-B14F-4D97-AF65-F5344CB8AC3E}">
        <p14:creationId xmlns:p14="http://schemas.microsoft.com/office/powerpoint/2010/main" val="20586637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3082491-A9FE-44C3-888A-DE762B5F20D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474208" y="117987"/>
            <a:ext cx="6485690" cy="66220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CuadroTexto 7">
            <a:extLst>
              <a:ext uri="{FF2B5EF4-FFF2-40B4-BE49-F238E27FC236}">
                <a16:creationId xmlns:a16="http://schemas.microsoft.com/office/drawing/2014/main" id="{6041845C-8AB1-45DB-B8C4-4972B05DF4D8}"/>
              </a:ext>
            </a:extLst>
          </p:cNvPr>
          <p:cNvSpPr txBox="1"/>
          <p:nvPr/>
        </p:nvSpPr>
        <p:spPr>
          <a:xfrm>
            <a:off x="4992610" y="4328542"/>
            <a:ext cx="1394292" cy="923330"/>
          </a:xfrm>
          <a:prstGeom prst="rect">
            <a:avLst/>
          </a:prstGeom>
          <a:noFill/>
        </p:spPr>
        <p:txBody>
          <a:bodyPr wrap="none" rtlCol="0">
            <a:spAutoFit/>
          </a:bodyPr>
          <a:lstStyle/>
          <a:p>
            <a:r>
              <a:rPr lang="es-PE" b="1" dirty="0">
                <a:latin typeface="Arial" panose="020B0604020202020204" pitchFamily="34" charset="0"/>
                <a:cs typeface="Arial" panose="020B0604020202020204" pitchFamily="34" charset="0"/>
              </a:rPr>
              <a:t>TARGET A </a:t>
            </a:r>
          </a:p>
          <a:p>
            <a:r>
              <a:rPr lang="es-PE" b="1" dirty="0">
                <a:latin typeface="Arial" panose="020B0604020202020204" pitchFamily="34" charset="0"/>
                <a:cs typeface="Arial" panose="020B0604020202020204" pitchFamily="34" charset="0"/>
              </a:rPr>
              <a:t>ESTUDIAR</a:t>
            </a:r>
          </a:p>
          <a:p>
            <a:pPr algn="ctr"/>
            <a:r>
              <a:rPr lang="es-PE" b="1" dirty="0">
                <a:latin typeface="Arial" panose="020B0604020202020204" pitchFamily="34" charset="0"/>
                <a:cs typeface="Arial" panose="020B0604020202020204" pitchFamily="34" charset="0"/>
              </a:rPr>
              <a:t> 2024</a:t>
            </a:r>
          </a:p>
        </p:txBody>
      </p:sp>
      <p:sp>
        <p:nvSpPr>
          <p:cNvPr id="9" name="CuadroTexto 8">
            <a:extLst>
              <a:ext uri="{FF2B5EF4-FFF2-40B4-BE49-F238E27FC236}">
                <a16:creationId xmlns:a16="http://schemas.microsoft.com/office/drawing/2014/main" id="{1EAA16D2-DE6E-445F-98AE-74E369D863FF}"/>
              </a:ext>
            </a:extLst>
          </p:cNvPr>
          <p:cNvSpPr txBox="1"/>
          <p:nvPr/>
        </p:nvSpPr>
        <p:spPr>
          <a:xfrm>
            <a:off x="5060720" y="2410075"/>
            <a:ext cx="1697901" cy="646331"/>
          </a:xfrm>
          <a:prstGeom prst="rect">
            <a:avLst/>
          </a:prstGeom>
          <a:noFill/>
        </p:spPr>
        <p:txBody>
          <a:bodyPr wrap="none" rtlCol="0">
            <a:spAutoFit/>
          </a:bodyPr>
          <a:lstStyle/>
          <a:p>
            <a:pPr algn="ctr"/>
            <a:r>
              <a:rPr lang="es-PE" b="1" dirty="0">
                <a:latin typeface="Arial" panose="020B0604020202020204" pitchFamily="34" charset="0"/>
                <a:cs typeface="Arial" panose="020B0604020202020204" pitchFamily="34" charset="0"/>
              </a:rPr>
              <a:t>ZONA</a:t>
            </a:r>
          </a:p>
          <a:p>
            <a:pPr algn="ctr"/>
            <a:r>
              <a:rPr lang="es-PE" b="1" dirty="0">
                <a:latin typeface="Arial" panose="020B0604020202020204" pitchFamily="34" charset="0"/>
                <a:cs typeface="Arial" panose="020B0604020202020204" pitchFamily="34" charset="0"/>
              </a:rPr>
              <a:t>EXPLORADA</a:t>
            </a:r>
          </a:p>
        </p:txBody>
      </p:sp>
      <p:pic>
        <p:nvPicPr>
          <p:cNvPr id="15" name="Imagen 14">
            <a:extLst>
              <a:ext uri="{FF2B5EF4-FFF2-40B4-BE49-F238E27FC236}">
                <a16:creationId xmlns:a16="http://schemas.microsoft.com/office/drawing/2014/main" id="{20EB30F4-9D9F-468C-91F6-A855B492D83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40731" y="5595582"/>
            <a:ext cx="1884156" cy="881238"/>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381662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550419" y="306722"/>
            <a:ext cx="3094010" cy="682204"/>
          </a:xfrm>
        </p:spPr>
        <p:txBody>
          <a:bodyPr/>
          <a:lstStyle/>
          <a:p>
            <a:r>
              <a:rPr lang="en-US" sz="3600" dirty="0" err="1">
                <a:solidFill>
                  <a:schemeClr val="bg1"/>
                </a:solidFill>
              </a:rPr>
              <a:t>Anexo</a:t>
            </a:r>
            <a:r>
              <a:rPr lang="en-US" sz="3600" dirty="0">
                <a:solidFill>
                  <a:schemeClr val="bg1"/>
                </a:solidFill>
              </a:rPr>
              <a:t> </a:t>
            </a:r>
            <a:r>
              <a:rPr lang="en-US" sz="3600" dirty="0" err="1">
                <a:solidFill>
                  <a:schemeClr val="bg1"/>
                </a:solidFill>
              </a:rPr>
              <a:t>Fotos</a:t>
            </a:r>
            <a:endParaRPr lang="es-PE" sz="3600" dirty="0">
              <a:solidFill>
                <a:schemeClr val="bg1"/>
              </a:solidFill>
            </a:endParaRPr>
          </a:p>
        </p:txBody>
      </p:sp>
      <p:sp>
        <p:nvSpPr>
          <p:cNvPr id="4" name="Subtítulo 3"/>
          <p:cNvSpPr>
            <a:spLocks noGrp="1"/>
          </p:cNvSpPr>
          <p:nvPr>
            <p:ph type="subTitle" idx="1"/>
          </p:nvPr>
        </p:nvSpPr>
        <p:spPr>
          <a:xfrm>
            <a:off x="1257505" y="5009533"/>
            <a:ext cx="8825658" cy="861420"/>
          </a:xfrm>
        </p:spPr>
        <p:txBody>
          <a:bodyPr/>
          <a:lstStyle/>
          <a:p>
            <a:endParaRPr lang="es-PE"/>
          </a:p>
        </p:txBody>
      </p:sp>
      <p:sp>
        <p:nvSpPr>
          <p:cNvPr id="6" name="Título 1"/>
          <p:cNvSpPr txBox="1">
            <a:spLocks/>
          </p:cNvSpPr>
          <p:nvPr/>
        </p:nvSpPr>
        <p:spPr>
          <a:xfrm>
            <a:off x="3799439" y="5367096"/>
            <a:ext cx="4351667" cy="415478"/>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dirty="0">
                <a:solidFill>
                  <a:schemeClr val="bg1"/>
                </a:solidFill>
              </a:rPr>
              <a:t>Vista </a:t>
            </a:r>
            <a:r>
              <a:rPr lang="en-US" sz="1600" dirty="0" err="1">
                <a:solidFill>
                  <a:schemeClr val="bg1"/>
                </a:solidFill>
              </a:rPr>
              <a:t>hacia</a:t>
            </a:r>
            <a:r>
              <a:rPr lang="en-US" sz="1600" dirty="0">
                <a:solidFill>
                  <a:schemeClr val="bg1"/>
                </a:solidFill>
              </a:rPr>
              <a:t> el Norte. </a:t>
            </a:r>
            <a:r>
              <a:rPr lang="en-US" sz="1600" dirty="0" err="1">
                <a:solidFill>
                  <a:schemeClr val="bg1"/>
                </a:solidFill>
              </a:rPr>
              <a:t>Prospecto</a:t>
            </a:r>
            <a:r>
              <a:rPr lang="en-US" sz="1600" dirty="0">
                <a:solidFill>
                  <a:schemeClr val="bg1"/>
                </a:solidFill>
              </a:rPr>
              <a:t> Los </a:t>
            </a:r>
            <a:r>
              <a:rPr lang="en-US" sz="1600" dirty="0" err="1">
                <a:solidFill>
                  <a:schemeClr val="bg1"/>
                </a:solidFill>
              </a:rPr>
              <a:t>Hornos</a:t>
            </a:r>
            <a:endParaRPr lang="es-PE" sz="1600" dirty="0">
              <a:solidFill>
                <a:schemeClr val="bg1"/>
              </a:solidFill>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01510" y="1438305"/>
            <a:ext cx="9391828" cy="38404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655988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554475" y="174936"/>
            <a:ext cx="2948731" cy="682204"/>
          </a:xfrm>
        </p:spPr>
        <p:txBody>
          <a:bodyPr/>
          <a:lstStyle/>
          <a:p>
            <a:r>
              <a:rPr lang="en-US" sz="3600" dirty="0" err="1">
                <a:solidFill>
                  <a:schemeClr val="bg1"/>
                </a:solidFill>
              </a:rPr>
              <a:t>Anexo</a:t>
            </a:r>
            <a:r>
              <a:rPr lang="en-US" sz="3600" dirty="0">
                <a:solidFill>
                  <a:schemeClr val="bg1"/>
                </a:solidFill>
              </a:rPr>
              <a:t> </a:t>
            </a:r>
            <a:r>
              <a:rPr lang="en-US" sz="3600" dirty="0" err="1">
                <a:solidFill>
                  <a:schemeClr val="bg1"/>
                </a:solidFill>
              </a:rPr>
              <a:t>Fotos</a:t>
            </a:r>
            <a:endParaRPr lang="es-PE" sz="3600" dirty="0">
              <a:solidFill>
                <a:schemeClr val="bg1"/>
              </a:solidFill>
            </a:endParaRPr>
          </a:p>
        </p:txBody>
      </p:sp>
      <p:sp>
        <p:nvSpPr>
          <p:cNvPr id="4" name="Subtítulo 3"/>
          <p:cNvSpPr>
            <a:spLocks noGrp="1"/>
          </p:cNvSpPr>
          <p:nvPr>
            <p:ph type="subTitle" idx="1"/>
          </p:nvPr>
        </p:nvSpPr>
        <p:spPr>
          <a:xfrm>
            <a:off x="1257505" y="5009533"/>
            <a:ext cx="8825658" cy="861420"/>
          </a:xfrm>
        </p:spPr>
        <p:txBody>
          <a:bodyPr/>
          <a:lstStyle/>
          <a:p>
            <a:endParaRPr lang="es-PE" dirty="0"/>
          </a:p>
        </p:txBody>
      </p:sp>
      <p:sp>
        <p:nvSpPr>
          <p:cNvPr id="6" name="Título 1"/>
          <p:cNvSpPr txBox="1">
            <a:spLocks/>
          </p:cNvSpPr>
          <p:nvPr/>
        </p:nvSpPr>
        <p:spPr>
          <a:xfrm>
            <a:off x="4163889" y="5786163"/>
            <a:ext cx="4351667" cy="415478"/>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dirty="0">
                <a:solidFill>
                  <a:schemeClr val="bg1"/>
                </a:solidFill>
              </a:rPr>
              <a:t>Vista </a:t>
            </a:r>
            <a:r>
              <a:rPr lang="en-US" sz="1600" dirty="0" err="1">
                <a:solidFill>
                  <a:schemeClr val="bg1"/>
                </a:solidFill>
              </a:rPr>
              <a:t>hacia</a:t>
            </a:r>
            <a:r>
              <a:rPr lang="en-US" sz="1600" dirty="0">
                <a:solidFill>
                  <a:schemeClr val="bg1"/>
                </a:solidFill>
              </a:rPr>
              <a:t> el Sur. </a:t>
            </a:r>
            <a:r>
              <a:rPr lang="en-US" sz="1600" dirty="0" err="1">
                <a:solidFill>
                  <a:schemeClr val="bg1"/>
                </a:solidFill>
              </a:rPr>
              <a:t>Prospecto</a:t>
            </a:r>
            <a:r>
              <a:rPr lang="en-US" sz="1600" dirty="0">
                <a:solidFill>
                  <a:schemeClr val="bg1"/>
                </a:solidFill>
              </a:rPr>
              <a:t> Los </a:t>
            </a:r>
            <a:r>
              <a:rPr lang="en-US" sz="1600" dirty="0" err="1">
                <a:solidFill>
                  <a:schemeClr val="bg1"/>
                </a:solidFill>
              </a:rPr>
              <a:t>Hornos</a:t>
            </a:r>
            <a:endParaRPr lang="es-PE" sz="1600"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9697" y="1100916"/>
            <a:ext cx="9126909" cy="45997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006227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22A95E87-DF3A-47D2-BD60-C2232629B3CC}"/>
              </a:ext>
            </a:extLst>
          </p:cNvPr>
          <p:cNvGrpSpPr/>
          <p:nvPr/>
        </p:nvGrpSpPr>
        <p:grpSpPr>
          <a:xfrm>
            <a:off x="234667" y="1215199"/>
            <a:ext cx="11722666" cy="5009016"/>
            <a:chOff x="465438" y="230659"/>
            <a:chExt cx="16228200" cy="6934200"/>
          </a:xfrm>
        </p:grpSpPr>
        <p:pic>
          <p:nvPicPr>
            <p:cNvPr id="3" name="Imagen 2">
              <a:extLst>
                <a:ext uri="{FF2B5EF4-FFF2-40B4-BE49-F238E27FC236}">
                  <a16:creationId xmlns:a16="http://schemas.microsoft.com/office/drawing/2014/main" id="{C69CAB87-EB8E-4280-BC93-6D119D51BD10}"/>
                </a:ext>
              </a:extLst>
            </p:cNvPr>
            <p:cNvPicPr>
              <a:picLocks noChangeAspect="1"/>
            </p:cNvPicPr>
            <p:nvPr/>
          </p:nvPicPr>
          <p:blipFill>
            <a:blip r:embed="rId2"/>
            <a:stretch>
              <a:fillRect/>
            </a:stretch>
          </p:blipFill>
          <p:spPr>
            <a:xfrm>
              <a:off x="465438" y="230659"/>
              <a:ext cx="9144000" cy="6858000"/>
            </a:xfrm>
            <a:prstGeom prst="rect">
              <a:avLst/>
            </a:prstGeom>
          </p:spPr>
        </p:pic>
        <p:pic>
          <p:nvPicPr>
            <p:cNvPr id="5" name="Imagen 4">
              <a:extLst>
                <a:ext uri="{FF2B5EF4-FFF2-40B4-BE49-F238E27FC236}">
                  <a16:creationId xmlns:a16="http://schemas.microsoft.com/office/drawing/2014/main" id="{04C8E396-C72C-48EF-ADFC-62A7AFEBBF9E}"/>
                </a:ext>
              </a:extLst>
            </p:cNvPr>
            <p:cNvPicPr>
              <a:picLocks noChangeAspect="1"/>
            </p:cNvPicPr>
            <p:nvPr/>
          </p:nvPicPr>
          <p:blipFill>
            <a:blip r:embed="rId3"/>
            <a:stretch>
              <a:fillRect/>
            </a:stretch>
          </p:blipFill>
          <p:spPr>
            <a:xfrm>
              <a:off x="7549638" y="306859"/>
              <a:ext cx="9144000" cy="6858000"/>
            </a:xfrm>
            <a:prstGeom prst="rect">
              <a:avLst/>
            </a:prstGeom>
          </p:spPr>
        </p:pic>
      </p:grpSp>
      <p:sp>
        <p:nvSpPr>
          <p:cNvPr id="7" name="CuadroTexto 6">
            <a:extLst>
              <a:ext uri="{FF2B5EF4-FFF2-40B4-BE49-F238E27FC236}">
                <a16:creationId xmlns:a16="http://schemas.microsoft.com/office/drawing/2014/main" id="{0261B4FC-795C-4215-84B5-2B7C131BC8F3}"/>
              </a:ext>
            </a:extLst>
          </p:cNvPr>
          <p:cNvSpPr txBox="1"/>
          <p:nvPr/>
        </p:nvSpPr>
        <p:spPr>
          <a:xfrm>
            <a:off x="2271582" y="457891"/>
            <a:ext cx="7428472" cy="523220"/>
          </a:xfrm>
          <a:prstGeom prst="rect">
            <a:avLst/>
          </a:prstGeom>
          <a:noFill/>
        </p:spPr>
        <p:txBody>
          <a:bodyPr wrap="square" rtlCol="0">
            <a:spAutoFit/>
          </a:bodyPr>
          <a:lstStyle/>
          <a:p>
            <a:r>
              <a:rPr lang="es-PE" sz="2800" b="1" dirty="0"/>
              <a:t>VISTA PANORAMICA ACCESO A EL CURA</a:t>
            </a:r>
          </a:p>
        </p:txBody>
      </p:sp>
    </p:spTree>
    <p:extLst>
      <p:ext uri="{BB962C8B-B14F-4D97-AF65-F5344CB8AC3E}">
        <p14:creationId xmlns:p14="http://schemas.microsoft.com/office/powerpoint/2010/main" val="20410217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A49E812C-79D8-4E87-8887-DFD6D3D1CE0F}"/>
              </a:ext>
            </a:extLst>
          </p:cNvPr>
          <p:cNvGrpSpPr/>
          <p:nvPr/>
        </p:nvGrpSpPr>
        <p:grpSpPr>
          <a:xfrm>
            <a:off x="305176" y="1128020"/>
            <a:ext cx="11581647" cy="5183879"/>
            <a:chOff x="704334" y="-249884"/>
            <a:chExt cx="14917010" cy="6676768"/>
          </a:xfrm>
        </p:grpSpPr>
        <p:pic>
          <p:nvPicPr>
            <p:cNvPr id="3" name="Imagen 2">
              <a:extLst>
                <a:ext uri="{FF2B5EF4-FFF2-40B4-BE49-F238E27FC236}">
                  <a16:creationId xmlns:a16="http://schemas.microsoft.com/office/drawing/2014/main" id="{62441B65-2A43-4486-A6E4-2858EBFD0882}"/>
                </a:ext>
              </a:extLst>
            </p:cNvPr>
            <p:cNvPicPr>
              <a:picLocks noChangeAspect="1"/>
            </p:cNvPicPr>
            <p:nvPr/>
          </p:nvPicPr>
          <p:blipFill>
            <a:blip r:embed="rId2"/>
            <a:stretch>
              <a:fillRect/>
            </a:stretch>
          </p:blipFill>
          <p:spPr>
            <a:xfrm>
              <a:off x="704334" y="131116"/>
              <a:ext cx="8394357" cy="6295768"/>
            </a:xfrm>
            <a:prstGeom prst="rect">
              <a:avLst/>
            </a:prstGeom>
          </p:spPr>
        </p:pic>
        <p:pic>
          <p:nvPicPr>
            <p:cNvPr id="5" name="Imagen 4">
              <a:extLst>
                <a:ext uri="{FF2B5EF4-FFF2-40B4-BE49-F238E27FC236}">
                  <a16:creationId xmlns:a16="http://schemas.microsoft.com/office/drawing/2014/main" id="{5225F951-5678-4E7E-9082-2FC8651FBE5B}"/>
                </a:ext>
              </a:extLst>
            </p:cNvPr>
            <p:cNvPicPr>
              <a:picLocks noChangeAspect="1"/>
            </p:cNvPicPr>
            <p:nvPr/>
          </p:nvPicPr>
          <p:blipFill>
            <a:blip r:embed="rId3"/>
            <a:stretch>
              <a:fillRect/>
            </a:stretch>
          </p:blipFill>
          <p:spPr>
            <a:xfrm>
              <a:off x="7226987" y="-249884"/>
              <a:ext cx="8394357" cy="6295768"/>
            </a:xfrm>
            <a:prstGeom prst="rect">
              <a:avLst/>
            </a:prstGeom>
          </p:spPr>
        </p:pic>
      </p:grpSp>
      <p:sp>
        <p:nvSpPr>
          <p:cNvPr id="8" name="CuadroTexto 7">
            <a:extLst>
              <a:ext uri="{FF2B5EF4-FFF2-40B4-BE49-F238E27FC236}">
                <a16:creationId xmlns:a16="http://schemas.microsoft.com/office/drawing/2014/main" id="{3BC7A1D5-9D72-474E-A51F-A452E45F4FFB}"/>
              </a:ext>
            </a:extLst>
          </p:cNvPr>
          <p:cNvSpPr txBox="1"/>
          <p:nvPr/>
        </p:nvSpPr>
        <p:spPr>
          <a:xfrm>
            <a:off x="2381764" y="522448"/>
            <a:ext cx="7428472" cy="523220"/>
          </a:xfrm>
          <a:prstGeom prst="rect">
            <a:avLst/>
          </a:prstGeom>
          <a:noFill/>
        </p:spPr>
        <p:txBody>
          <a:bodyPr wrap="square" rtlCol="0">
            <a:spAutoFit/>
          </a:bodyPr>
          <a:lstStyle/>
          <a:p>
            <a:r>
              <a:rPr lang="es-PE" sz="2800" b="1" dirty="0"/>
              <a:t>VISTA PANORAMICA ACCESO A EL CURA</a:t>
            </a:r>
          </a:p>
        </p:txBody>
      </p:sp>
    </p:spTree>
    <p:extLst>
      <p:ext uri="{BB962C8B-B14F-4D97-AF65-F5344CB8AC3E}">
        <p14:creationId xmlns:p14="http://schemas.microsoft.com/office/powerpoint/2010/main" val="6001868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8DC017C-5733-4A44-8DF1-BA81C4B39AA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3865" y="2432354"/>
            <a:ext cx="11924270" cy="19932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CuadroTexto 6">
            <a:extLst>
              <a:ext uri="{FF2B5EF4-FFF2-40B4-BE49-F238E27FC236}">
                <a16:creationId xmlns:a16="http://schemas.microsoft.com/office/drawing/2014/main" id="{1F8D4ED0-9341-480F-9E6D-C522992D26A7}"/>
              </a:ext>
            </a:extLst>
          </p:cNvPr>
          <p:cNvSpPr txBox="1"/>
          <p:nvPr/>
        </p:nvSpPr>
        <p:spPr>
          <a:xfrm>
            <a:off x="2592857" y="606173"/>
            <a:ext cx="7428472" cy="523220"/>
          </a:xfrm>
          <a:prstGeom prst="rect">
            <a:avLst/>
          </a:prstGeom>
          <a:noFill/>
        </p:spPr>
        <p:txBody>
          <a:bodyPr wrap="square" rtlCol="0">
            <a:spAutoFit/>
          </a:bodyPr>
          <a:lstStyle/>
          <a:p>
            <a:r>
              <a:rPr lang="es-PE" sz="2800" b="1" dirty="0"/>
              <a:t>VISTA PANORAMICA ACCESO A EL CURA</a:t>
            </a:r>
          </a:p>
        </p:txBody>
      </p:sp>
    </p:spTree>
    <p:extLst>
      <p:ext uri="{BB962C8B-B14F-4D97-AF65-F5344CB8AC3E}">
        <p14:creationId xmlns:p14="http://schemas.microsoft.com/office/powerpoint/2010/main" val="2449177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715837" y="189301"/>
            <a:ext cx="4616312" cy="682204"/>
          </a:xfrm>
        </p:spPr>
        <p:txBody>
          <a:bodyPr/>
          <a:lstStyle/>
          <a:p>
            <a:r>
              <a:rPr lang="en-US" sz="3600" dirty="0" err="1">
                <a:solidFill>
                  <a:schemeClr val="bg1"/>
                </a:solidFill>
              </a:rPr>
              <a:t>Geologia</a:t>
            </a:r>
            <a:r>
              <a:rPr lang="en-US" sz="3600" dirty="0">
                <a:solidFill>
                  <a:schemeClr val="bg1"/>
                </a:solidFill>
              </a:rPr>
              <a:t>  Regional</a:t>
            </a:r>
            <a:endParaRPr lang="es-PE" sz="3600" dirty="0">
              <a:solidFill>
                <a:schemeClr val="bg1"/>
              </a:solidFill>
            </a:endParaRPr>
          </a:p>
        </p:txBody>
      </p:sp>
      <p:sp>
        <p:nvSpPr>
          <p:cNvPr id="3" name="Subtítulo 2"/>
          <p:cNvSpPr>
            <a:spLocks noGrp="1"/>
          </p:cNvSpPr>
          <p:nvPr>
            <p:ph type="subTitle" idx="1"/>
          </p:nvPr>
        </p:nvSpPr>
        <p:spPr>
          <a:xfrm>
            <a:off x="1297378" y="1512606"/>
            <a:ext cx="10051438" cy="5734227"/>
          </a:xfrm>
        </p:spPr>
        <p:txBody>
          <a:bodyPr>
            <a:normAutofit/>
          </a:bodyPr>
          <a:lstStyle/>
          <a:p>
            <a:r>
              <a:rPr lang="es-PE" sz="1600" cap="none" dirty="0">
                <a:solidFill>
                  <a:schemeClr val="bg1"/>
                </a:solidFill>
              </a:rPr>
              <a:t>El batolito de </a:t>
            </a:r>
            <a:r>
              <a:rPr lang="es-PE" sz="1600" cap="none" dirty="0" err="1">
                <a:solidFill>
                  <a:schemeClr val="bg1"/>
                </a:solidFill>
              </a:rPr>
              <a:t>Pataz</a:t>
            </a:r>
            <a:r>
              <a:rPr lang="es-PE" sz="1600" cap="none" dirty="0">
                <a:solidFill>
                  <a:schemeClr val="bg1"/>
                </a:solidFill>
              </a:rPr>
              <a:t> es caracterizado históricamente por la presencia de depósitos </a:t>
            </a:r>
            <a:r>
              <a:rPr lang="es-PE" sz="1600" cap="none" dirty="0" err="1">
                <a:solidFill>
                  <a:schemeClr val="bg1"/>
                </a:solidFill>
              </a:rPr>
              <a:t>vetiformes</a:t>
            </a:r>
            <a:r>
              <a:rPr lang="es-PE" sz="1600" cap="none" dirty="0">
                <a:solidFill>
                  <a:schemeClr val="bg1"/>
                </a:solidFill>
              </a:rPr>
              <a:t> </a:t>
            </a:r>
            <a:r>
              <a:rPr lang="es-PE" sz="1600" cap="none" dirty="0" err="1">
                <a:solidFill>
                  <a:schemeClr val="bg1"/>
                </a:solidFill>
              </a:rPr>
              <a:t>mesotermales</a:t>
            </a:r>
            <a:r>
              <a:rPr lang="es-PE" sz="1600" cap="none" dirty="0">
                <a:solidFill>
                  <a:schemeClr val="bg1"/>
                </a:solidFill>
              </a:rPr>
              <a:t> de oro, también denominados Oro </a:t>
            </a:r>
            <a:r>
              <a:rPr lang="es-PE" sz="1600" cap="none" dirty="0" err="1">
                <a:solidFill>
                  <a:schemeClr val="bg1"/>
                </a:solidFill>
              </a:rPr>
              <a:t>Orogenico</a:t>
            </a:r>
            <a:r>
              <a:rPr lang="es-PE" sz="1600" cap="none" dirty="0">
                <a:solidFill>
                  <a:schemeClr val="bg1"/>
                </a:solidFill>
              </a:rPr>
              <a:t>. Ha sido explotado desde la época incaica y durante los últimos 100 años. Más de 16 minas subterráneas distribuidas entre </a:t>
            </a:r>
            <a:r>
              <a:rPr lang="es-PE" sz="1600" cap="none" dirty="0" err="1">
                <a:solidFill>
                  <a:schemeClr val="bg1"/>
                </a:solidFill>
              </a:rPr>
              <a:t>Pataz</a:t>
            </a:r>
            <a:r>
              <a:rPr lang="es-PE" sz="1600" cap="none" dirty="0">
                <a:solidFill>
                  <a:schemeClr val="bg1"/>
                </a:solidFill>
              </a:rPr>
              <a:t>, </a:t>
            </a:r>
            <a:r>
              <a:rPr lang="es-PE" sz="1600" cap="none" dirty="0" err="1">
                <a:solidFill>
                  <a:schemeClr val="bg1"/>
                </a:solidFill>
              </a:rPr>
              <a:t>Parcoy</a:t>
            </a:r>
            <a:r>
              <a:rPr lang="es-PE" sz="1600" cap="none" dirty="0">
                <a:solidFill>
                  <a:schemeClr val="bg1"/>
                </a:solidFill>
              </a:rPr>
              <a:t> y </a:t>
            </a:r>
            <a:r>
              <a:rPr lang="es-PE" sz="1600" cap="none" dirty="0" err="1">
                <a:solidFill>
                  <a:schemeClr val="bg1"/>
                </a:solidFill>
              </a:rPr>
              <a:t>Buldibuyo</a:t>
            </a:r>
            <a:r>
              <a:rPr lang="es-PE" sz="1600" cap="none" dirty="0">
                <a:solidFill>
                  <a:schemeClr val="bg1"/>
                </a:solidFill>
              </a:rPr>
              <a:t>, han producido 6 millones de onzas de oro y se estima que sus reservas ascienden a 40 millones considerando la totalidad del cinturón (</a:t>
            </a:r>
            <a:r>
              <a:rPr lang="es-PE" sz="1600" cap="none" dirty="0" err="1">
                <a:solidFill>
                  <a:schemeClr val="bg1"/>
                </a:solidFill>
              </a:rPr>
              <a:t>Haeberlin</a:t>
            </a:r>
            <a:r>
              <a:rPr lang="es-PE" sz="1600" cap="none" dirty="0">
                <a:solidFill>
                  <a:schemeClr val="bg1"/>
                </a:solidFill>
              </a:rPr>
              <a:t> Y., 2002). </a:t>
            </a:r>
          </a:p>
          <a:p>
            <a:r>
              <a:rPr lang="es-PE" sz="1600" cap="none" dirty="0">
                <a:solidFill>
                  <a:schemeClr val="bg1"/>
                </a:solidFill>
              </a:rPr>
              <a:t>El batolito de </a:t>
            </a:r>
            <a:r>
              <a:rPr lang="es-PE" sz="1600" cap="none" dirty="0" err="1">
                <a:solidFill>
                  <a:schemeClr val="bg1"/>
                </a:solidFill>
              </a:rPr>
              <a:t>Pataz</a:t>
            </a:r>
            <a:r>
              <a:rPr lang="es-PE" sz="1600" cap="none" dirty="0">
                <a:solidFill>
                  <a:schemeClr val="bg1"/>
                </a:solidFill>
              </a:rPr>
              <a:t> es un cuerpo intrusivo, que se encuentra emplazado en un </a:t>
            </a:r>
            <a:r>
              <a:rPr lang="es-PE" sz="1600" cap="none" dirty="0" err="1">
                <a:solidFill>
                  <a:schemeClr val="bg1"/>
                </a:solidFill>
              </a:rPr>
              <a:t>fallamiento</a:t>
            </a:r>
            <a:r>
              <a:rPr lang="es-PE" sz="1600" cap="none" dirty="0">
                <a:solidFill>
                  <a:schemeClr val="bg1"/>
                </a:solidFill>
              </a:rPr>
              <a:t> regional con tendencia direccional NNO-SSE paralelo a lo largo del valle del Marañón, presentándose como corredor o vía estructural de mineralización, que cubre dimensiones de 160 km. de largo y ancho variable  de 1 - 3 km., emplazado en los flancos orientales de la cordillera oriental, dicho </a:t>
            </a:r>
            <a:r>
              <a:rPr lang="es-PE" sz="1600" cap="none" dirty="0" err="1">
                <a:solidFill>
                  <a:schemeClr val="bg1"/>
                </a:solidFill>
              </a:rPr>
              <a:t>fallamiento</a:t>
            </a:r>
            <a:r>
              <a:rPr lang="es-PE" sz="1600" cap="none" dirty="0">
                <a:solidFill>
                  <a:schemeClr val="bg1"/>
                </a:solidFill>
              </a:rPr>
              <a:t> regional habría controlado posteriormente la formación de los sistemas de vetas. (</a:t>
            </a:r>
            <a:r>
              <a:rPr lang="es-PE" sz="1600" cap="none" dirty="0" err="1">
                <a:solidFill>
                  <a:schemeClr val="bg1"/>
                </a:solidFill>
              </a:rPr>
              <a:t>Schreiber</a:t>
            </a:r>
            <a:r>
              <a:rPr lang="es-PE" sz="1600" cap="none" dirty="0">
                <a:solidFill>
                  <a:schemeClr val="bg1"/>
                </a:solidFill>
              </a:rPr>
              <a:t> et al., 1989, </a:t>
            </a:r>
            <a:r>
              <a:rPr lang="es-PE" sz="1600" cap="none" dirty="0" err="1">
                <a:solidFill>
                  <a:schemeClr val="bg1"/>
                </a:solidFill>
              </a:rPr>
              <a:t>Haeberlin</a:t>
            </a:r>
            <a:r>
              <a:rPr lang="es-PE" sz="1600" cap="none" dirty="0">
                <a:solidFill>
                  <a:schemeClr val="bg1"/>
                </a:solidFill>
              </a:rPr>
              <a:t> et al., 2002, citado en </a:t>
            </a:r>
            <a:r>
              <a:rPr lang="es-PE" sz="1600" cap="none" dirty="0" err="1">
                <a:solidFill>
                  <a:schemeClr val="bg1"/>
                </a:solidFill>
              </a:rPr>
              <a:t>Haeberlin</a:t>
            </a:r>
            <a:r>
              <a:rPr lang="es-PE" sz="1600" cap="none" dirty="0">
                <a:solidFill>
                  <a:schemeClr val="bg1"/>
                </a:solidFill>
              </a:rPr>
              <a:t> Y., 2002). </a:t>
            </a:r>
          </a:p>
          <a:p>
            <a:r>
              <a:rPr lang="es-PE" sz="1600" cap="none" dirty="0">
                <a:solidFill>
                  <a:schemeClr val="bg1"/>
                </a:solidFill>
              </a:rPr>
              <a:t>El prospecto Los Hornos &amp; El Cura, se encuentra inmerso dentro del </a:t>
            </a:r>
            <a:r>
              <a:rPr lang="es-PE" sz="1600" cap="none" dirty="0" err="1">
                <a:solidFill>
                  <a:schemeClr val="bg1"/>
                </a:solidFill>
              </a:rPr>
              <a:t>metalotecto</a:t>
            </a:r>
            <a:r>
              <a:rPr lang="es-PE" sz="1600" cap="none" dirty="0">
                <a:solidFill>
                  <a:schemeClr val="bg1"/>
                </a:solidFill>
              </a:rPr>
              <a:t> aurífero  de </a:t>
            </a:r>
            <a:r>
              <a:rPr lang="es-PE" sz="1600" cap="none" dirty="0" err="1">
                <a:solidFill>
                  <a:schemeClr val="bg1"/>
                </a:solidFill>
              </a:rPr>
              <a:t>Pataz</a:t>
            </a:r>
            <a:r>
              <a:rPr lang="es-PE" sz="1600" cap="none" dirty="0">
                <a:solidFill>
                  <a:schemeClr val="bg1"/>
                </a:solidFill>
              </a:rPr>
              <a:t> - </a:t>
            </a:r>
            <a:r>
              <a:rPr lang="es-PE" sz="1600" cap="none" dirty="0" err="1">
                <a:solidFill>
                  <a:schemeClr val="bg1"/>
                </a:solidFill>
              </a:rPr>
              <a:t>Parcoy</a:t>
            </a:r>
            <a:r>
              <a:rPr lang="es-PE" sz="1600" cap="none" dirty="0">
                <a:solidFill>
                  <a:schemeClr val="bg1"/>
                </a:solidFill>
              </a:rPr>
              <a:t> - </a:t>
            </a:r>
            <a:r>
              <a:rPr lang="es-PE" sz="1600" cap="none" dirty="0" err="1">
                <a:solidFill>
                  <a:schemeClr val="bg1"/>
                </a:solidFill>
              </a:rPr>
              <a:t>Buldibuyo</a:t>
            </a:r>
            <a:r>
              <a:rPr lang="es-PE" sz="1600" cap="none" dirty="0">
                <a:solidFill>
                  <a:schemeClr val="bg1"/>
                </a:solidFill>
              </a:rPr>
              <a:t>, en su extremo Sur.</a:t>
            </a:r>
          </a:p>
          <a:p>
            <a:r>
              <a:rPr lang="es-PE" sz="1600" cap="none" dirty="0">
                <a:solidFill>
                  <a:schemeClr val="bg1"/>
                </a:solidFill>
              </a:rPr>
              <a:t>Dataciones de 40Ar/39Ar en biotitas de rocas </a:t>
            </a:r>
            <a:r>
              <a:rPr lang="es-PE" sz="1600" cap="none" dirty="0" err="1">
                <a:solidFill>
                  <a:schemeClr val="bg1"/>
                </a:solidFill>
              </a:rPr>
              <a:t>monzogranitos</a:t>
            </a:r>
            <a:r>
              <a:rPr lang="es-PE" sz="1600" cap="none" dirty="0">
                <a:solidFill>
                  <a:schemeClr val="bg1"/>
                </a:solidFill>
              </a:rPr>
              <a:t> y granodioritas  del batolito de </a:t>
            </a:r>
            <a:r>
              <a:rPr lang="es-PE" sz="1600" cap="none" dirty="0" err="1">
                <a:solidFill>
                  <a:schemeClr val="bg1"/>
                </a:solidFill>
              </a:rPr>
              <a:t>Pataz</a:t>
            </a:r>
            <a:r>
              <a:rPr lang="es-PE" sz="1600" cap="none" dirty="0">
                <a:solidFill>
                  <a:schemeClr val="bg1"/>
                </a:solidFill>
              </a:rPr>
              <a:t>, determinaron edades de 329.2±1.4 y 328.1±1.2 Ma. respectivamente (</a:t>
            </a:r>
            <a:r>
              <a:rPr lang="es-PE" sz="1600" cap="none" dirty="0" err="1">
                <a:solidFill>
                  <a:schemeClr val="bg1"/>
                </a:solidFill>
              </a:rPr>
              <a:t>Haeberlin</a:t>
            </a:r>
            <a:r>
              <a:rPr lang="es-PE" sz="1600" cap="none" dirty="0">
                <a:solidFill>
                  <a:schemeClr val="bg1"/>
                </a:solidFill>
              </a:rPr>
              <a:t>, 2002), edades que pertenecen al  </a:t>
            </a:r>
            <a:r>
              <a:rPr lang="es-PE" sz="1600" cap="none" dirty="0" err="1">
                <a:solidFill>
                  <a:schemeClr val="bg1"/>
                </a:solidFill>
              </a:rPr>
              <a:t>Missisipiano</a:t>
            </a:r>
            <a:r>
              <a:rPr lang="es-PE" sz="1600" cap="none" dirty="0">
                <a:solidFill>
                  <a:schemeClr val="bg1"/>
                </a:solidFill>
              </a:rPr>
              <a:t> del Carbonífero.</a:t>
            </a:r>
          </a:p>
          <a:p>
            <a:endParaRPr lang="es-PE" sz="1600" cap="none" dirty="0">
              <a:solidFill>
                <a:schemeClr val="bg1"/>
              </a:solidFill>
            </a:endParaRPr>
          </a:p>
        </p:txBody>
      </p:sp>
      <p:pic>
        <p:nvPicPr>
          <p:cNvPr id="4" name="Imagen 3">
            <a:extLst>
              <a:ext uri="{FF2B5EF4-FFF2-40B4-BE49-F238E27FC236}">
                <a16:creationId xmlns:a16="http://schemas.microsoft.com/office/drawing/2014/main" id="{B0360E61-3ACE-D90E-3F53-9FD6065C0F25}"/>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27537167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379F46BD-748B-4BE9-8E67-1BC190B002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301081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6509E13-1752-40F7-BBD4-F4698D25F9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230844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523BFDF-256A-4F15-A0ED-8B28CC2DD4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333533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C2B0921-2D30-4FFE-AA87-D02DFD2710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239683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72CCB6F-318D-4E29-9103-70C596DF7B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15054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3F3E560-8F68-4341-94D1-28581ED5B2C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41861534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9194E15-0123-4D5B-8866-CFE8D5AD090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6757493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7AB4901-4570-43C0-9A6E-6F830F2F634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8635855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114B070-4A6B-478B-9F7D-AF5F8ED5484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0857512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DED0DC0-F145-4D20-8D4D-0201537523C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73447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8542214" y="1627757"/>
            <a:ext cx="3025993" cy="1827239"/>
          </a:xfrm>
        </p:spPr>
        <p:txBody>
          <a:bodyPr/>
          <a:lstStyle/>
          <a:p>
            <a:pPr algn="ctr"/>
            <a:r>
              <a:rPr lang="en-US" sz="3600" dirty="0" err="1">
                <a:solidFill>
                  <a:schemeClr val="bg1"/>
                </a:solidFill>
              </a:rPr>
              <a:t>Geología</a:t>
            </a:r>
            <a:r>
              <a:rPr lang="en-US" sz="3600" dirty="0">
                <a:solidFill>
                  <a:schemeClr val="bg1"/>
                </a:solidFill>
              </a:rPr>
              <a:t>  </a:t>
            </a:r>
            <a:br>
              <a:rPr lang="en-US" sz="3600" dirty="0">
                <a:solidFill>
                  <a:schemeClr val="bg1"/>
                </a:solidFill>
              </a:rPr>
            </a:br>
            <a:r>
              <a:rPr lang="en-US" sz="3600" dirty="0">
                <a:solidFill>
                  <a:schemeClr val="bg1"/>
                </a:solidFill>
              </a:rPr>
              <a:t>Regional</a:t>
            </a:r>
            <a:br>
              <a:rPr lang="en-US" sz="3600" dirty="0">
                <a:solidFill>
                  <a:schemeClr val="bg1"/>
                </a:solidFill>
              </a:rPr>
            </a:br>
            <a:r>
              <a:rPr lang="en-US" sz="3600" dirty="0">
                <a:solidFill>
                  <a:schemeClr val="bg1"/>
                </a:solidFill>
              </a:rPr>
              <a:t>Los </a:t>
            </a:r>
            <a:r>
              <a:rPr lang="en-US" sz="3600" dirty="0" err="1">
                <a:solidFill>
                  <a:schemeClr val="bg1"/>
                </a:solidFill>
              </a:rPr>
              <a:t>Hornos</a:t>
            </a:r>
            <a:endParaRPr lang="es-PE" sz="3600" dirty="0">
              <a:solidFill>
                <a:schemeClr val="bg1"/>
              </a:solidFill>
            </a:endParaRPr>
          </a:p>
        </p:txBody>
      </p:sp>
      <p:pic>
        <p:nvPicPr>
          <p:cNvPr id="4" name="Imagen 3">
            <a:extLst>
              <a:ext uri="{FF2B5EF4-FFF2-40B4-BE49-F238E27FC236}">
                <a16:creationId xmlns:a16="http://schemas.microsoft.com/office/drawing/2014/main" id="{529E21B9-418E-476C-886E-7ADE7A2E8D8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32513" y="99467"/>
            <a:ext cx="6972721" cy="67419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Imagen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59106" y="343950"/>
            <a:ext cx="2145877" cy="3273891"/>
          </a:xfrm>
          <a:prstGeom prst="rect">
            <a:avLst/>
          </a:prstGeom>
          <a:ln>
            <a:noFill/>
          </a:ln>
          <a:effectLst>
            <a:outerShdw blurRad="292100" dist="139700" dir="2700000" algn="tl" rotWithShape="0">
              <a:srgbClr val="333333">
                <a:alpha val="65000"/>
              </a:srgbClr>
            </a:outerShdw>
          </a:effectLst>
        </p:spPr>
      </p:pic>
      <p:cxnSp>
        <p:nvCxnSpPr>
          <p:cNvPr id="9" name="Conector recto 8">
            <a:extLst>
              <a:ext uri="{FF2B5EF4-FFF2-40B4-BE49-F238E27FC236}">
                <a16:creationId xmlns:a16="http://schemas.microsoft.com/office/drawing/2014/main" id="{AE9755BB-FACB-4833-AF7F-C441DDBF755D}"/>
              </a:ext>
            </a:extLst>
          </p:cNvPr>
          <p:cNvCxnSpPr>
            <a:cxnSpLocks/>
          </p:cNvCxnSpPr>
          <p:nvPr/>
        </p:nvCxnSpPr>
        <p:spPr>
          <a:xfrm>
            <a:off x="1782624" y="446306"/>
            <a:ext cx="3798027" cy="620015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9CAA980D-868D-4799-998C-57304177D6EC}"/>
              </a:ext>
            </a:extLst>
          </p:cNvPr>
          <p:cNvCxnSpPr/>
          <p:nvPr/>
        </p:nvCxnSpPr>
        <p:spPr>
          <a:xfrm flipV="1">
            <a:off x="1768976" y="275710"/>
            <a:ext cx="232012" cy="171913"/>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Conector recto 13">
            <a:extLst>
              <a:ext uri="{FF2B5EF4-FFF2-40B4-BE49-F238E27FC236}">
                <a16:creationId xmlns:a16="http://schemas.microsoft.com/office/drawing/2014/main" id="{D25D6BB2-FDBF-4A45-B28C-424AFA50A2B1}"/>
              </a:ext>
            </a:extLst>
          </p:cNvPr>
          <p:cNvCxnSpPr/>
          <p:nvPr/>
        </p:nvCxnSpPr>
        <p:spPr>
          <a:xfrm flipV="1">
            <a:off x="5580651" y="6501843"/>
            <a:ext cx="232012" cy="171913"/>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CuadroTexto 17">
            <a:extLst>
              <a:ext uri="{FF2B5EF4-FFF2-40B4-BE49-F238E27FC236}">
                <a16:creationId xmlns:a16="http://schemas.microsoft.com/office/drawing/2014/main" id="{769951DD-7A4C-4644-8BB0-8BD886A076C7}"/>
              </a:ext>
            </a:extLst>
          </p:cNvPr>
          <p:cNvSpPr txBox="1"/>
          <p:nvPr/>
        </p:nvSpPr>
        <p:spPr>
          <a:xfrm rot="3305887">
            <a:off x="1884770" y="-19293"/>
            <a:ext cx="407484" cy="461665"/>
          </a:xfrm>
          <a:prstGeom prst="rect">
            <a:avLst/>
          </a:prstGeom>
          <a:noFill/>
          <a:ln>
            <a:noFill/>
          </a:ln>
        </p:spPr>
        <p:txBody>
          <a:bodyPr wrap="none" rtlCol="0">
            <a:spAutoFit/>
          </a:bodyPr>
          <a:lstStyle/>
          <a:p>
            <a:r>
              <a:rPr lang="es-PE" sz="2400" b="1" dirty="0">
                <a:solidFill>
                  <a:schemeClr val="bg1"/>
                </a:solidFill>
                <a:latin typeface="Arial" panose="020B0604020202020204" pitchFamily="34" charset="0"/>
                <a:cs typeface="Arial" panose="020B0604020202020204" pitchFamily="34" charset="0"/>
              </a:rPr>
              <a:t>A</a:t>
            </a:r>
            <a:endParaRPr lang="es-PE" b="1" dirty="0">
              <a:solidFill>
                <a:schemeClr val="bg1"/>
              </a:solidFill>
              <a:latin typeface="Arial" panose="020B0604020202020204" pitchFamily="34" charset="0"/>
              <a:cs typeface="Arial" panose="020B0604020202020204" pitchFamily="34" charset="0"/>
            </a:endParaRPr>
          </a:p>
        </p:txBody>
      </p:sp>
      <p:sp>
        <p:nvSpPr>
          <p:cNvPr id="19" name="CuadroTexto 18">
            <a:extLst>
              <a:ext uri="{FF2B5EF4-FFF2-40B4-BE49-F238E27FC236}">
                <a16:creationId xmlns:a16="http://schemas.microsoft.com/office/drawing/2014/main" id="{6C42978F-10C9-4E5C-99BC-26D4085ECEF1}"/>
              </a:ext>
            </a:extLst>
          </p:cNvPr>
          <p:cNvSpPr txBox="1"/>
          <p:nvPr/>
        </p:nvSpPr>
        <p:spPr>
          <a:xfrm rot="3305887">
            <a:off x="5754594" y="6218816"/>
            <a:ext cx="407484" cy="461665"/>
          </a:xfrm>
          <a:prstGeom prst="rect">
            <a:avLst/>
          </a:prstGeom>
          <a:noFill/>
          <a:ln>
            <a:noFill/>
          </a:ln>
        </p:spPr>
        <p:txBody>
          <a:bodyPr wrap="none" rtlCol="0">
            <a:spAutoFit/>
          </a:bodyPr>
          <a:lstStyle/>
          <a:p>
            <a:r>
              <a:rPr lang="es-PE" sz="2400" b="1" dirty="0">
                <a:solidFill>
                  <a:schemeClr val="bg1"/>
                </a:solidFill>
                <a:latin typeface="Arial" panose="020B0604020202020204" pitchFamily="34" charset="0"/>
                <a:cs typeface="Arial" panose="020B0604020202020204" pitchFamily="34" charset="0"/>
              </a:rPr>
              <a:t>B</a:t>
            </a:r>
            <a:endParaRPr lang="es-PE"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40740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CEB4CCC-4DF1-4F1D-9AE7-FA9E540DE9F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534526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57C7DE2-6E9A-41BD-8091-00B94D8CE67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837005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4C698D4-CE32-4A9E-A4BB-AD7EE070ED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301649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Objeto"/>
          <p:cNvGraphicFramePr>
            <a:graphicFrameLocks noChangeAspect="1"/>
          </p:cNvGraphicFramePr>
          <p:nvPr>
            <p:extLst>
              <p:ext uri="{D42A27DB-BD31-4B8C-83A1-F6EECF244321}">
                <p14:modId xmlns:p14="http://schemas.microsoft.com/office/powerpoint/2010/main" val="2982566795"/>
              </p:ext>
            </p:extLst>
          </p:nvPr>
        </p:nvGraphicFramePr>
        <p:xfrm>
          <a:off x="1130847" y="2286000"/>
          <a:ext cx="9857053" cy="2490952"/>
        </p:xfrm>
        <a:graphic>
          <a:graphicData uri="http://schemas.openxmlformats.org/presentationml/2006/ole">
            <mc:AlternateContent xmlns:mc="http://schemas.openxmlformats.org/markup-compatibility/2006">
              <mc:Choice xmlns:v="urn:schemas-microsoft-com:vml" Requires="v">
                <p:oleObj name="Hoja de cálculo" r:id="rId2" imgW="5276710" imgH="1333482" progId="Excel.Sheet.12">
                  <p:embed/>
                </p:oleObj>
              </mc:Choice>
              <mc:Fallback>
                <p:oleObj name="Hoja de cálculo" r:id="rId2" imgW="5276710" imgH="1333482" progId="Excel.Sheet.12">
                  <p:embed/>
                  <p:pic>
                    <p:nvPicPr>
                      <p:cNvPr id="0" name=""/>
                      <p:cNvPicPr/>
                      <p:nvPr/>
                    </p:nvPicPr>
                    <p:blipFill>
                      <a:blip r:embed="rId3"/>
                      <a:stretch>
                        <a:fillRect/>
                      </a:stretch>
                    </p:blipFill>
                    <p:spPr>
                      <a:xfrm>
                        <a:off x="1130847" y="2286000"/>
                        <a:ext cx="9857053" cy="2490952"/>
                      </a:xfrm>
                      <a:prstGeom prst="rect">
                        <a:avLst/>
                      </a:prstGeom>
                    </p:spPr>
                  </p:pic>
                </p:oleObj>
              </mc:Fallback>
            </mc:AlternateContent>
          </a:graphicData>
        </a:graphic>
      </p:graphicFrame>
    </p:spTree>
    <p:extLst>
      <p:ext uri="{BB962C8B-B14F-4D97-AF65-F5344CB8AC3E}">
        <p14:creationId xmlns:p14="http://schemas.microsoft.com/office/powerpoint/2010/main" val="9134714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to 1">
            <a:extLst>
              <a:ext uri="{FF2B5EF4-FFF2-40B4-BE49-F238E27FC236}">
                <a16:creationId xmlns:a16="http://schemas.microsoft.com/office/drawing/2014/main" id="{4E14F6E6-1005-4553-8FC9-3117166E8BAE}"/>
              </a:ext>
            </a:extLst>
          </p:cNvPr>
          <p:cNvGraphicFramePr>
            <a:graphicFrameLocks noChangeAspect="1"/>
          </p:cNvGraphicFramePr>
          <p:nvPr>
            <p:extLst>
              <p:ext uri="{D42A27DB-BD31-4B8C-83A1-F6EECF244321}">
                <p14:modId xmlns:p14="http://schemas.microsoft.com/office/powerpoint/2010/main" val="3571094938"/>
              </p:ext>
            </p:extLst>
          </p:nvPr>
        </p:nvGraphicFramePr>
        <p:xfrm>
          <a:off x="845237" y="1059477"/>
          <a:ext cx="10880771" cy="4467865"/>
        </p:xfrm>
        <a:graphic>
          <a:graphicData uri="http://schemas.openxmlformats.org/presentationml/2006/ole">
            <mc:AlternateContent xmlns:mc="http://schemas.openxmlformats.org/markup-compatibility/2006">
              <mc:Choice xmlns:v="urn:schemas-microsoft-com:vml" Requires="v">
                <p:oleObj name="Worksheet" r:id="rId2" imgW="9953530" imgH="4086331" progId="Excel.Sheet.12">
                  <p:embed/>
                </p:oleObj>
              </mc:Choice>
              <mc:Fallback>
                <p:oleObj name="Worksheet" r:id="rId2" imgW="9953530" imgH="4086331" progId="Excel.Sheet.12">
                  <p:embed/>
                  <p:pic>
                    <p:nvPicPr>
                      <p:cNvPr id="0" name=""/>
                      <p:cNvPicPr/>
                      <p:nvPr/>
                    </p:nvPicPr>
                    <p:blipFill>
                      <a:blip r:embed="rId3"/>
                      <a:stretch>
                        <a:fillRect/>
                      </a:stretch>
                    </p:blipFill>
                    <p:spPr>
                      <a:xfrm>
                        <a:off x="845237" y="1059477"/>
                        <a:ext cx="10880771" cy="4467865"/>
                      </a:xfrm>
                      <a:prstGeom prst="rect">
                        <a:avLst/>
                      </a:prstGeom>
                    </p:spPr>
                  </p:pic>
                </p:oleObj>
              </mc:Fallback>
            </mc:AlternateContent>
          </a:graphicData>
        </a:graphic>
      </p:graphicFrame>
    </p:spTree>
    <p:extLst>
      <p:ext uri="{BB962C8B-B14F-4D97-AF65-F5344CB8AC3E}">
        <p14:creationId xmlns:p14="http://schemas.microsoft.com/office/powerpoint/2010/main" val="40222033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to 3">
            <a:extLst>
              <a:ext uri="{FF2B5EF4-FFF2-40B4-BE49-F238E27FC236}">
                <a16:creationId xmlns:a16="http://schemas.microsoft.com/office/drawing/2014/main" id="{6ECD5756-5A2F-4EBF-9D4A-DA5453687651}"/>
              </a:ext>
            </a:extLst>
          </p:cNvPr>
          <p:cNvGraphicFramePr>
            <a:graphicFrameLocks noChangeAspect="1"/>
          </p:cNvGraphicFramePr>
          <p:nvPr>
            <p:extLst>
              <p:ext uri="{D42A27DB-BD31-4B8C-83A1-F6EECF244321}">
                <p14:modId xmlns:p14="http://schemas.microsoft.com/office/powerpoint/2010/main" val="3100667917"/>
              </p:ext>
            </p:extLst>
          </p:nvPr>
        </p:nvGraphicFramePr>
        <p:xfrm>
          <a:off x="477838" y="700088"/>
          <a:ext cx="11439525" cy="4962525"/>
        </p:xfrm>
        <a:graphic>
          <a:graphicData uri="http://schemas.openxmlformats.org/presentationml/2006/ole">
            <mc:AlternateContent xmlns:mc="http://schemas.openxmlformats.org/markup-compatibility/2006">
              <mc:Choice xmlns:v="urn:schemas-microsoft-com:vml" Requires="v">
                <p:oleObj name="Worksheet" r:id="rId2" imgW="11439600" imgH="4962647" progId="Excel.Sheet.12">
                  <p:embed/>
                </p:oleObj>
              </mc:Choice>
              <mc:Fallback>
                <p:oleObj name="Worksheet" r:id="rId2" imgW="11439600" imgH="4962647" progId="Excel.Sheet.12">
                  <p:embed/>
                  <p:pic>
                    <p:nvPicPr>
                      <p:cNvPr id="0" name=""/>
                      <p:cNvPicPr/>
                      <p:nvPr/>
                    </p:nvPicPr>
                    <p:blipFill>
                      <a:blip r:embed="rId3"/>
                      <a:stretch>
                        <a:fillRect/>
                      </a:stretch>
                    </p:blipFill>
                    <p:spPr>
                      <a:xfrm>
                        <a:off x="477838" y="700088"/>
                        <a:ext cx="11439525" cy="4962525"/>
                      </a:xfrm>
                      <a:prstGeom prst="rect">
                        <a:avLst/>
                      </a:prstGeom>
                    </p:spPr>
                  </p:pic>
                </p:oleObj>
              </mc:Fallback>
            </mc:AlternateContent>
          </a:graphicData>
        </a:graphic>
      </p:graphicFrame>
    </p:spTree>
    <p:extLst>
      <p:ext uri="{BB962C8B-B14F-4D97-AF65-F5344CB8AC3E}">
        <p14:creationId xmlns:p14="http://schemas.microsoft.com/office/powerpoint/2010/main" val="42851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550111" y="0"/>
            <a:ext cx="7450778" cy="682204"/>
          </a:xfrm>
        </p:spPr>
        <p:txBody>
          <a:bodyPr/>
          <a:lstStyle/>
          <a:p>
            <a:r>
              <a:rPr lang="en-US" sz="3600" dirty="0" err="1">
                <a:solidFill>
                  <a:schemeClr val="bg1"/>
                </a:solidFill>
              </a:rPr>
              <a:t>Geologia</a:t>
            </a:r>
            <a:r>
              <a:rPr lang="en-US" sz="3600" dirty="0">
                <a:solidFill>
                  <a:schemeClr val="bg1"/>
                </a:solidFill>
              </a:rPr>
              <a:t>  Regional – </a:t>
            </a:r>
            <a:r>
              <a:rPr lang="en-US" sz="3600" dirty="0" err="1">
                <a:solidFill>
                  <a:schemeClr val="bg1"/>
                </a:solidFill>
              </a:rPr>
              <a:t>Perfil</a:t>
            </a:r>
            <a:endParaRPr lang="es-PE" sz="3600" dirty="0">
              <a:solidFill>
                <a:schemeClr val="bg1"/>
              </a:solidFill>
            </a:endParaRPr>
          </a:p>
        </p:txBody>
      </p:sp>
      <p:sp>
        <p:nvSpPr>
          <p:cNvPr id="3" name="Subtítulo 2"/>
          <p:cNvSpPr>
            <a:spLocks noGrp="1"/>
          </p:cNvSpPr>
          <p:nvPr>
            <p:ph type="subTitle" idx="1"/>
          </p:nvPr>
        </p:nvSpPr>
        <p:spPr>
          <a:xfrm>
            <a:off x="9212646" y="6326657"/>
            <a:ext cx="942828" cy="136733"/>
          </a:xfrm>
        </p:spPr>
        <p:txBody>
          <a:bodyPr>
            <a:normAutofit fontScale="25000" lnSpcReduction="20000"/>
          </a:bodyPr>
          <a:lstStyle/>
          <a:p>
            <a:r>
              <a:rPr lang="en-US" cap="none" dirty="0" err="1">
                <a:solidFill>
                  <a:schemeClr val="bg1"/>
                </a:solidFill>
              </a:rPr>
              <a:t>Modificado</a:t>
            </a:r>
            <a:r>
              <a:rPr lang="en-US" cap="none" dirty="0">
                <a:solidFill>
                  <a:schemeClr val="bg1"/>
                </a:solidFill>
              </a:rPr>
              <a:t> de, </a:t>
            </a:r>
            <a:r>
              <a:rPr lang="en-US" cap="none" dirty="0" err="1">
                <a:solidFill>
                  <a:schemeClr val="bg1"/>
                </a:solidFill>
              </a:rPr>
              <a:t>Arones</a:t>
            </a:r>
            <a:endParaRPr lang="es-PE"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9150" y="688531"/>
            <a:ext cx="9582150" cy="6032630"/>
          </a:xfrm>
          <a:prstGeom prst="rect">
            <a:avLst/>
          </a:prstGeom>
          <a:ln>
            <a:solidFill>
              <a:schemeClr val="bg1"/>
            </a:solidFill>
          </a:ln>
        </p:spPr>
      </p:pic>
      <p:sp>
        <p:nvSpPr>
          <p:cNvPr id="5" name="CuadroTexto 4">
            <a:extLst>
              <a:ext uri="{FF2B5EF4-FFF2-40B4-BE49-F238E27FC236}">
                <a16:creationId xmlns:a16="http://schemas.microsoft.com/office/drawing/2014/main" id="{7E1A965E-0A9A-4DC1-99D7-09D5A60C934D}"/>
              </a:ext>
            </a:extLst>
          </p:cNvPr>
          <p:cNvSpPr txBox="1"/>
          <p:nvPr/>
        </p:nvSpPr>
        <p:spPr>
          <a:xfrm>
            <a:off x="873742" y="4957549"/>
            <a:ext cx="444352" cy="523220"/>
          </a:xfrm>
          <a:prstGeom prst="rect">
            <a:avLst/>
          </a:prstGeom>
          <a:noFill/>
        </p:spPr>
        <p:txBody>
          <a:bodyPr wrap="none" rtlCol="0">
            <a:spAutoFit/>
          </a:bodyPr>
          <a:lstStyle/>
          <a:p>
            <a:r>
              <a:rPr lang="es-PE" sz="2800" b="1" dirty="0">
                <a:solidFill>
                  <a:schemeClr val="bg1"/>
                </a:solidFill>
                <a:latin typeface="Arial" panose="020B0604020202020204" pitchFamily="34" charset="0"/>
                <a:cs typeface="Arial" panose="020B0604020202020204" pitchFamily="34" charset="0"/>
              </a:rPr>
              <a:t>A</a:t>
            </a:r>
          </a:p>
        </p:txBody>
      </p:sp>
      <p:sp>
        <p:nvSpPr>
          <p:cNvPr id="6" name="CuadroTexto 5">
            <a:extLst>
              <a:ext uri="{FF2B5EF4-FFF2-40B4-BE49-F238E27FC236}">
                <a16:creationId xmlns:a16="http://schemas.microsoft.com/office/drawing/2014/main" id="{A9009A89-E285-4E2F-89FF-230E2F8DBCB5}"/>
              </a:ext>
            </a:extLst>
          </p:cNvPr>
          <p:cNvSpPr txBox="1"/>
          <p:nvPr/>
        </p:nvSpPr>
        <p:spPr>
          <a:xfrm>
            <a:off x="10054189" y="4818769"/>
            <a:ext cx="444352" cy="523220"/>
          </a:xfrm>
          <a:prstGeom prst="rect">
            <a:avLst/>
          </a:prstGeom>
          <a:noFill/>
        </p:spPr>
        <p:txBody>
          <a:bodyPr wrap="none" rtlCol="0">
            <a:spAutoFit/>
          </a:bodyPr>
          <a:lstStyle/>
          <a:p>
            <a:r>
              <a:rPr lang="es-PE" sz="2800" b="1" dirty="0">
                <a:solidFill>
                  <a:schemeClr val="bg1"/>
                </a:solidFill>
                <a:latin typeface="Arial" panose="020B0604020202020204" pitchFamily="34" charset="0"/>
                <a:cs typeface="Arial" panose="020B0604020202020204" pitchFamily="34" charset="0"/>
              </a:rPr>
              <a:t>B</a:t>
            </a:r>
          </a:p>
        </p:txBody>
      </p:sp>
    </p:spTree>
    <p:extLst>
      <p:ext uri="{BB962C8B-B14F-4D97-AF65-F5344CB8AC3E}">
        <p14:creationId xmlns:p14="http://schemas.microsoft.com/office/powerpoint/2010/main" val="3014212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280286" y="69660"/>
            <a:ext cx="10051438" cy="682204"/>
          </a:xfrm>
        </p:spPr>
        <p:txBody>
          <a:bodyPr/>
          <a:lstStyle/>
          <a:p>
            <a:r>
              <a:rPr lang="en-US" sz="3600" dirty="0" err="1">
                <a:solidFill>
                  <a:schemeClr val="bg1"/>
                </a:solidFill>
              </a:rPr>
              <a:t>Geologia</a:t>
            </a:r>
            <a:r>
              <a:rPr lang="en-US" sz="3600" dirty="0">
                <a:solidFill>
                  <a:schemeClr val="bg1"/>
                </a:solidFill>
              </a:rPr>
              <a:t>  Regional – </a:t>
            </a:r>
            <a:r>
              <a:rPr lang="en-US" sz="3600" dirty="0" err="1">
                <a:solidFill>
                  <a:schemeClr val="bg1"/>
                </a:solidFill>
              </a:rPr>
              <a:t>Columna</a:t>
            </a:r>
            <a:r>
              <a:rPr lang="en-US" sz="3600" dirty="0">
                <a:solidFill>
                  <a:schemeClr val="bg1"/>
                </a:solidFill>
              </a:rPr>
              <a:t> </a:t>
            </a:r>
            <a:r>
              <a:rPr lang="en-US" sz="3600" dirty="0" err="1">
                <a:solidFill>
                  <a:schemeClr val="bg1"/>
                </a:solidFill>
              </a:rPr>
              <a:t>Estratigrafica</a:t>
            </a:r>
            <a:endParaRPr lang="es-PE" sz="3600" dirty="0">
              <a:solidFill>
                <a:schemeClr val="bg1"/>
              </a:solidFill>
            </a:endParaRPr>
          </a:p>
        </p:txBody>
      </p:sp>
      <p:sp>
        <p:nvSpPr>
          <p:cNvPr id="3" name="Subtítulo 2"/>
          <p:cNvSpPr>
            <a:spLocks noGrp="1"/>
          </p:cNvSpPr>
          <p:nvPr>
            <p:ph type="subTitle" idx="1"/>
          </p:nvPr>
        </p:nvSpPr>
        <p:spPr>
          <a:xfrm>
            <a:off x="9980444" y="5976829"/>
            <a:ext cx="1050853" cy="136734"/>
          </a:xfrm>
        </p:spPr>
        <p:txBody>
          <a:bodyPr>
            <a:normAutofit fontScale="25000" lnSpcReduction="20000"/>
          </a:bodyPr>
          <a:lstStyle/>
          <a:p>
            <a:r>
              <a:rPr lang="en-US" cap="none" dirty="0" err="1">
                <a:solidFill>
                  <a:schemeClr val="bg1"/>
                </a:solidFill>
              </a:rPr>
              <a:t>Modificado</a:t>
            </a:r>
            <a:r>
              <a:rPr lang="en-US" cap="none" dirty="0">
                <a:solidFill>
                  <a:schemeClr val="bg1"/>
                </a:solidFill>
              </a:rPr>
              <a:t> de, </a:t>
            </a:r>
            <a:r>
              <a:rPr lang="en-US" cap="none" dirty="0" err="1">
                <a:solidFill>
                  <a:schemeClr val="bg1"/>
                </a:solidFill>
              </a:rPr>
              <a:t>Haeberlyn</a:t>
            </a:r>
            <a:endParaRPr lang="es-PE"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59748" y="1104459"/>
            <a:ext cx="9571549" cy="4869602"/>
          </a:xfrm>
          <a:prstGeom prst="rect">
            <a:avLst/>
          </a:prstGeom>
          <a:ln>
            <a:solidFill>
              <a:schemeClr val="bg1"/>
            </a:solidFill>
          </a:ln>
        </p:spPr>
      </p:pic>
    </p:spTree>
    <p:extLst>
      <p:ext uri="{BB962C8B-B14F-4D97-AF65-F5344CB8AC3E}">
        <p14:creationId xmlns:p14="http://schemas.microsoft.com/office/powerpoint/2010/main" val="6399158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11731</TotalTime>
  <Words>3614</Words>
  <Application>Microsoft Office PowerPoint</Application>
  <PresentationFormat>Panorámica</PresentationFormat>
  <Paragraphs>198</Paragraphs>
  <Slides>75</Slides>
  <Notes>0</Notes>
  <HiddenSlides>0</HiddenSlides>
  <MMClips>0</MMClips>
  <ScaleCrop>false</ScaleCrop>
  <HeadingPairs>
    <vt:vector size="8" baseType="variant">
      <vt:variant>
        <vt:lpstr>Fuentes usadas</vt:lpstr>
      </vt:variant>
      <vt:variant>
        <vt:i4>5</vt:i4>
      </vt:variant>
      <vt:variant>
        <vt:lpstr>Tema</vt:lpstr>
      </vt:variant>
      <vt:variant>
        <vt:i4>1</vt:i4>
      </vt:variant>
      <vt:variant>
        <vt:lpstr>Servidores OLE incrustados</vt:lpstr>
      </vt:variant>
      <vt:variant>
        <vt:i4>2</vt:i4>
      </vt:variant>
      <vt:variant>
        <vt:lpstr>Títulos de diapositiva</vt:lpstr>
      </vt:variant>
      <vt:variant>
        <vt:i4>75</vt:i4>
      </vt:variant>
    </vt:vector>
  </HeadingPairs>
  <TitlesOfParts>
    <vt:vector size="83" baseType="lpstr">
      <vt:lpstr>Arial</vt:lpstr>
      <vt:lpstr>Arial Black</vt:lpstr>
      <vt:lpstr>Century Gothic</vt:lpstr>
      <vt:lpstr>Wingdings</vt:lpstr>
      <vt:lpstr>Wingdings 3</vt:lpstr>
      <vt:lpstr>Ion</vt:lpstr>
      <vt:lpstr>Hoja de cálculo</vt:lpstr>
      <vt:lpstr>Worksheet</vt:lpstr>
      <vt:lpstr>PROYECTO  LOS HORNOS &amp; El CURA</vt:lpstr>
      <vt:lpstr>UBICACION Y ACCESIBILIDAD</vt:lpstr>
      <vt:lpstr>UBICACION Y ACCESIBILIDAD</vt:lpstr>
      <vt:lpstr>Plano  Catastral</vt:lpstr>
      <vt:lpstr>Geologia  Regional – Franjas Metalogeneticas</vt:lpstr>
      <vt:lpstr>Geologia  Regional</vt:lpstr>
      <vt:lpstr>Geología   Regional Los Hornos</vt:lpstr>
      <vt:lpstr>Geologia  Regional – Perfil</vt:lpstr>
      <vt:lpstr>Geologia  Regional – Columna Estratigrafica</vt:lpstr>
      <vt:lpstr>Geologia  Local</vt:lpstr>
      <vt:lpstr>Geologia  Local</vt:lpstr>
      <vt:lpstr>Geologia  Local - Litologia</vt:lpstr>
      <vt:lpstr>Geologia  Local - Estructural</vt:lpstr>
      <vt:lpstr>Presentación de PowerPoint</vt:lpstr>
      <vt:lpstr>Litologia</vt:lpstr>
      <vt:lpstr>Litologia</vt:lpstr>
      <vt:lpstr>Litologia</vt:lpstr>
      <vt:lpstr>Litologia</vt:lpstr>
      <vt:lpstr>Presentación de PowerPoint</vt:lpstr>
      <vt:lpstr>Litologia </vt:lpstr>
      <vt:lpstr>Alteraciones hidrotermales</vt:lpstr>
      <vt:lpstr>Alteraciones  hidrotermales</vt:lpstr>
      <vt:lpstr>Alteraciones hidrotermales</vt:lpstr>
      <vt:lpstr>Estructural</vt:lpstr>
      <vt:lpstr>Estructural</vt:lpstr>
      <vt:lpstr>Estructural</vt:lpstr>
      <vt:lpstr>Estructural</vt:lpstr>
      <vt:lpstr>Estructural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Estructural</vt:lpstr>
      <vt:lpstr>Mineralizacion</vt:lpstr>
      <vt:lpstr>Mineralizacion</vt:lpstr>
      <vt:lpstr>Control de Mineralizacion  </vt:lpstr>
      <vt:lpstr>Control de Mineralizacion  </vt:lpstr>
      <vt:lpstr>Control de Mineralizacion  </vt:lpstr>
      <vt:lpstr>Control de Mineralizacion  </vt:lpstr>
      <vt:lpstr>Control de Mineralizacion  </vt:lpstr>
      <vt:lpstr>Muestreo</vt:lpstr>
      <vt:lpstr>Geoquimica</vt:lpstr>
      <vt:lpstr>Geoquimica</vt:lpstr>
      <vt:lpstr>Geoquimica</vt:lpstr>
      <vt:lpstr>Anomalia Au y Cu</vt:lpstr>
      <vt:lpstr>Conclusiones</vt:lpstr>
      <vt:lpstr>Conclusiones</vt:lpstr>
      <vt:lpstr>Recomendaciones</vt:lpstr>
      <vt:lpstr>Anexo Fotos</vt:lpstr>
      <vt:lpstr>Presentación de PowerPoint</vt:lpstr>
      <vt:lpstr>Anexo Fotos</vt:lpstr>
      <vt:lpstr>Anexo Fotos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oscar molina galdos</dc:creator>
  <cp:lastModifiedBy>julio cesar torres escalante</cp:lastModifiedBy>
  <cp:revision>225</cp:revision>
  <dcterms:created xsi:type="dcterms:W3CDTF">2018-07-18T03:24:28Z</dcterms:created>
  <dcterms:modified xsi:type="dcterms:W3CDTF">2024-01-03T19:14:51Z</dcterms:modified>
</cp:coreProperties>
</file>