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</p:sldMasterIdLst>
  <p:notesMasterIdLst>
    <p:notesMasterId r:id="rId19"/>
  </p:notesMasterIdLst>
  <p:sldIdLst>
    <p:sldId id="256" r:id="rId3"/>
    <p:sldId id="999" r:id="rId4"/>
    <p:sldId id="1000" r:id="rId5"/>
    <p:sldId id="1018" r:id="rId6"/>
    <p:sldId id="1001" r:id="rId7"/>
    <p:sldId id="1002" r:id="rId8"/>
    <p:sldId id="1019" r:id="rId9"/>
    <p:sldId id="1014" r:id="rId10"/>
    <p:sldId id="1015" r:id="rId11"/>
    <p:sldId id="1020" r:id="rId12"/>
    <p:sldId id="1017" r:id="rId13"/>
    <p:sldId id="1021" r:id="rId14"/>
    <p:sldId id="1022" r:id="rId15"/>
    <p:sldId id="1023" r:id="rId16"/>
    <p:sldId id="1024" r:id="rId17"/>
    <p:sldId id="1025" r:id="rId18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9000"/>
    <a:srgbClr val="CBF2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9644" autoAdjust="0"/>
  </p:normalViewPr>
  <p:slideViewPr>
    <p:cSldViewPr snapToGrid="0">
      <p:cViewPr varScale="1">
        <p:scale>
          <a:sx n="79" d="100"/>
          <a:sy n="79" d="100"/>
        </p:scale>
        <p:origin x="773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2BCC33-9033-4943-B24A-4C69541BA594}" type="datetimeFigureOut">
              <a:rPr lang="es-CO" smtClean="0"/>
              <a:t>10/01/2025</a:t>
            </a:fld>
            <a:endParaRPr lang="es-C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897844-D76E-4738-BD56-F9296DD1CE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29073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0E1B39-803C-4EF1-A27E-19F7A3BC0E11}" type="slidenum">
              <a:rPr lang="es-CO" smtClean="0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6475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1F16AB-9C96-4842-95B5-7A0D7D3E36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</p:spPr>
        <p:txBody>
          <a:bodyPr anchor="b"/>
          <a:lstStyle>
            <a:lvl1pPr algn="ctr">
              <a:defRPr sz="5998"/>
            </a:lvl1pPr>
          </a:lstStyle>
          <a:p>
            <a:r>
              <a:rPr lang="en-US"/>
              <a:t>Click to edit Master title style</a:t>
            </a:r>
            <a:endParaRPr lang="es-C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1C8F09-FF39-4219-9916-7C54761AA8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</p:spPr>
        <p:txBody>
          <a:bodyPr/>
          <a:lstStyle>
            <a:lvl1pPr marL="0" indent="0" algn="ctr">
              <a:buNone/>
              <a:defRPr sz="2399"/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s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7D683D-6B31-4F45-B8B4-D41D8F0851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14D54-33A3-4D48-BBBB-6206C29487A4}" type="datetimeFigureOut">
              <a:rPr lang="es-CO" smtClean="0"/>
              <a:t>10/01/2025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50E588-9F8E-4545-A4BD-311BA4224C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54D99C-7515-4734-BBE3-4A1D912CB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AD869-2980-45E4-A4C6-27F1D8BCDF2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28601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9EF9DF-F285-4FE0-9804-6EFA882D67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5350AF1-1D00-421D-AB42-8CC20A9FB7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BDFC85-33E4-40D2-94EE-DF73189F2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14D54-33A3-4D48-BBBB-6206C29487A4}" type="datetimeFigureOut">
              <a:rPr lang="es-CO" smtClean="0"/>
              <a:t>10/01/2025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51FD46-554C-41E4-85DD-09ADC9BD8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96354B-A66E-4509-BEF9-AC715D16D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AD869-2980-45E4-A4C6-27F1D8BCDF2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73405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9179CC9-B885-4E44-BACF-C372FDD25E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s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CCF780-26F3-464C-A7F4-231C9D340B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0605C7-12C9-47F9-BA73-6D7266FD5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14D54-33A3-4D48-BBBB-6206C29487A4}" type="datetimeFigureOut">
              <a:rPr lang="es-CO" smtClean="0"/>
              <a:t>10/01/2025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7D4F5A-0985-4954-947A-FCABA276AE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62D4AA-0214-4584-826F-3A41CEFBF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AD869-2980-45E4-A4C6-27F1D8BCDF2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27063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oun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839788" y="660402"/>
            <a:ext cx="4481512" cy="701731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sz="4399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 err="1"/>
              <a:t>Title</a:t>
            </a:r>
            <a:r>
              <a:rPr lang="fr-FR" dirty="0"/>
              <a:t> </a:t>
            </a:r>
            <a:r>
              <a:rPr lang="fr-FR" dirty="0" err="1"/>
              <a:t>goes</a:t>
            </a:r>
            <a:r>
              <a:rPr lang="fr-FR" dirty="0"/>
              <a:t> </a:t>
            </a:r>
            <a:r>
              <a:rPr lang="fr-FR" dirty="0" err="1"/>
              <a:t>here</a:t>
            </a:r>
            <a:endParaRPr lang="fr-FR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413650" y="1907255"/>
            <a:ext cx="1588275" cy="1588275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999"/>
            </a:lvl1pPr>
          </a:lstStyle>
          <a:p>
            <a:r>
              <a:rPr lang="fr-FR" dirty="0"/>
              <a:t>Picture</a:t>
            </a: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303479" y="1907255"/>
            <a:ext cx="1588275" cy="1588275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999"/>
            </a:lvl1pPr>
          </a:lstStyle>
          <a:p>
            <a:r>
              <a:rPr lang="fr-FR" dirty="0"/>
              <a:t>Picture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9193308" y="1907255"/>
            <a:ext cx="1588275" cy="1588275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999"/>
            </a:lvl1pPr>
          </a:lstStyle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3502115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1220" y="1600200"/>
            <a:ext cx="5946737" cy="30480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1221" y="4898573"/>
            <a:ext cx="5946736" cy="1270453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None/>
              <a:defRPr sz="2800" cap="none" baseline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E</a:t>
            </a:r>
            <a:r>
              <a:rPr dirty="0"/>
              <a:t>dit Master subtitle style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1659368" y="4782971"/>
            <a:ext cx="5656149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 userDrawn="1"/>
        </p:nvGrpSpPr>
        <p:grpSpPr>
          <a:xfrm>
            <a:off x="7925277" y="0"/>
            <a:ext cx="4266723" cy="6858000"/>
            <a:chOff x="7923213" y="0"/>
            <a:chExt cx="4265612" cy="68580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923213" y="0"/>
              <a:ext cx="4265612" cy="6858000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7923213" y="0"/>
              <a:ext cx="1065213" cy="6858000"/>
            </a:xfrm>
            <a:prstGeom prst="rect">
              <a:avLst/>
            </a:prstGeom>
            <a:gradFill flip="none" rotWithShape="1">
              <a:gsLst>
                <a:gs pos="75000">
                  <a:schemeClr val="tx2">
                    <a:alpha val="0"/>
                  </a:schemeClr>
                </a:gs>
                <a:gs pos="100000">
                  <a:schemeClr val="tx2">
                    <a:alpha val="2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3094679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1/10/2025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‹Nº›</a:t>
            </a:fld>
            <a:endParaRPr/>
          </a:p>
        </p:txBody>
      </p:sp>
      <p:cxnSp>
        <p:nvCxnSpPr>
          <p:cNvPr id="7" name="Straight Connector 6"/>
          <p:cNvCxnSpPr/>
          <p:nvPr/>
        </p:nvCxnSpPr>
        <p:spPr>
          <a:xfrm>
            <a:off x="1659368" y="1709058"/>
            <a:ext cx="9619581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1442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807" y="2237097"/>
            <a:ext cx="8231745" cy="2411103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800" b="0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809" y="4876801"/>
            <a:ext cx="8231745" cy="1292225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800" cap="none" baseline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11126509" y="0"/>
            <a:ext cx="1065491" cy="6868886"/>
            <a:chOff x="11123611" y="0"/>
            <a:chExt cx="1065214" cy="6868886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123611" y="0"/>
              <a:ext cx="1065213" cy="6858000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11123612" y="10886"/>
              <a:ext cx="1065213" cy="6858000"/>
            </a:xfrm>
            <a:prstGeom prst="rect">
              <a:avLst/>
            </a:prstGeom>
            <a:gradFill flip="none" rotWithShape="1">
              <a:gsLst>
                <a:gs pos="75000">
                  <a:schemeClr val="tx2">
                    <a:alpha val="0"/>
                  </a:schemeClr>
                </a:gs>
                <a:gs pos="100000">
                  <a:schemeClr val="tx2">
                    <a:alpha val="2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800"/>
            </a:p>
          </p:txBody>
        </p:sp>
      </p:grp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1/10/2025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‹Nº›</a:t>
            </a:fld>
            <a:endParaRPr/>
          </a:p>
        </p:txBody>
      </p:sp>
      <p:cxnSp>
        <p:nvCxnSpPr>
          <p:cNvPr id="9" name="Straight Connector 8"/>
          <p:cNvCxnSpPr/>
          <p:nvPr/>
        </p:nvCxnSpPr>
        <p:spPr>
          <a:xfrm>
            <a:off x="1659368" y="4782971"/>
            <a:ext cx="8018964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153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809" y="381000"/>
            <a:ext cx="9832359" cy="1219200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8556" y="1984248"/>
            <a:ext cx="4801850" cy="418795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53319" y="1984248"/>
            <a:ext cx="4801851" cy="418795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1/10/2025</a:t>
            </a:fld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‹Nº›</a:t>
            </a:fld>
            <a:endParaRPr/>
          </a:p>
        </p:txBody>
      </p:sp>
      <p:cxnSp>
        <p:nvCxnSpPr>
          <p:cNvPr id="8" name="Straight Connector 7"/>
          <p:cNvCxnSpPr/>
          <p:nvPr/>
        </p:nvCxnSpPr>
        <p:spPr>
          <a:xfrm>
            <a:off x="1659368" y="1709058"/>
            <a:ext cx="9619581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5876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809" y="381000"/>
            <a:ext cx="9832359" cy="1219200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810" y="1828800"/>
            <a:ext cx="4801850" cy="8382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400" b="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2810" y="2743201"/>
            <a:ext cx="4801850" cy="342582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53320" y="1828800"/>
            <a:ext cx="4801850" cy="8382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400" b="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53320" y="2743201"/>
            <a:ext cx="4801850" cy="342582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1/10/2025</a:t>
            </a:fld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‹Nº›</a:t>
            </a:fld>
            <a:endParaRPr/>
          </a:p>
        </p:txBody>
      </p:sp>
      <p:cxnSp>
        <p:nvCxnSpPr>
          <p:cNvPr id="10" name="Straight Connector 9"/>
          <p:cNvCxnSpPr/>
          <p:nvPr/>
        </p:nvCxnSpPr>
        <p:spPr>
          <a:xfrm>
            <a:off x="1659368" y="1709058"/>
            <a:ext cx="9619581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9044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1/10/2025</a:t>
            </a:fld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‹Nº›</a:t>
            </a:fld>
            <a:endParaRPr/>
          </a:p>
        </p:txBody>
      </p:sp>
      <p:cxnSp>
        <p:nvCxnSpPr>
          <p:cNvPr id="6" name="Straight Connector 5"/>
          <p:cNvCxnSpPr/>
          <p:nvPr/>
        </p:nvCxnSpPr>
        <p:spPr>
          <a:xfrm>
            <a:off x="1659368" y="1709058"/>
            <a:ext cx="9619581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5153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1/10/2025</a:t>
            </a:fld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10082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A590BA-49CB-44D9-86AD-74183A8B07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EF5CD3-3421-448F-AB08-59DC319CC4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EA5F7E-A569-4A22-B526-D29DE54A2E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14D54-33A3-4D48-BBBB-6206C29487A4}" type="datetimeFigureOut">
              <a:rPr lang="es-CO" smtClean="0"/>
              <a:t>10/01/2025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F1B5C0-0400-4704-B578-027B055ACF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D7EDFE-0227-4436-9FFB-FC4940069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AD869-2980-45E4-A4C6-27F1D8BCDF2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762184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809" y="685801"/>
            <a:ext cx="4115872" cy="1925637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4000" b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2" y="685800"/>
            <a:ext cx="5259169" cy="5486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2809" y="2895600"/>
            <a:ext cx="4115872" cy="17526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8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1/10/2025</a:t>
            </a:fld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‹Nº›</a:t>
            </a:fld>
            <a:endParaRPr/>
          </a:p>
        </p:txBody>
      </p:sp>
      <p:cxnSp>
        <p:nvCxnSpPr>
          <p:cNvPr id="8" name="Straight Connector 7"/>
          <p:cNvCxnSpPr/>
          <p:nvPr/>
        </p:nvCxnSpPr>
        <p:spPr>
          <a:xfrm>
            <a:off x="1659368" y="2743200"/>
            <a:ext cx="3903092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4215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809" y="685800"/>
            <a:ext cx="4115872" cy="1925638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000" b="0" i="0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6027495" y="-50118"/>
            <a:ext cx="6173806" cy="6857999"/>
          </a:xfrm>
          <a:solidFill>
            <a:schemeClr val="bg2"/>
          </a:solidFill>
          <a:effectLst>
            <a:outerShdw blurRad="152400" dist="50800" dir="10800000" algn="r" rotWithShape="0">
              <a:prstClr val="black">
                <a:alpha val="25000"/>
              </a:prst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2809" y="2895600"/>
            <a:ext cx="4115872" cy="17526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1659368" y="2743200"/>
            <a:ext cx="3903092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9992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1/10/2025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18551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25893" y="646113"/>
            <a:ext cx="1829277" cy="5522913"/>
          </a:xfrm>
        </p:spPr>
        <p:txBody>
          <a:bodyPr vert="eaVert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2809" y="646113"/>
            <a:ext cx="7621985" cy="552291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1/10/2025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‹Nº›</a:t>
            </a:fld>
            <a:endParaRPr/>
          </a:p>
        </p:txBody>
      </p:sp>
      <p:cxnSp>
        <p:nvCxnSpPr>
          <p:cNvPr id="7" name="Straight Connector 6"/>
          <p:cNvCxnSpPr/>
          <p:nvPr/>
        </p:nvCxnSpPr>
        <p:spPr>
          <a:xfrm>
            <a:off x="9373453" y="762000"/>
            <a:ext cx="0" cy="533400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989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oun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839788" y="660402"/>
            <a:ext cx="4481512" cy="701731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sz="4399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 err="1"/>
              <a:t>Title</a:t>
            </a:r>
            <a:r>
              <a:rPr lang="fr-FR" dirty="0"/>
              <a:t> </a:t>
            </a:r>
            <a:r>
              <a:rPr lang="fr-FR" dirty="0" err="1"/>
              <a:t>goes</a:t>
            </a:r>
            <a:r>
              <a:rPr lang="fr-FR" dirty="0"/>
              <a:t> </a:t>
            </a:r>
            <a:r>
              <a:rPr lang="fr-FR" dirty="0" err="1"/>
              <a:t>here</a:t>
            </a:r>
            <a:endParaRPr lang="fr-FR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413650" y="1907255"/>
            <a:ext cx="1588275" cy="1588275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999"/>
            </a:lvl1pPr>
          </a:lstStyle>
          <a:p>
            <a:r>
              <a:rPr lang="fr-FR" dirty="0"/>
              <a:t>Picture</a:t>
            </a: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303479" y="1907255"/>
            <a:ext cx="1588275" cy="1588275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999"/>
            </a:lvl1pPr>
          </a:lstStyle>
          <a:p>
            <a:r>
              <a:rPr lang="fr-FR" dirty="0"/>
              <a:t>Picture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9193308" y="1907255"/>
            <a:ext cx="1588275" cy="1588275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999"/>
            </a:lvl1pPr>
          </a:lstStyle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851730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97CD1-B26B-4565-BA45-A9FD628F5C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</p:spPr>
        <p:txBody>
          <a:bodyPr anchor="b"/>
          <a:lstStyle>
            <a:lvl1pPr>
              <a:defRPr sz="5998"/>
            </a:lvl1pPr>
          </a:lstStyle>
          <a:p>
            <a:r>
              <a:rPr lang="en-US"/>
              <a:t>Click to edit Master title style</a:t>
            </a:r>
            <a:endParaRPr lang="es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295B82-A47D-4D5C-95D5-7852098CEC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</p:spPr>
        <p:txBody>
          <a:bodyPr/>
          <a:lstStyle>
            <a:lvl1pPr marL="0" indent="0">
              <a:buNone/>
              <a:defRPr sz="2399">
                <a:solidFill>
                  <a:schemeClr val="tx1">
                    <a:tint val="75000"/>
                  </a:schemeClr>
                </a:solidFill>
              </a:defRPr>
            </a:lvl1pPr>
            <a:lvl2pPr marL="457063" indent="0">
              <a:buNone/>
              <a:defRPr sz="19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13AD67-0395-41DF-9ACE-0F513FE7A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14D54-33A3-4D48-BBBB-6206C29487A4}" type="datetimeFigureOut">
              <a:rPr lang="es-CO" smtClean="0"/>
              <a:t>10/01/2025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DD6BCA-83D2-4212-A495-0309CFD28D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D697A0-9EDB-4F3D-A331-B4E76215A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AD869-2980-45E4-A4C6-27F1D8BCDF2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41386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FAC34-04D7-4888-83C0-3EE5EE7D95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421786-9061-4C20-9B74-1741625A97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653D5B2-6EA0-4976-9073-2659CC72CE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87F154-6D05-42EB-B18A-7F5518A3B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14D54-33A3-4D48-BBBB-6206C29487A4}" type="datetimeFigureOut">
              <a:rPr lang="es-CO" smtClean="0"/>
              <a:t>10/01/2025</a:t>
            </a:fld>
            <a:endParaRPr lang="es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0657FD-2B25-41C2-89CB-F9B4D5C9F8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71A501-30CB-4A41-BD26-1FF876354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AD869-2980-45E4-A4C6-27F1D8BCDF2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7608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7BE8A-5034-4C11-8094-7830C5C72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s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D2DA65-DC39-4411-B69A-EAE459111A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10C447-57FD-4E9C-8539-5E5A1E1C4F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BC68E5-238B-4AB2-A9FF-17FB1346B5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B47B6BA-6C9D-4C53-BE27-880C8E3496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47411A-1FCB-4923-83B2-8C5319A8E3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14D54-33A3-4D48-BBBB-6206C29487A4}" type="datetimeFigureOut">
              <a:rPr lang="es-CO" smtClean="0"/>
              <a:t>10/01/2025</a:t>
            </a:fld>
            <a:endParaRPr lang="es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F6B18EB-85E1-466E-B196-460C8B3BD6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AA9047-5745-43F3-82DE-9C398EBB0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AD869-2980-45E4-A4C6-27F1D8BCDF2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57490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A4D4A-35EA-46D2-973B-78F0EDCF5E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C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8D4D906-A46E-437E-8867-7724C482C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14D54-33A3-4D48-BBBB-6206C29487A4}" type="datetimeFigureOut">
              <a:rPr lang="es-CO" smtClean="0"/>
              <a:t>10/01/2025</a:t>
            </a:fld>
            <a:endParaRPr lang="es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A89CDF-C4CF-4E9F-9D67-62D2B288A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8919A1-FDC6-4D72-BE93-0CD08332D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AD869-2980-45E4-A4C6-27F1D8BCDF2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59221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1CF9AF3-CF48-4E7D-A8AE-1C9888892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14D54-33A3-4D48-BBBB-6206C29487A4}" type="datetimeFigureOut">
              <a:rPr lang="es-CO" smtClean="0"/>
              <a:t>10/01/2025</a:t>
            </a:fld>
            <a:endParaRPr lang="es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F7B4987-111A-4CA4-B29F-4CBC35520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FD8CF6-6878-4C33-8E3C-37EAEB95B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AD869-2980-45E4-A4C6-27F1D8BCDF2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496092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505C4E-C4C3-46AF-99F1-5937545861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en-US"/>
              <a:t>Click to edit Master title style</a:t>
            </a:r>
            <a:endParaRPr lang="es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F6477E-95AA-495C-A0A9-F1F63E204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799"/>
            </a:lvl2pPr>
            <a:lvl3pPr>
              <a:defRPr sz="2399"/>
            </a:lvl3pPr>
            <a:lvl4pPr>
              <a:defRPr sz="1999"/>
            </a:lvl4pPr>
            <a:lvl5pPr>
              <a:defRPr sz="1999"/>
            </a:lvl5pPr>
            <a:lvl6pPr>
              <a:defRPr sz="1999"/>
            </a:lvl6pPr>
            <a:lvl7pPr>
              <a:defRPr sz="1999"/>
            </a:lvl7pPr>
            <a:lvl8pPr>
              <a:defRPr sz="1999"/>
            </a:lvl8pPr>
            <a:lvl9pPr>
              <a:defRPr sz="1999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24DDEB-1FCB-4386-843E-F74ED1E003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C3DAE5-97C6-4A2C-B803-2921014D4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14D54-33A3-4D48-BBBB-6206C29487A4}" type="datetimeFigureOut">
              <a:rPr lang="es-CO" smtClean="0"/>
              <a:t>10/01/2025</a:t>
            </a:fld>
            <a:endParaRPr lang="es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F8035D-4F3C-477A-8D39-C83AE54BB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A746A5-BD68-4063-8D24-082AC098B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AD869-2980-45E4-A4C6-27F1D8BCDF2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9311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45428C-0BE4-4067-B8B1-3411EDE12E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en-US"/>
              <a:t>Click to edit Master title style</a:t>
            </a:r>
            <a:endParaRPr lang="es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2FAD42-3963-4283-BBAA-95D2BFC4247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199"/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endParaRPr lang="es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F21663-39D8-4EC8-93E8-B163966153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1C3618-F47A-47B0-9DF6-266A0D827E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14D54-33A3-4D48-BBBB-6206C29487A4}" type="datetimeFigureOut">
              <a:rPr lang="es-CO" smtClean="0"/>
              <a:t>10/01/2025</a:t>
            </a:fld>
            <a:endParaRPr lang="es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472CBE-6091-4B8C-9991-5D9E9C12A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A1FBBF-4AD5-4526-B4B0-C62FAF1E09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AD869-2980-45E4-A4C6-27F1D8BCDF2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54310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D73413-6548-45E6-9C90-925AC28FF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s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5BE371-2D85-46C6-A111-D9BB873554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0533C8-78B0-4E07-88BA-04AE07A77D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B14D54-33A3-4D48-BBBB-6206C29487A4}" type="datetimeFigureOut">
              <a:rPr lang="es-CO" smtClean="0"/>
              <a:t>10/01/2025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A85614-2B6B-40E1-B9E8-F1F191F955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CAC72A-36F6-40A1-BC6E-635AA68434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AAD869-2980-45E4-A4C6-27F1D8BCDF2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09887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97" r:id="rId12"/>
  </p:sldLayoutIdLst>
  <p:txStyles>
    <p:titleStyle>
      <a:lvl1pPr algn="l" defTabSz="914126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31" indent="-228531" algn="l" defTabSz="9141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59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7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720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783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6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2810" y="381000"/>
            <a:ext cx="9832360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810" y="1981201"/>
            <a:ext cx="9832360" cy="4187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2810" y="6400800"/>
            <a:ext cx="5956385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30155" y="6400800"/>
            <a:ext cx="1549062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03F41C87-7AD9-4845-A077-840E4A0F3F06}" type="datetimeFigureOut">
              <a:rPr lang="en-US" smtClean="0"/>
              <a:pPr/>
              <a:t>1/10/2025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88090" y="6400800"/>
            <a:ext cx="106708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2A013F82-EE5E-44EE-A61D-E31C6657F26F}" type="slidenum">
              <a:rPr lang="en-US" smtClean="0"/>
              <a:pPr/>
              <a:t>‹Nº›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0"/>
            <a:ext cx="1065490" cy="68580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" y="0"/>
            <a:ext cx="1065490" cy="6858000"/>
          </a:xfrm>
          <a:prstGeom prst="rect">
            <a:avLst/>
          </a:prstGeom>
          <a:gradFill flip="none" rotWithShape="1">
            <a:gsLst>
              <a:gs pos="75000">
                <a:schemeClr val="tx2">
                  <a:alpha val="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800"/>
          </a:p>
        </p:txBody>
      </p:sp>
    </p:spTree>
    <p:extLst>
      <p:ext uri="{BB962C8B-B14F-4D97-AF65-F5344CB8AC3E}">
        <p14:creationId xmlns:p14="http://schemas.microsoft.com/office/powerpoint/2010/main" val="2125248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1175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74625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0425" indent="-174625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33463" indent="-173038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" indent="-173736" algn="l" defTabSz="914400" rtl="0" eaLnBrk="1" latinLnBrk="0" hangingPunct="1"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380744" indent="-173736" algn="l" defTabSz="914400" rtl="0" eaLnBrk="1" latinLnBrk="0" hangingPunct="1"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554480" indent="-173736" algn="l" defTabSz="914400" rtl="0" eaLnBrk="1" latinLnBrk="0" hangingPunct="1"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indent="-173736" algn="l" defTabSz="914400" rtl="0" eaLnBrk="1" latinLnBrk="0" hangingPunct="1"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package" Target="../embeddings/Microsoft_Excel_Worksheet.xlsx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9.jpg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g"/><Relationship Id="rId3" Type="http://schemas.openxmlformats.org/officeDocument/2006/relationships/image" Target="../media/image31.jpg"/><Relationship Id="rId7" Type="http://schemas.openxmlformats.org/officeDocument/2006/relationships/image" Target="../media/image35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4.jpg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9590" y="224876"/>
            <a:ext cx="3716784" cy="3204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37588" y="5377509"/>
            <a:ext cx="5984174" cy="1270453"/>
          </a:xfrm>
        </p:spPr>
        <p:txBody>
          <a:bodyPr>
            <a:normAutofit/>
          </a:bodyPr>
          <a:lstStyle/>
          <a:p>
            <a:pPr algn="ctr"/>
            <a:r>
              <a:rPr lang="es-MX" sz="1900" b="1" dirty="0"/>
              <a:t>Ing. Jorge Diaz Julca</a:t>
            </a:r>
            <a:endParaRPr lang="es-MX" sz="2400" b="1" dirty="0"/>
          </a:p>
          <a:p>
            <a:pPr algn="ctr"/>
            <a:r>
              <a:rPr lang="es-MX" sz="1800" b="1" dirty="0"/>
              <a:t>Gerente General</a:t>
            </a:r>
          </a:p>
          <a:p>
            <a:pPr algn="ctr"/>
            <a:r>
              <a:rPr lang="es-MX" sz="1800" b="1" dirty="0"/>
              <a:t>CIP: 314863</a:t>
            </a:r>
          </a:p>
          <a:p>
            <a:pPr algn="ctr"/>
            <a:r>
              <a:rPr lang="es-MX" b="1" dirty="0"/>
              <a:t>2025</a:t>
            </a:r>
          </a:p>
          <a:p>
            <a:endParaRPr lang="es-MX" b="1" i="1" dirty="0"/>
          </a:p>
          <a:p>
            <a:endParaRPr lang="es-PE" b="1" i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1589ED-C0FD-49D6-B59B-8A8D818C233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39520" y="-79900"/>
            <a:ext cx="4427946" cy="70755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87A6FD66-141B-49A7-AFE2-DC0732DCF386}"/>
              </a:ext>
            </a:extLst>
          </p:cNvPr>
          <p:cNvSpPr/>
          <p:nvPr/>
        </p:nvSpPr>
        <p:spPr>
          <a:xfrm>
            <a:off x="692458" y="4898573"/>
            <a:ext cx="248575" cy="8097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E401A76-64AB-48AA-B81F-DE5ECE801FFF}"/>
              </a:ext>
            </a:extLst>
          </p:cNvPr>
          <p:cNvSpPr/>
          <p:nvPr/>
        </p:nvSpPr>
        <p:spPr>
          <a:xfrm>
            <a:off x="1624614" y="4669654"/>
            <a:ext cx="5946736" cy="228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A78D6EB9-8190-4CA1-9F26-B80CBE56BF28}"/>
              </a:ext>
            </a:extLst>
          </p:cNvPr>
          <p:cNvSpPr txBox="1">
            <a:spLocks/>
          </p:cNvSpPr>
          <p:nvPr/>
        </p:nvSpPr>
        <p:spPr>
          <a:xfrm>
            <a:off x="1190484" y="3623159"/>
            <a:ext cx="6678382" cy="151488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PE" sz="4000" b="1" dirty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accent1"/>
                </a:solidFill>
                <a:latin typeface="Calisto MT" panose="02040603050505030304" pitchFamily="18" charset="0"/>
              </a:rPr>
              <a:t>Mina de Oro </a:t>
            </a:r>
            <a:r>
              <a:rPr lang="es-PE" sz="4000" b="1" dirty="0" err="1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accent1"/>
                </a:solidFill>
                <a:latin typeface="Calisto MT" panose="02040603050505030304" pitchFamily="18" charset="0"/>
              </a:rPr>
              <a:t>Buldibuyo</a:t>
            </a:r>
            <a:endParaRPr lang="es-PE" sz="4000" b="1" dirty="0">
              <a:ln>
                <a:solidFill>
                  <a:schemeClr val="bg1">
                    <a:lumMod val="50000"/>
                  </a:schemeClr>
                </a:solidFill>
              </a:ln>
              <a:solidFill>
                <a:schemeClr val="accent1"/>
              </a:solidFill>
              <a:latin typeface="Calisto MT" panose="02040603050505030304" pitchFamily="18" charset="0"/>
            </a:endParaRPr>
          </a:p>
          <a:p>
            <a:pPr algn="ctr"/>
            <a:r>
              <a:rPr lang="es-PE" sz="4000" b="1" dirty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accent1"/>
                </a:solidFill>
                <a:latin typeface="Calisto MT" panose="02040603050505030304" pitchFamily="18" charset="0"/>
              </a:rPr>
              <a:t>Peru </a:t>
            </a:r>
          </a:p>
        </p:txBody>
      </p:sp>
    </p:spTree>
    <p:extLst>
      <p:ext uri="{BB962C8B-B14F-4D97-AF65-F5344CB8AC3E}">
        <p14:creationId xmlns:p14="http://schemas.microsoft.com/office/powerpoint/2010/main" val="252392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3EB43F16-F97F-4DD6-9C51-277B1D5A392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01880" y="5783793"/>
            <a:ext cx="951101" cy="514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" name="Group 469">
            <a:extLst>
              <a:ext uri="{FF2B5EF4-FFF2-40B4-BE49-F238E27FC236}">
                <a16:creationId xmlns:a16="http://schemas.microsoft.com/office/drawing/2014/main" id="{1FA1F43B-7F6D-4702-A026-08D66AC29CE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2457285"/>
              </p:ext>
            </p:extLst>
          </p:nvPr>
        </p:nvGraphicFramePr>
        <p:xfrm>
          <a:off x="186981" y="1253847"/>
          <a:ext cx="6803974" cy="3697763"/>
        </p:xfrm>
        <a:graphic>
          <a:graphicData uri="http://schemas.openxmlformats.org/drawingml/2006/table">
            <a:tbl>
              <a:tblPr/>
              <a:tblGrid>
                <a:gridCol w="14765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3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84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59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098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82929"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VETA</a:t>
                      </a:r>
                      <a:r>
                        <a:rPr lang="es-ES" sz="1600" b="1" dirty="0">
                          <a:solidFill>
                            <a:prstClr val="black"/>
                          </a:solidFill>
                          <a:latin typeface="+mn-lt"/>
                          <a:cs typeface="Arial" panose="020B0604020202020204" pitchFamily="34" charset="0"/>
                        </a:rPr>
                        <a:t>S</a:t>
                      </a:r>
                      <a:endParaRPr kumimoji="0" lang="es-ES" altLang="ja-JP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89977" marR="89977" marT="46785" marB="4678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RE</a:t>
                      </a:r>
                      <a:r>
                        <a:rPr lang="es-ES" sz="1600" b="1" dirty="0">
                          <a:solidFill>
                            <a:prstClr val="black"/>
                          </a:solidFill>
                          <a:latin typeface="+mn-lt"/>
                          <a:cs typeface="Arial" panose="020B0604020202020204" pitchFamily="34" charset="0"/>
                        </a:rPr>
                        <a:t>SERVAS</a:t>
                      </a:r>
                      <a:endParaRPr kumimoji="0" lang="es-ES" altLang="ja-JP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89977" marR="89977" marT="46785" marB="467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TONS</a:t>
                      </a: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LEY</a:t>
                      </a: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ONZA</a:t>
                      </a:r>
                      <a:r>
                        <a:rPr lang="es-ES" sz="1600" b="1" dirty="0">
                          <a:solidFill>
                            <a:prstClr val="black"/>
                          </a:solidFill>
                          <a:latin typeface="+mn-lt"/>
                          <a:cs typeface="Arial" panose="020B0604020202020204" pitchFamily="34" charset="0"/>
                        </a:rPr>
                        <a:t>S</a:t>
                      </a:r>
                      <a:endParaRPr kumimoji="0" lang="es-ES" altLang="ja-JP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056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altLang="ja-JP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gr. Au / ton</a:t>
                      </a: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Au</a:t>
                      </a: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715"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PATRICIA</a:t>
                      </a:r>
                      <a:endParaRPr kumimoji="0" lang="es-ES" altLang="ja-JP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91415" marR="91415" marT="45705" marB="457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INDICADO</a:t>
                      </a: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11,418</a:t>
                      </a: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11.25</a:t>
                      </a: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4,130</a:t>
                      </a: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715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INFERIDO</a:t>
                      </a: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39,673</a:t>
                      </a: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10.22</a:t>
                      </a: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13,037</a:t>
                      </a: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715"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SAN JUAN</a:t>
                      </a:r>
                      <a:endParaRPr kumimoji="0" lang="es-ES" altLang="ja-JP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91415" marR="91415" marT="45705" marB="457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INDICADO</a:t>
                      </a: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21,940</a:t>
                      </a: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10.50</a:t>
                      </a: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7,407</a:t>
                      </a: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715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INFERIDO</a:t>
                      </a: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15,459</a:t>
                      </a: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12.05</a:t>
                      </a: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5,990</a:t>
                      </a: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71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PATRICIA DOS</a:t>
                      </a:r>
                      <a:endParaRPr kumimoji="0" lang="es-ES" altLang="ja-JP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91415" marR="91415" marT="45705" marB="457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INDICADO</a:t>
                      </a: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2,621</a:t>
                      </a: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8.35</a:t>
                      </a: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704</a:t>
                      </a: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0618"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SAN JUAN DOS</a:t>
                      </a:r>
                      <a:endParaRPr kumimoji="0" lang="es-ES" altLang="ja-JP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91415" marR="91415" marT="45705" marB="457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INDICADO</a:t>
                      </a: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7,445</a:t>
                      </a: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12.50</a:t>
                      </a: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2,992</a:t>
                      </a: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4715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INFERIDO</a:t>
                      </a: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5,783</a:t>
                      </a: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12.50</a:t>
                      </a: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2,324</a:t>
                      </a: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471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LOS HORNOS</a:t>
                      </a:r>
                      <a:endParaRPr kumimoji="0" lang="es-ES" altLang="ja-JP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91415" marR="91415" marT="45705" marB="457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INFERIDO</a:t>
                      </a: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152,880</a:t>
                      </a: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11.00</a:t>
                      </a: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54,073</a:t>
                      </a: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471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 </a:t>
                      </a:r>
                      <a:endParaRPr kumimoji="0" lang="es-ES" altLang="ja-JP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TOTAL</a:t>
                      </a:r>
                      <a:endParaRPr kumimoji="0" lang="es-ES" altLang="ja-JP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257,218</a:t>
                      </a:r>
                      <a:endParaRPr kumimoji="0" lang="es-ES" altLang="ja-JP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10.96</a:t>
                      </a:r>
                      <a:endParaRPr kumimoji="0" lang="es-ES" altLang="ja-JP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90,648</a:t>
                      </a:r>
                      <a:endParaRPr kumimoji="0" lang="es-ES" altLang="ja-JP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18" name="CuadroTexto 6">
            <a:extLst>
              <a:ext uri="{FF2B5EF4-FFF2-40B4-BE49-F238E27FC236}">
                <a16:creationId xmlns:a16="http://schemas.microsoft.com/office/drawing/2014/main" id="{A158E7CE-A69B-4FE3-9215-8865CD6FD61B}"/>
              </a:ext>
            </a:extLst>
          </p:cNvPr>
          <p:cNvSpPr txBox="1"/>
          <p:nvPr/>
        </p:nvSpPr>
        <p:spPr>
          <a:xfrm>
            <a:off x="205954" y="108544"/>
            <a:ext cx="4589827" cy="523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26">
              <a:defRPr/>
            </a:pPr>
            <a:r>
              <a:rPr lang="es-PE" altLang="es-MX" sz="2799" b="1" dirty="0">
                <a:solidFill>
                  <a:srgbClr val="FFC000">
                    <a:lumMod val="75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RE</a:t>
            </a:r>
            <a:r>
              <a:rPr lang="es-ES" sz="2799" b="1" dirty="0">
                <a:solidFill>
                  <a:srgbClr val="FFC000">
                    <a:lumMod val="75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SERVAS </a:t>
            </a:r>
            <a:r>
              <a:rPr lang="es-PE" sz="2799" b="1" dirty="0">
                <a:solidFill>
                  <a:srgbClr val="FFC000">
                    <a:lumMod val="75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MINERALES</a:t>
            </a:r>
            <a:endParaRPr lang="en-US" sz="2799" dirty="0">
              <a:solidFill>
                <a:srgbClr val="FFC000">
                  <a:lumMod val="75000"/>
                </a:srgb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9" name="CuadroTexto 1">
            <a:extLst>
              <a:ext uri="{FF2B5EF4-FFF2-40B4-BE49-F238E27FC236}">
                <a16:creationId xmlns:a16="http://schemas.microsoft.com/office/drawing/2014/main" id="{9A7FFE79-52AD-407B-B335-142DFAE892E9}"/>
              </a:ext>
            </a:extLst>
          </p:cNvPr>
          <p:cNvSpPr txBox="1"/>
          <p:nvPr/>
        </p:nvSpPr>
        <p:spPr>
          <a:xfrm>
            <a:off x="190238" y="491394"/>
            <a:ext cx="114048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26">
              <a:defRPr/>
            </a:pPr>
            <a:r>
              <a:rPr lang="es-PE" sz="1600" dirty="0">
                <a:solidFill>
                  <a:prstClr val="black"/>
                </a:solidFill>
                <a:cs typeface="Arial" panose="020B0604020202020204" pitchFamily="34" charset="0"/>
              </a:rPr>
              <a:t>La mina de oro </a:t>
            </a:r>
            <a:r>
              <a:rPr lang="es-PE" sz="1600" dirty="0" err="1">
                <a:solidFill>
                  <a:prstClr val="black"/>
                </a:solidFill>
                <a:cs typeface="Arial" panose="020B0604020202020204" pitchFamily="34" charset="0"/>
              </a:rPr>
              <a:t>Buldibuyo</a:t>
            </a:r>
            <a:r>
              <a:rPr lang="es-PE" sz="1600" dirty="0">
                <a:solidFill>
                  <a:prstClr val="black"/>
                </a:solidFill>
                <a:cs typeface="Arial" panose="020B0604020202020204" pitchFamily="34" charset="0"/>
              </a:rPr>
              <a:t> es un tipo de depósito IRGS (sistema de oro relacionado con intrusiones, alojado en </a:t>
            </a:r>
            <a:r>
              <a:rPr lang="es-PE" sz="1600" dirty="0" err="1">
                <a:solidFill>
                  <a:prstClr val="black"/>
                </a:solidFill>
                <a:cs typeface="Arial" panose="020B0604020202020204" pitchFamily="34" charset="0"/>
              </a:rPr>
              <a:t>stockwork</a:t>
            </a:r>
            <a:r>
              <a:rPr lang="es-PE" sz="1600" dirty="0">
                <a:solidFill>
                  <a:prstClr val="black"/>
                </a:solidFill>
                <a:cs typeface="Arial" panose="020B0604020202020204" pitchFamily="34" charset="0"/>
              </a:rPr>
              <a:t>) y vetas de oro.</a:t>
            </a:r>
            <a:endParaRPr lang="en-US" sz="160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pic>
        <p:nvPicPr>
          <p:cNvPr id="8" name="Picture 4" descr="logo gci 2">
            <a:extLst>
              <a:ext uri="{FF2B5EF4-FFF2-40B4-BE49-F238E27FC236}">
                <a16:creationId xmlns:a16="http://schemas.microsoft.com/office/drawing/2014/main" id="{90AA5547-F29C-4B1D-AD23-091886212A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9587" y="6297845"/>
            <a:ext cx="811368" cy="348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5BF5CDB4-1B7C-417E-8FC0-C233FE17BE6E}"/>
              </a:ext>
            </a:extLst>
          </p:cNvPr>
          <p:cNvSpPr/>
          <p:nvPr/>
        </p:nvSpPr>
        <p:spPr>
          <a:xfrm>
            <a:off x="7456337" y="1157024"/>
            <a:ext cx="4354664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2000" dirty="0">
                <a:solidFill>
                  <a:prstClr val="black"/>
                </a:solidFill>
              </a:rPr>
              <a:t> 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s-PE" sz="2000" dirty="0">
                <a:solidFill>
                  <a:prstClr val="black"/>
                </a:solidFill>
              </a:rPr>
              <a:t>Reservas de alrededor de 90,000 onzas en vetas, hasta ahora, pero potencialmente se esperan 500,000 onzas ( 15.55 TON/Au)</a:t>
            </a:r>
            <a:endParaRPr lang="es-CO" sz="2000" dirty="0">
              <a:solidFill>
                <a:prstClr val="black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s-PE" sz="2000" dirty="0">
                <a:solidFill>
                  <a:prstClr val="black"/>
                </a:solidFill>
              </a:rPr>
              <a:t>La misma expectativa del material en </a:t>
            </a:r>
            <a:r>
              <a:rPr lang="es-PE" sz="2000" dirty="0" err="1">
                <a:solidFill>
                  <a:prstClr val="black"/>
                </a:solidFill>
              </a:rPr>
              <a:t>Stockwork</a:t>
            </a:r>
            <a:r>
              <a:rPr lang="es-PE" sz="2000" dirty="0">
                <a:solidFill>
                  <a:prstClr val="black"/>
                </a:solidFill>
              </a:rPr>
              <a:t>: 40 millones de toneladas de mineral con 1.5 g Au / t, lo que daría aproximadamente 2 millones de onzas potenciales. (62.20 TON/Au)</a:t>
            </a:r>
            <a:endParaRPr lang="es-CO" sz="2000" dirty="0">
              <a:solidFill>
                <a:prstClr val="black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s-PE" sz="2000" dirty="0">
                <a:solidFill>
                  <a:prstClr val="black"/>
                </a:solidFill>
              </a:rPr>
              <a:t>Además, hay muchos mineros formales en el vecindario que pueden entregar su mineral y lo procesamos en la planta de producción (se instalará una capacidad de trituración de 350 t / día)</a:t>
            </a:r>
            <a:endParaRPr lang="es-CO" sz="2000" dirty="0">
              <a:solidFill>
                <a:prstClr val="black"/>
              </a:solidFill>
            </a:endParaRPr>
          </a:p>
          <a:p>
            <a:pPr algn="just"/>
            <a:endParaRPr lang="es-CO" sz="2000" dirty="0">
              <a:solidFill>
                <a:prstClr val="black"/>
              </a:solidFill>
            </a:endParaRPr>
          </a:p>
          <a:p>
            <a:pPr algn="just"/>
            <a:endParaRPr lang="es-CO" sz="2000" dirty="0">
              <a:solidFill>
                <a:prstClr val="black"/>
              </a:solidFill>
            </a:endParaRPr>
          </a:p>
        </p:txBody>
      </p:sp>
      <p:sp>
        <p:nvSpPr>
          <p:cNvPr id="13" name="CuadroTexto 7">
            <a:extLst>
              <a:ext uri="{FF2B5EF4-FFF2-40B4-BE49-F238E27FC236}">
                <a16:creationId xmlns:a16="http://schemas.microsoft.com/office/drawing/2014/main" id="{E1BEEC95-5E8C-4835-858C-BE2FBDFB17CA}"/>
              </a:ext>
            </a:extLst>
          </p:cNvPr>
          <p:cNvSpPr txBox="1"/>
          <p:nvPr/>
        </p:nvSpPr>
        <p:spPr>
          <a:xfrm>
            <a:off x="7456335" y="1113512"/>
            <a:ext cx="2265236" cy="3692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126">
              <a:defRPr/>
            </a:pPr>
            <a:r>
              <a:rPr lang="es-ES" sz="1799" b="1" dirty="0">
                <a:solidFill>
                  <a:prstClr val="black"/>
                </a:solidFill>
                <a:cs typeface="Arial" panose="020B0604020202020204" pitchFamily="34" charset="0"/>
              </a:rPr>
              <a:t>INFORMACIÓN CLAVE</a:t>
            </a:r>
            <a:endParaRPr lang="en-US" sz="1799" b="1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5" name="CuadroTexto 7">
            <a:extLst>
              <a:ext uri="{FF2B5EF4-FFF2-40B4-BE49-F238E27FC236}">
                <a16:creationId xmlns:a16="http://schemas.microsoft.com/office/drawing/2014/main" id="{02A201CF-CE5B-412A-91F9-900AA6199583}"/>
              </a:ext>
            </a:extLst>
          </p:cNvPr>
          <p:cNvSpPr txBox="1"/>
          <p:nvPr/>
        </p:nvSpPr>
        <p:spPr>
          <a:xfrm>
            <a:off x="205954" y="843594"/>
            <a:ext cx="2585964" cy="3692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126">
              <a:defRPr/>
            </a:pPr>
            <a:r>
              <a:rPr lang="es-ES" sz="1799" b="1" dirty="0">
                <a:solidFill>
                  <a:prstClr val="black"/>
                </a:solidFill>
                <a:cs typeface="Arial" panose="020B0604020202020204" pitchFamily="34" charset="0"/>
              </a:rPr>
              <a:t>CLASIFICACIÓN DE VETAS</a:t>
            </a:r>
            <a:endParaRPr lang="en-US" sz="1799" b="1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graphicFrame>
        <p:nvGraphicFramePr>
          <p:cNvPr id="11" name="Tabl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5664040"/>
              </p:ext>
            </p:extLst>
          </p:nvPr>
        </p:nvGraphicFramePr>
        <p:xfrm>
          <a:off x="186982" y="5032421"/>
          <a:ext cx="6803973" cy="670560"/>
        </p:xfrm>
        <a:graphic>
          <a:graphicData uri="http://schemas.openxmlformats.org/drawingml/2006/table">
            <a:tbl>
              <a:tblPr/>
              <a:tblGrid>
                <a:gridCol w="16455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33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21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580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48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476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P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VIRGINIA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INFERIDO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P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P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112,500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2900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9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P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9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P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757,218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9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P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9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P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203,148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9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14118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8B379BFF-2606-4533-AFE1-3F64278CC33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130" y="129427"/>
            <a:ext cx="8615082" cy="4845984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75A6F9FB-1795-442E-B51B-F7B0BF245AF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68118" y="129427"/>
            <a:ext cx="2617694" cy="2702859"/>
          </a:xfrm>
          <a:prstGeom prst="rect">
            <a:avLst/>
          </a:prstGeom>
        </p:spPr>
      </p:pic>
      <p:pic>
        <p:nvPicPr>
          <p:cNvPr id="9" name="image3.jpeg">
            <a:extLst>
              <a:ext uri="{FF2B5EF4-FFF2-40B4-BE49-F238E27FC236}">
                <a16:creationId xmlns:a16="http://schemas.microsoft.com/office/drawing/2014/main" id="{495F6A7C-0917-4785-A02C-795C5CD47E87}"/>
              </a:ext>
            </a:extLst>
          </p:cNvPr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11181" y="5599319"/>
            <a:ext cx="1284605" cy="966470"/>
          </a:xfrm>
          <a:prstGeom prst="rect">
            <a:avLst/>
          </a:prstGeom>
        </p:spPr>
      </p:pic>
      <p:graphicFrame>
        <p:nvGraphicFramePr>
          <p:cNvPr id="7" name="Group 469">
            <a:extLst>
              <a:ext uri="{FF2B5EF4-FFF2-40B4-BE49-F238E27FC236}">
                <a16:creationId xmlns:a16="http://schemas.microsoft.com/office/drawing/2014/main" id="{5621F8F4-9AC3-4E24-A80D-D472A427D7C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71699318"/>
              </p:ext>
            </p:extLst>
          </p:nvPr>
        </p:nvGraphicFramePr>
        <p:xfrm>
          <a:off x="1732782" y="5266324"/>
          <a:ext cx="6264998" cy="886020"/>
        </p:xfrm>
        <a:graphic>
          <a:graphicData uri="http://schemas.openxmlformats.org/drawingml/2006/table">
            <a:tbl>
              <a:tblPr/>
              <a:tblGrid>
                <a:gridCol w="22246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68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8546">
                  <a:extLst>
                    <a:ext uri="{9D8B030D-6E8A-4147-A177-3AD203B41FA5}">
                      <a16:colId xmlns:a16="http://schemas.microsoft.com/office/drawing/2014/main" val="2513181365"/>
                    </a:ext>
                  </a:extLst>
                </a:gridCol>
                <a:gridCol w="1574978">
                  <a:extLst>
                    <a:ext uri="{9D8B030D-6E8A-4147-A177-3AD203B41FA5}">
                      <a16:colId xmlns:a16="http://schemas.microsoft.com/office/drawing/2014/main" val="1567780954"/>
                    </a:ext>
                  </a:extLst>
                </a:gridCol>
              </a:tblGrid>
              <a:tr h="33548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ZONAS</a:t>
                      </a:r>
                    </a:p>
                  </a:txBody>
                  <a:tcPr marL="89977" marR="89977" marT="46785" marB="46785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TONS</a:t>
                      </a:r>
                    </a:p>
                  </a:txBody>
                  <a:tcPr marL="89977" marR="89977" marT="46785" marB="467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LEY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Gr. Au / ton</a:t>
                      </a: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ONZAS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Au</a:t>
                      </a:r>
                    </a:p>
                  </a:txBody>
                  <a:tcPr marL="89977" marR="89977" marT="46785" marB="467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59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STOCK WORK</a:t>
                      </a:r>
                      <a:endParaRPr kumimoji="0" lang="es-ES" altLang="ja-JP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91415" marR="91415" marT="45705" marB="4570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40M</a:t>
                      </a: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1.5</a:t>
                      </a: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ja-JP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  <a:ea typeface="MS Mincho" pitchFamily="49" charset="-128"/>
                          <a:cs typeface="Arial" pitchFamily="34" charset="0"/>
                        </a:rPr>
                        <a:t>1,925,043</a:t>
                      </a:r>
                    </a:p>
                  </a:txBody>
                  <a:tcPr marL="91415" marR="91415" marT="45705" marB="4570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AB284764-8869-9784-7C47-312C20A306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2257647"/>
              </p:ext>
            </p:extLst>
          </p:nvPr>
        </p:nvGraphicFramePr>
        <p:xfrm>
          <a:off x="7997780" y="5266324"/>
          <a:ext cx="1613580" cy="883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13580">
                  <a:extLst>
                    <a:ext uri="{9D8B030D-6E8A-4147-A177-3AD203B41FA5}">
                      <a16:colId xmlns:a16="http://schemas.microsoft.com/office/drawing/2014/main" val="530283603"/>
                    </a:ext>
                  </a:extLst>
                </a:gridCol>
              </a:tblGrid>
              <a:tr h="545196">
                <a:tc>
                  <a:txBody>
                    <a:bodyPr/>
                    <a:lstStyle/>
                    <a:p>
                      <a:pPr algn="ctr"/>
                      <a:r>
                        <a:rPr lang="es-PE" sz="1600" b="1" dirty="0"/>
                        <a:t>TONELADAS  Au</a:t>
                      </a:r>
                    </a:p>
                  </a:txBody>
                  <a:tcPr>
                    <a:solidFill>
                      <a:srgbClr val="BF9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12136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s-PE" sz="1400" b="1" dirty="0"/>
                        <a:t>62.20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05724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4493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3EFD31B8-EBCB-4B89-AF2C-15284DDE2078}"/>
              </a:ext>
            </a:extLst>
          </p:cNvPr>
          <p:cNvSpPr txBox="1">
            <a:spLocks/>
          </p:cNvSpPr>
          <p:nvPr/>
        </p:nvSpPr>
        <p:spPr bwMode="auto">
          <a:xfrm>
            <a:off x="1179512" y="226219"/>
            <a:ext cx="9780588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s-ES" altLang="es-MX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INVER</a:t>
            </a:r>
            <a:r>
              <a:rPr lang="es-ES" altLang="ja-JP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SIÓN EN GCI</a:t>
            </a:r>
            <a:r>
              <a:rPr lang="es-ES" altLang="ja-JP" sz="1800" b="1" dirty="0">
                <a:ea typeface="MS Mincho" pitchFamily="49" charset="-128"/>
                <a:cs typeface="Arial" pitchFamily="34" charset="0"/>
              </a:rPr>
              <a:t> </a:t>
            </a:r>
            <a:r>
              <a:rPr lang="es-ES" altLang="es-MX" sz="1800" b="1" i="1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(todo</a:t>
            </a:r>
            <a:r>
              <a:rPr lang="es-CO" sz="1800" b="1" i="1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s los detalles en el formato Excel</a:t>
            </a:r>
            <a:r>
              <a:rPr lang="es-ES" altLang="es-MX" sz="1800" b="1" i="1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511631" y="3002745"/>
            <a:ext cx="9878028" cy="353469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-17457" rIns="0" bIns="-17457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s-ES" altLang="es-PE" sz="1300" b="1" dirty="0">
                <a:solidFill>
                  <a:srgbClr val="22222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OBSERVACIONES:</a:t>
            </a:r>
          </a:p>
          <a:p>
            <a:pPr marL="457200" marR="0" lvl="0" indent="-4572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es-ES" altLang="es-PE" sz="1300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Con esta inversión GARANTIZAREMOS los recursos medidos e indicados de al menos 90,000 Onzas, que se muestran en las tablas actuales de las presentaciones. Nuestro potencial en las vetas es de 0.5 MM Oz. ( 15.55 TONELADAS/Au)</a:t>
            </a:r>
          </a:p>
          <a:p>
            <a:pPr marL="457200" marR="0" lvl="0" indent="-4572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es-ES" altLang="es-PE" sz="1300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Definiríamos el trabajo de Stock y obtendríamos recursos medidos e indicados, también inferidos. Nuestro potencial es de 2 millones de onzas en este </a:t>
            </a:r>
            <a:r>
              <a:rPr kumimoji="0" lang="es-ES" altLang="es-PE" sz="1300" b="0" i="0" u="none" strike="noStrike" cap="none" normalizeH="0" baseline="0" dirty="0" err="1">
                <a:ln>
                  <a:noFill/>
                </a:ln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Skarn</a:t>
            </a:r>
            <a:r>
              <a:rPr kumimoji="0" lang="es-ES" altLang="es-PE" sz="1300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 (62.20 TONELADAS/Au)</a:t>
            </a:r>
          </a:p>
          <a:p>
            <a:pPr marL="457200" marR="0" lvl="0" indent="-4572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es-ES" altLang="es-PE" sz="1300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Flujo de efectivo proyectado para tratar 282,150 toneladas. Con una ley promedio de 10 g Au / t, y con una recuperación del 90%, se producirán 81,642 Oz de oro. </a:t>
            </a:r>
          </a:p>
          <a:p>
            <a:pPr marL="457200" marR="0" lvl="0" indent="-4572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es-ES" altLang="es-PE" sz="1300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Hoy, </a:t>
            </a:r>
            <a:r>
              <a:rPr lang="es-ES" altLang="es-PE" sz="1300" dirty="0">
                <a:solidFill>
                  <a:srgbClr val="22222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</a:t>
            </a:r>
            <a:r>
              <a:rPr kumimoji="0" lang="es-ES" altLang="es-PE" sz="1300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de </a:t>
            </a:r>
            <a:r>
              <a:rPr lang="es-ES" altLang="es-PE" sz="1300" dirty="0">
                <a:solidFill>
                  <a:srgbClr val="22222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Enero</a:t>
            </a:r>
            <a:r>
              <a:rPr kumimoji="0" lang="es-ES" altLang="es-PE" sz="1300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del </a:t>
            </a:r>
            <a:r>
              <a:rPr lang="es-ES" altLang="es-PE" sz="1300" dirty="0">
                <a:solidFill>
                  <a:srgbClr val="22222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2024</a:t>
            </a:r>
            <a:r>
              <a:rPr kumimoji="0" lang="es-ES" altLang="es-PE" sz="1300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el precio del oro esta a niveles más altos </a:t>
            </a:r>
            <a:r>
              <a:rPr lang="es-ES" altLang="es-PE" sz="1300" dirty="0">
                <a:solidFill>
                  <a:srgbClr val="22222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la historia</a:t>
            </a:r>
            <a:r>
              <a:rPr kumimoji="0" lang="es-ES" altLang="es-PE" sz="1300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esta alrededor de US $ </a:t>
            </a:r>
            <a:r>
              <a:rPr lang="es-ES" altLang="es-PE" sz="1300" dirty="0">
                <a:solidFill>
                  <a:srgbClr val="22222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2,025</a:t>
            </a:r>
            <a:r>
              <a:rPr kumimoji="0" lang="es-ES" altLang="es-PE" sz="1300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/ Oz. El ingreso neto después de impuestos es de US $ 61.5 MM, por un precio del oro de US $ 1,800 / Oz. </a:t>
            </a:r>
          </a:p>
          <a:p>
            <a:pPr marL="457200" marR="0" lvl="0" indent="-4572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es-ES" altLang="es-PE" sz="1300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La inversión de US $ 20.114 MM se está recuperando alrededor de 15 meses, con las 25.000 mil onzas producidas. </a:t>
            </a:r>
          </a:p>
          <a:p>
            <a:pPr marL="457200" marR="0" lvl="0" indent="-4572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es-ES" altLang="es-PE" sz="1300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Para una inversión de US $ 20.114 MM, tanto el VAN como el TIR indican que los proyectos son altamente rentables desde el precio mínimo. de US $ 1,800 a los actuales US $ </a:t>
            </a:r>
            <a:r>
              <a:rPr lang="es-ES" altLang="es-PE" sz="1300" dirty="0">
                <a:solidFill>
                  <a:srgbClr val="22222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2,000</a:t>
            </a:r>
            <a:r>
              <a:rPr kumimoji="0" lang="es-ES" altLang="es-PE" sz="1300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kumimoji="0" lang="es-ES" altLang="es-PE" sz="1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graphicFrame>
        <p:nvGraphicFramePr>
          <p:cNvPr id="6" name="Objeto 5">
            <a:extLst>
              <a:ext uri="{FF2B5EF4-FFF2-40B4-BE49-F238E27FC236}">
                <a16:creationId xmlns:a16="http://schemas.microsoft.com/office/drawing/2014/main" id="{5EDB0159-C26C-4719-59F1-F0443CA9D3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4999383"/>
              </p:ext>
            </p:extLst>
          </p:nvPr>
        </p:nvGraphicFramePr>
        <p:xfrm>
          <a:off x="1179512" y="1183530"/>
          <a:ext cx="10968038" cy="17838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14516292" imgH="2354712" progId="Excel.Sheet.12">
                  <p:embed/>
                </p:oleObj>
              </mc:Choice>
              <mc:Fallback>
                <p:oleObj name="Worksheet" r:id="rId2" imgW="14516292" imgH="235471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79512" y="1183530"/>
                        <a:ext cx="10968038" cy="17838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3353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2051864"/>
              </p:ext>
            </p:extLst>
          </p:nvPr>
        </p:nvGraphicFramePr>
        <p:xfrm>
          <a:off x="3931946" y="1638439"/>
          <a:ext cx="4615736" cy="1878498"/>
        </p:xfrm>
        <a:graphic>
          <a:graphicData uri="http://schemas.openxmlformats.org/drawingml/2006/table">
            <a:tbl>
              <a:tblPr/>
              <a:tblGrid>
                <a:gridCol w="3277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80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26540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>
                          <a:effectLst/>
                          <a:latin typeface="Arial"/>
                        </a:rPr>
                        <a:t>GOLD</a:t>
                      </a:r>
                      <a:r>
                        <a:rPr lang="es-PE" sz="1400" b="1" i="0" u="none" strike="noStrike" baseline="0" dirty="0">
                          <a:effectLst/>
                          <a:latin typeface="Arial"/>
                        </a:rPr>
                        <a:t> QUOTE</a:t>
                      </a:r>
                      <a:endParaRPr lang="es-PE" sz="14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>
                          <a:effectLst/>
                          <a:latin typeface="Arial"/>
                        </a:rPr>
                        <a:t>US$ 1,800/Oz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5979">
                <a:tc>
                  <a:txBody>
                    <a:bodyPr/>
                    <a:lstStyle/>
                    <a:p>
                      <a:pPr algn="ctr" fontAlgn="b"/>
                      <a:r>
                        <a:rPr lang="es-PE" sz="2000" b="1" i="0" u="none" strike="noStrike" dirty="0">
                          <a:effectLst/>
                          <a:latin typeface="Calibri"/>
                        </a:rPr>
                        <a:t>VAN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400" b="1" i="0" u="none" strike="noStrike" dirty="0">
                          <a:effectLst/>
                          <a:latin typeface="Arial"/>
                        </a:rPr>
                        <a:t>35,787,072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5979">
                <a:tc>
                  <a:txBody>
                    <a:bodyPr/>
                    <a:lstStyle/>
                    <a:p>
                      <a:pPr algn="ctr" fontAlgn="b"/>
                      <a:r>
                        <a:rPr lang="es-PE" sz="2000" b="1" i="0" u="none" strike="noStrike" dirty="0">
                          <a:effectLst/>
                          <a:latin typeface="Calibri"/>
                        </a:rPr>
                        <a:t>TIR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400" b="1" i="0" u="none" strike="noStrike" dirty="0">
                          <a:effectLst/>
                          <a:latin typeface="Arial"/>
                        </a:rPr>
                        <a:t>60.45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Rectangle 2">
            <a:extLst>
              <a:ext uri="{FF2B5EF4-FFF2-40B4-BE49-F238E27FC236}">
                <a16:creationId xmlns:a16="http://schemas.microsoft.com/office/drawing/2014/main" id="{3EFD31B8-EBCB-4B89-AF2C-15284DDE2078}"/>
              </a:ext>
            </a:extLst>
          </p:cNvPr>
          <p:cNvSpPr txBox="1">
            <a:spLocks/>
          </p:cNvSpPr>
          <p:nvPr/>
        </p:nvSpPr>
        <p:spPr bwMode="auto">
          <a:xfrm>
            <a:off x="2181496" y="522513"/>
            <a:ext cx="9457510" cy="535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MX" sz="24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EVALUACION DEL  TIR Y EL VAN  PARA EL PROYECTO</a:t>
            </a:r>
            <a:endParaRPr lang="es-ES" altLang="es-MX" sz="2400" b="1" i="1" dirty="0">
              <a:solidFill>
                <a:schemeClr val="accent1">
                  <a:lumMod val="50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1996225" y="3688258"/>
            <a:ext cx="8487178" cy="212686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PE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Podemos observar que el TIR y VAN de US$ 1,800/Onza es altamente rentable, en Enero del 2024 el precio del oro alcanzando máximos históricos  de US$ 2,060.</a:t>
            </a:r>
          </a:p>
          <a:p>
            <a:pPr algn="just">
              <a:lnSpc>
                <a:spcPct val="150000"/>
              </a:lnSpc>
            </a:pPr>
            <a:r>
              <a:rPr lang="es-PE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 si sumamos a estos nuestro potencial de 0.5 millones de onzas en vetas, y 2 millones de onzas en </a:t>
            </a:r>
            <a:r>
              <a:rPr lang="es-PE" dirty="0" err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skarn</a:t>
            </a:r>
            <a:r>
              <a:rPr lang="es-PE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en total 77.75 toneladas de Oro, hacen del </a:t>
            </a:r>
            <a:r>
              <a:rPr lang="es-PE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PROYECTO JIREH </a:t>
            </a:r>
            <a:r>
              <a:rPr lang="es-PE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 proyecto altamente rentable.</a:t>
            </a:r>
          </a:p>
        </p:txBody>
      </p:sp>
    </p:spTree>
    <p:extLst>
      <p:ext uri="{BB962C8B-B14F-4D97-AF65-F5344CB8AC3E}">
        <p14:creationId xmlns:p14="http://schemas.microsoft.com/office/powerpoint/2010/main" val="4268188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AAD4E979-8D1B-407D-A1BB-2588448423D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1606" y="1496766"/>
            <a:ext cx="3101259" cy="4135013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AA83ED50-0E60-4EA3-B12C-02F2BAD3C94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0186" y="1149291"/>
            <a:ext cx="3278867" cy="4371823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6972F156-C237-4E0F-BF98-F7259E08D30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3832" y="1854888"/>
            <a:ext cx="4402993" cy="3302245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7E8AED81-B0E5-433C-9A4D-E2B1313FD9E5}"/>
              </a:ext>
            </a:extLst>
          </p:cNvPr>
          <p:cNvSpPr txBox="1"/>
          <p:nvPr/>
        </p:nvSpPr>
        <p:spPr>
          <a:xfrm>
            <a:off x="1100186" y="5554820"/>
            <a:ext cx="29610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/>
              <a:t>Toma de muestras en interior mina</a:t>
            </a:r>
            <a:endParaRPr lang="es-PE" sz="1400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49CB1DF9-2F3A-4ABB-9BD9-D89B08220BEB}"/>
              </a:ext>
            </a:extLst>
          </p:cNvPr>
          <p:cNvSpPr txBox="1"/>
          <p:nvPr/>
        </p:nvSpPr>
        <p:spPr>
          <a:xfrm>
            <a:off x="4339437" y="5157133"/>
            <a:ext cx="46317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/>
              <a:t>Identificación de estructura y toma de muestras en galería</a:t>
            </a:r>
            <a:endParaRPr lang="es-PE" sz="1400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82352E5A-339C-4778-A771-FFA01AB18047}"/>
              </a:ext>
            </a:extLst>
          </p:cNvPr>
          <p:cNvSpPr txBox="1"/>
          <p:nvPr/>
        </p:nvSpPr>
        <p:spPr>
          <a:xfrm>
            <a:off x="9026483" y="5693647"/>
            <a:ext cx="30910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/>
              <a:t>Codificación de las muestras tomadas </a:t>
            </a:r>
          </a:p>
          <a:p>
            <a:r>
              <a:rPr lang="es-ES" sz="1400" dirty="0"/>
              <a:t>por los ingenieros</a:t>
            </a:r>
            <a:endParaRPr lang="es-PE" sz="1400" dirty="0"/>
          </a:p>
        </p:txBody>
      </p:sp>
    </p:spTree>
    <p:extLst>
      <p:ext uri="{BB962C8B-B14F-4D97-AF65-F5344CB8AC3E}">
        <p14:creationId xmlns:p14="http://schemas.microsoft.com/office/powerpoint/2010/main" val="1331007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Marcador de contenido 8">
            <a:extLst>
              <a:ext uri="{FF2B5EF4-FFF2-40B4-BE49-F238E27FC236}">
                <a16:creationId xmlns:a16="http://schemas.microsoft.com/office/drawing/2014/main" id="{F975DAB9-6909-3B38-4108-A51D1A8C6C8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941" y="2670175"/>
            <a:ext cx="3140868" cy="4187825"/>
          </a:xfrm>
        </p:spPr>
      </p:pic>
      <p:pic>
        <p:nvPicPr>
          <p:cNvPr id="11" name="Marcador de contenido 10">
            <a:extLst>
              <a:ext uri="{FF2B5EF4-FFF2-40B4-BE49-F238E27FC236}">
                <a16:creationId xmlns:a16="http://schemas.microsoft.com/office/drawing/2014/main" id="{8038845E-27F7-F7E7-57EE-4F2673D1892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94816" y="0"/>
            <a:ext cx="5397184" cy="3598122"/>
          </a:xfr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23D4C4E3-D1F8-0078-0CB7-BFC67394FC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182" y="3598122"/>
            <a:ext cx="4889817" cy="3259878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C1F7EC7C-8C88-9D30-6ECA-8BB2C95146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76"/>
          <a:stretch/>
        </p:blipFill>
        <p:spPr>
          <a:xfrm>
            <a:off x="1048941" y="0"/>
            <a:ext cx="5745875" cy="4386655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6904902F-C8F5-12A7-05ED-0B564F48F10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7252" y="3405398"/>
            <a:ext cx="4603468" cy="3452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538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A65D33A8-22A5-E526-33B6-A6B31D5D28E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514" y="0"/>
            <a:ext cx="4347519" cy="3429000"/>
          </a:xfrm>
        </p:spPr>
      </p:pic>
      <p:pic>
        <p:nvPicPr>
          <p:cNvPr id="8" name="Marcador de contenido 7">
            <a:extLst>
              <a:ext uri="{FF2B5EF4-FFF2-40B4-BE49-F238E27FC236}">
                <a16:creationId xmlns:a16="http://schemas.microsoft.com/office/drawing/2014/main" id="{1490283C-0DD9-3F6D-5A11-45753855903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82"/>
          <a:stretch/>
        </p:blipFill>
        <p:spPr>
          <a:xfrm>
            <a:off x="8443608" y="-1190"/>
            <a:ext cx="3748391" cy="2384468"/>
          </a:xfr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E97C1B0C-CF57-6AD9-DD23-0BBE0EDA46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608" y="2383278"/>
            <a:ext cx="3748392" cy="2811294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3748E6E1-67D5-90F4-23D7-C54274DE67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348"/>
          <a:stretch/>
        </p:blipFill>
        <p:spPr>
          <a:xfrm>
            <a:off x="8443607" y="4621396"/>
            <a:ext cx="3748393" cy="2236604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A0454669-980B-79C6-566E-5FF11BDCFD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80"/>
          <a:stretch/>
        </p:blipFill>
        <p:spPr>
          <a:xfrm>
            <a:off x="5428032" y="1211259"/>
            <a:ext cx="3015574" cy="2490280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CDCEE87B-6307-2225-577F-A5918DDB29B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033" y="0"/>
            <a:ext cx="3015574" cy="2010383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80589A24-B31E-A389-467B-C1F3EFD6E20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39"/>
          <a:stretch/>
        </p:blipFill>
        <p:spPr>
          <a:xfrm>
            <a:off x="1080512" y="3078267"/>
            <a:ext cx="7363094" cy="3792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858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B94AF007-6DA4-424E-AC04-5A9A4AD4D84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24710" y="125664"/>
            <a:ext cx="6374311" cy="624303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C59A73C1-25FE-4594-8F2F-90E6402A56B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200" y="119022"/>
            <a:ext cx="5521510" cy="6619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660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Marcador de contenido 3">
            <a:extLst>
              <a:ext uri="{FF2B5EF4-FFF2-40B4-BE49-F238E27FC236}">
                <a16:creationId xmlns:a16="http://schemas.microsoft.com/office/drawing/2014/main" id="{C0249645-EC90-4207-90DD-831B1410860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14456981"/>
              </p:ext>
            </p:extLst>
          </p:nvPr>
        </p:nvGraphicFramePr>
        <p:xfrm>
          <a:off x="1116840" y="180303"/>
          <a:ext cx="9425654" cy="6301178"/>
        </p:xfrm>
        <a:graphic>
          <a:graphicData uri="http://schemas.openxmlformats.org/drawingml/2006/table">
            <a:tbl>
              <a:tblPr/>
              <a:tblGrid>
                <a:gridCol w="8541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38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10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710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905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96802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PE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Inherit"/>
                        </a:rPr>
                        <a:t>HISTORICAL GOLD PRODUCTION, PATAZ BATHOLITH / SINCE YEAR 1900 - DEC. 2018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709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 err="1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Item</a:t>
                      </a:r>
                      <a:endParaRPr lang="es-PE" sz="1400" b="1" i="0" u="none" strike="noStrike" dirty="0">
                        <a:solidFill>
                          <a:srgbClr val="201F1E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PE" sz="1600" b="1" i="0" u="none" strike="noStrike" dirty="0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COMPANY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PERIOD OF OPERATION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b="1" i="0" u="none" strike="noStrike" dirty="0" err="1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Ounces</a:t>
                      </a:r>
                      <a:r>
                        <a:rPr lang="es-PE" sz="1200" b="1" i="0" u="none" strike="noStrike" dirty="0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 Au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9381">
                <a:tc vMerge="1">
                  <a:txBody>
                    <a:bodyPr/>
                    <a:lstStyle/>
                    <a:p>
                      <a:pPr algn="ctr" fontAlgn="ctr"/>
                      <a:endParaRPr lang="es-PE" sz="1100" b="1" i="0" u="none" strike="noStrike" dirty="0">
                        <a:solidFill>
                          <a:srgbClr val="201F1E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 dirty="0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S</a:t>
                      </a:r>
                      <a:r>
                        <a:rPr lang="es-PE" sz="1400" b="1" i="0" u="none" strike="noStrike" dirty="0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INCE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 dirty="0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T</a:t>
                      </a:r>
                      <a:r>
                        <a:rPr lang="es-PE" sz="1400" b="1" i="0" u="none" strike="noStrike" dirty="0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b="1" i="0" u="none" strike="noStrike" dirty="0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PRODUCED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8395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 dirty="0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  Cia. Minera Poderosa S.A.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1,982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 dirty="0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dic-18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 dirty="0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3,353,843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7760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  Northern Mining Co.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 dirty="0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1,929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1,947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725,718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7440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  Consorcio Minero Horizonte S.A.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 dirty="0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1,982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 dirty="0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dic-18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 dirty="0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3,947,660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99248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 dirty="0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  </a:t>
                      </a:r>
                      <a:r>
                        <a:rPr lang="es-PE" sz="1400" b="0" i="0" u="none" strike="noStrike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Minera Aurífera </a:t>
                      </a:r>
                      <a:r>
                        <a:rPr lang="es-PE" sz="1400" b="0" i="0" u="none" strike="noStrike" dirty="0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Retamas S.A.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 dirty="0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1,982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dic-18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 dirty="0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4,230,858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79325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  Sindicato  Minero  Parcoy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1,938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1,960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 dirty="0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763,913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91300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  Cia.  Aurífera Real  Aventura SAC.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1,995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2,010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 dirty="0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83,135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57440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  Cia. Aurífera Buldibuyo Ltda.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1,936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1,960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 dirty="0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437,658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604119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  Small Mining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1,901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dic-18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 dirty="0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1,257,620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0287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r" fontAlgn="ctr"/>
                      <a:r>
                        <a:rPr lang="es-PE" sz="1400" b="1" i="0" u="none" strike="noStrike" dirty="0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>
                          <a:solidFill>
                            <a:srgbClr val="201F1E"/>
                          </a:solidFill>
                          <a:effectLst/>
                          <a:latin typeface="Calibri" panose="020F0502020204030204" pitchFamily="34" charset="0"/>
                        </a:rPr>
                        <a:t>14,800,405</a:t>
                      </a:r>
                    </a:p>
                  </a:txBody>
                  <a:tcPr marL="5750" marR="5750" marT="57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2543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>
            <a:extLst>
              <a:ext uri="{FF2B5EF4-FFF2-40B4-BE49-F238E27FC236}">
                <a16:creationId xmlns:a16="http://schemas.microsoft.com/office/drawing/2014/main" id="{2CB8B0DD-77FD-49FE-B2C6-1BABF72F27F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48496" y="1326523"/>
            <a:ext cx="10058401" cy="5215943"/>
          </a:xfrm>
          <a:prstGeom prst="rect">
            <a:avLst/>
          </a:prstGeom>
        </p:spPr>
      </p:pic>
      <p:sp>
        <p:nvSpPr>
          <p:cNvPr id="7" name="Elipse 6"/>
          <p:cNvSpPr/>
          <p:nvPr/>
        </p:nvSpPr>
        <p:spPr>
          <a:xfrm>
            <a:off x="7856111" y="1815921"/>
            <a:ext cx="1442434" cy="81136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200" b="1" dirty="0" err="1"/>
              <a:t>Jireh-Buldibuyo</a:t>
            </a:r>
            <a:r>
              <a:rPr lang="es-PE" sz="1200" b="1" dirty="0"/>
              <a:t> Mine</a:t>
            </a:r>
          </a:p>
        </p:txBody>
      </p:sp>
      <p:sp>
        <p:nvSpPr>
          <p:cNvPr id="8" name="Flecha derecha 7"/>
          <p:cNvSpPr/>
          <p:nvPr/>
        </p:nvSpPr>
        <p:spPr>
          <a:xfrm>
            <a:off x="9247032" y="2292439"/>
            <a:ext cx="837126" cy="33485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9" name="CuadroTexto 8"/>
          <p:cNvSpPr txBox="1"/>
          <p:nvPr/>
        </p:nvSpPr>
        <p:spPr>
          <a:xfrm>
            <a:off x="1648496" y="608166"/>
            <a:ext cx="9787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b="1" dirty="0">
                <a:solidFill>
                  <a:schemeClr val="tx2"/>
                </a:solidFill>
                <a:latin typeface="Inherit"/>
              </a:rPr>
              <a:t>PRODUCCION HISTORICA DE ORO, BATOLITO PATAZ / DESDE AÑO 1900 - DIC. 2018</a:t>
            </a:r>
          </a:p>
          <a:p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441099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DF519AA4-38C2-42EA-AACB-799ED05D0FC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267" y="206405"/>
            <a:ext cx="5817049" cy="5697245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4DC6D967-2CFB-4423-8BF4-F2139A4387D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3315" y="1714500"/>
            <a:ext cx="6182417" cy="3477610"/>
          </a:xfrm>
          <a:prstGeom prst="rect">
            <a:avLst/>
          </a:prstGeom>
        </p:spPr>
      </p:pic>
      <p:sp>
        <p:nvSpPr>
          <p:cNvPr id="7" name="Elipse 6">
            <a:extLst>
              <a:ext uri="{FF2B5EF4-FFF2-40B4-BE49-F238E27FC236}">
                <a16:creationId xmlns:a16="http://schemas.microsoft.com/office/drawing/2014/main" id="{3A65F190-9F23-4073-A0BC-CCE02A92E59A}"/>
              </a:ext>
            </a:extLst>
          </p:cNvPr>
          <p:cNvSpPr/>
          <p:nvPr/>
        </p:nvSpPr>
        <p:spPr>
          <a:xfrm>
            <a:off x="7892249" y="2787588"/>
            <a:ext cx="612559" cy="641412"/>
          </a:xfrm>
          <a:prstGeom prst="ellipse">
            <a:avLst/>
          </a:prstGeom>
          <a:noFill/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id="{7D8B3F32-5050-947F-8FB8-12D3F0F938F7}"/>
              </a:ext>
            </a:extLst>
          </p:cNvPr>
          <p:cNvGrpSpPr/>
          <p:nvPr/>
        </p:nvGrpSpPr>
        <p:grpSpPr>
          <a:xfrm>
            <a:off x="3580327" y="5726112"/>
            <a:ext cx="8268237" cy="1131888"/>
            <a:chOff x="3580327" y="5726112"/>
            <a:chExt cx="8268237" cy="1131888"/>
          </a:xfrm>
        </p:grpSpPr>
        <p:pic>
          <p:nvPicPr>
            <p:cNvPr id="8" name="Imagen 7">
              <a:extLst>
                <a:ext uri="{FF2B5EF4-FFF2-40B4-BE49-F238E27FC236}">
                  <a16:creationId xmlns:a16="http://schemas.microsoft.com/office/drawing/2014/main" id="{ED16F002-6977-42D8-865D-BE30DA58F9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0327" y="5726112"/>
              <a:ext cx="8268237" cy="1131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CuadroTexto 1">
              <a:extLst>
                <a:ext uri="{FF2B5EF4-FFF2-40B4-BE49-F238E27FC236}">
                  <a16:creationId xmlns:a16="http://schemas.microsoft.com/office/drawing/2014/main" id="{CFF61530-2E42-12C5-86E1-93063B611C4B}"/>
                </a:ext>
              </a:extLst>
            </p:cNvPr>
            <p:cNvSpPr txBox="1"/>
            <p:nvPr/>
          </p:nvSpPr>
          <p:spPr>
            <a:xfrm>
              <a:off x="8354060" y="6548121"/>
              <a:ext cx="520699" cy="276999"/>
            </a:xfrm>
            <a:prstGeom prst="rect">
              <a:avLst/>
            </a:prstGeom>
            <a:solidFill>
              <a:srgbClr val="CBF285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PE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1240</a:t>
              </a:r>
            </a:p>
          </p:txBody>
        </p:sp>
        <p:sp>
          <p:nvSpPr>
            <p:cNvPr id="3" name="CuadroTexto 2">
              <a:extLst>
                <a:ext uri="{FF2B5EF4-FFF2-40B4-BE49-F238E27FC236}">
                  <a16:creationId xmlns:a16="http://schemas.microsoft.com/office/drawing/2014/main" id="{4849D7CB-2A3A-655F-D774-295FA6A959FB}"/>
                </a:ext>
              </a:extLst>
            </p:cNvPr>
            <p:cNvSpPr txBox="1"/>
            <p:nvPr/>
          </p:nvSpPr>
          <p:spPr>
            <a:xfrm>
              <a:off x="8361679" y="6024879"/>
              <a:ext cx="500381" cy="246221"/>
            </a:xfrm>
            <a:prstGeom prst="rect">
              <a:avLst/>
            </a:prstGeom>
            <a:solidFill>
              <a:srgbClr val="CBF285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PE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510</a:t>
              </a:r>
            </a:p>
          </p:txBody>
        </p:sp>
        <p:sp>
          <p:nvSpPr>
            <p:cNvPr id="5" name="CuadroTexto 4">
              <a:extLst>
                <a:ext uri="{FF2B5EF4-FFF2-40B4-BE49-F238E27FC236}">
                  <a16:creationId xmlns:a16="http://schemas.microsoft.com/office/drawing/2014/main" id="{11A3EC27-4CEA-A2B5-E5AF-BF1327D45402}"/>
                </a:ext>
              </a:extLst>
            </p:cNvPr>
            <p:cNvSpPr txBox="1"/>
            <p:nvPr/>
          </p:nvSpPr>
          <p:spPr>
            <a:xfrm>
              <a:off x="8359140" y="6276480"/>
              <a:ext cx="500381" cy="246221"/>
            </a:xfrm>
            <a:prstGeom prst="rect">
              <a:avLst/>
            </a:prstGeom>
            <a:solidFill>
              <a:srgbClr val="CBF285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PE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730</a:t>
              </a:r>
            </a:p>
          </p:txBody>
        </p:sp>
      </p:grpSp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A79A43F9-3A28-98CE-554C-D11A6AB937C2}"/>
              </a:ext>
            </a:extLst>
          </p:cNvPr>
          <p:cNvCxnSpPr>
            <a:cxnSpLocks/>
          </p:cNvCxnSpPr>
          <p:nvPr/>
        </p:nvCxnSpPr>
        <p:spPr>
          <a:xfrm>
            <a:off x="8336280" y="6271100"/>
            <a:ext cx="53847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9803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0195" y="282101"/>
            <a:ext cx="6245157" cy="6448954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33098" y="42280"/>
            <a:ext cx="4844374" cy="6688775"/>
          </a:xfrm>
          <a:prstGeom prst="rect">
            <a:avLst/>
          </a:prstGeom>
        </p:spPr>
      </p:pic>
      <p:sp>
        <p:nvSpPr>
          <p:cNvPr id="4" name="Elipse 3">
            <a:extLst>
              <a:ext uri="{FF2B5EF4-FFF2-40B4-BE49-F238E27FC236}">
                <a16:creationId xmlns:a16="http://schemas.microsoft.com/office/drawing/2014/main" id="{35089CCF-E0A1-4B5F-8572-71F0A5E48AE2}"/>
              </a:ext>
            </a:extLst>
          </p:cNvPr>
          <p:cNvSpPr/>
          <p:nvPr/>
        </p:nvSpPr>
        <p:spPr>
          <a:xfrm>
            <a:off x="2301498" y="3091912"/>
            <a:ext cx="937647" cy="1038386"/>
          </a:xfrm>
          <a:prstGeom prst="ellipse">
            <a:avLst/>
          </a:prstGeom>
          <a:noFill/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05626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4703" y="201513"/>
            <a:ext cx="10689465" cy="6494591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EBA4F6EA-CDE8-4620-989E-EECF4597D933}"/>
              </a:ext>
            </a:extLst>
          </p:cNvPr>
          <p:cNvSpPr txBox="1"/>
          <p:nvPr/>
        </p:nvSpPr>
        <p:spPr>
          <a:xfrm>
            <a:off x="9481602" y="5073135"/>
            <a:ext cx="10114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err="1"/>
              <a:t>Nv</a:t>
            </a:r>
            <a:r>
              <a:rPr lang="es-ES" b="1" dirty="0"/>
              <a:t>. 2700</a:t>
            </a:r>
            <a:endParaRPr lang="en-US" b="1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79AFBFC-2167-4C40-B9E6-4FBD36180061}"/>
              </a:ext>
            </a:extLst>
          </p:cNvPr>
          <p:cNvSpPr txBox="1"/>
          <p:nvPr/>
        </p:nvSpPr>
        <p:spPr>
          <a:xfrm>
            <a:off x="7394497" y="3799691"/>
            <a:ext cx="10114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err="1"/>
              <a:t>Nv</a:t>
            </a:r>
            <a:r>
              <a:rPr lang="es-ES" b="1" dirty="0"/>
              <a:t>. 2730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474671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26B33F80-EAA7-40CC-B8DC-1C6AD52118E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10540" y="107503"/>
            <a:ext cx="7483876" cy="6642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734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ED4F73A6-3C7E-4741-93FD-3D8BDD3A470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6871" y="624893"/>
            <a:ext cx="8426823" cy="5273884"/>
          </a:xfrm>
          <a:prstGeom prst="rect">
            <a:avLst/>
          </a:prstGeom>
        </p:spPr>
      </p:pic>
      <p:pic>
        <p:nvPicPr>
          <p:cNvPr id="6" name="image3.jpeg">
            <a:extLst>
              <a:ext uri="{FF2B5EF4-FFF2-40B4-BE49-F238E27FC236}">
                <a16:creationId xmlns:a16="http://schemas.microsoft.com/office/drawing/2014/main" id="{33DF2FB2-CE78-4D52-AFDA-7229EA5A2859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2616" y="5222801"/>
            <a:ext cx="1284605" cy="966470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75049962-2E94-4119-A16D-4120EEBF17A3}"/>
              </a:ext>
            </a:extLst>
          </p:cNvPr>
          <p:cNvSpPr txBox="1"/>
          <p:nvPr/>
        </p:nvSpPr>
        <p:spPr>
          <a:xfrm>
            <a:off x="9162167" y="1156446"/>
            <a:ext cx="2545505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b="1" dirty="0"/>
              <a:t>OTRAS VETAS QUE</a:t>
            </a:r>
          </a:p>
          <a:p>
            <a:pPr algn="ctr"/>
            <a:r>
              <a:rPr lang="es-ES" b="1" dirty="0"/>
              <a:t>FALTAN CUBICAR:</a:t>
            </a:r>
          </a:p>
          <a:p>
            <a:endParaRPr lang="es-ES" dirty="0"/>
          </a:p>
          <a:p>
            <a:r>
              <a:rPr lang="es-ES" dirty="0"/>
              <a:t>VETA SAN MARCOS</a:t>
            </a:r>
          </a:p>
          <a:p>
            <a:r>
              <a:rPr lang="es-ES" dirty="0"/>
              <a:t>VETA SAN PEDRO</a:t>
            </a:r>
          </a:p>
          <a:p>
            <a:r>
              <a:rPr lang="es-ES" dirty="0"/>
              <a:t>VETA SAN MATEO</a:t>
            </a:r>
          </a:p>
          <a:p>
            <a:r>
              <a:rPr lang="es-ES" dirty="0"/>
              <a:t>VETA FALLA DON JULIO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800738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rrency Symbols 16x9">
  <a:themeElements>
    <a:clrScheme name="Currency Symbols">
      <a:dk1>
        <a:srgbClr val="303030"/>
      </a:dk1>
      <a:lt1>
        <a:sysClr val="window" lastClr="FFFFFF"/>
      </a:lt1>
      <a:dk2>
        <a:srgbClr val="000000"/>
      </a:dk2>
      <a:lt2>
        <a:srgbClr val="E8DEC9"/>
      </a:lt2>
      <a:accent1>
        <a:srgbClr val="F7C547"/>
      </a:accent1>
      <a:accent2>
        <a:srgbClr val="AB3C33"/>
      </a:accent2>
      <a:accent3>
        <a:srgbClr val="506084"/>
      </a:accent3>
      <a:accent4>
        <a:srgbClr val="599EA5"/>
      </a:accent4>
      <a:accent5>
        <a:srgbClr val="758F21"/>
      </a:accent5>
      <a:accent6>
        <a:srgbClr val="894A27"/>
      </a:accent6>
      <a:hlink>
        <a:srgbClr val="506084"/>
      </a:hlink>
      <a:folHlink>
        <a:srgbClr val="828282"/>
      </a:folHlink>
    </a:clrScheme>
    <a:fontScheme name="Currency Symbols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urrency symbols presentation (widescreen).potx" id="{0BEEB329-2C4D-4D02-9858-CA91ACE92AB1}" vid="{944DA297-E844-470D-A85C-00068074ACC2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897</TotalTime>
  <Words>749</Words>
  <Application>Microsoft Office PowerPoint</Application>
  <PresentationFormat>Panorámica</PresentationFormat>
  <Paragraphs>172</Paragraphs>
  <Slides>16</Slides>
  <Notes>1</Notes>
  <HiddenSlides>0</HiddenSlides>
  <MMClips>0</MMClips>
  <ScaleCrop>false</ScaleCrop>
  <HeadingPairs>
    <vt:vector size="8" baseType="variant">
      <vt:variant>
        <vt:lpstr>Fuentes usadas</vt:lpstr>
      </vt:variant>
      <vt:variant>
        <vt:i4>8</vt:i4>
      </vt:variant>
      <vt:variant>
        <vt:lpstr>Tema</vt:lpstr>
      </vt:variant>
      <vt:variant>
        <vt:i4>2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7" baseType="lpstr">
      <vt:lpstr>MS Mincho</vt:lpstr>
      <vt:lpstr>Arial</vt:lpstr>
      <vt:lpstr>Calibri</vt:lpstr>
      <vt:lpstr>Calibri Light</vt:lpstr>
      <vt:lpstr>Calisto MT</vt:lpstr>
      <vt:lpstr>Cambria</vt:lpstr>
      <vt:lpstr>Inherit</vt:lpstr>
      <vt:lpstr>Wingdings</vt:lpstr>
      <vt:lpstr>1_Office Theme</vt:lpstr>
      <vt:lpstr>Currency Symbols 16x9</vt:lpstr>
      <vt:lpstr>Worksheet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Matthias Reiser</dc:creator>
  <cp:lastModifiedBy>julio cesar torres escalante</cp:lastModifiedBy>
  <cp:revision>99</cp:revision>
  <dcterms:created xsi:type="dcterms:W3CDTF">2019-08-20T17:53:47Z</dcterms:created>
  <dcterms:modified xsi:type="dcterms:W3CDTF">2025-01-11T02:18:24Z</dcterms:modified>
</cp:coreProperties>
</file>