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Lst>
  <p:notesMasterIdLst>
    <p:notesMasterId r:id="rId64"/>
  </p:notesMasterIdLst>
  <p:sldIdLst>
    <p:sldId id="256" r:id="rId2"/>
    <p:sldId id="257" r:id="rId3"/>
    <p:sldId id="287" r:id="rId4"/>
    <p:sldId id="321" r:id="rId5"/>
    <p:sldId id="261" r:id="rId6"/>
    <p:sldId id="268" r:id="rId7"/>
    <p:sldId id="323" r:id="rId8"/>
    <p:sldId id="286" r:id="rId9"/>
    <p:sldId id="263" r:id="rId10"/>
    <p:sldId id="324" r:id="rId11"/>
    <p:sldId id="325" r:id="rId12"/>
    <p:sldId id="326" r:id="rId13"/>
    <p:sldId id="267" r:id="rId14"/>
    <p:sldId id="307" r:id="rId15"/>
    <p:sldId id="308" r:id="rId16"/>
    <p:sldId id="285" r:id="rId17"/>
    <p:sldId id="311" r:id="rId18"/>
    <p:sldId id="283" r:id="rId19"/>
    <p:sldId id="264" r:id="rId20"/>
    <p:sldId id="296" r:id="rId21"/>
    <p:sldId id="266" r:id="rId22"/>
    <p:sldId id="290" r:id="rId23"/>
    <p:sldId id="310" r:id="rId24"/>
    <p:sldId id="288" r:id="rId25"/>
    <p:sldId id="289" r:id="rId26"/>
    <p:sldId id="327" r:id="rId27"/>
    <p:sldId id="265" r:id="rId28"/>
    <p:sldId id="262" r:id="rId29"/>
    <p:sldId id="299" r:id="rId30"/>
    <p:sldId id="317" r:id="rId31"/>
    <p:sldId id="302" r:id="rId32"/>
    <p:sldId id="301" r:id="rId33"/>
    <p:sldId id="300" r:id="rId34"/>
    <p:sldId id="298" r:id="rId35"/>
    <p:sldId id="304" r:id="rId36"/>
    <p:sldId id="303" r:id="rId37"/>
    <p:sldId id="320" r:id="rId38"/>
    <p:sldId id="291" r:id="rId39"/>
    <p:sldId id="292" r:id="rId40"/>
    <p:sldId id="293" r:id="rId41"/>
    <p:sldId id="294" r:id="rId42"/>
    <p:sldId id="284" r:id="rId43"/>
    <p:sldId id="269" r:id="rId44"/>
    <p:sldId id="270" r:id="rId45"/>
    <p:sldId id="271" r:id="rId46"/>
    <p:sldId id="272" r:id="rId47"/>
    <p:sldId id="273" r:id="rId48"/>
    <p:sldId id="274" r:id="rId49"/>
    <p:sldId id="275" r:id="rId50"/>
    <p:sldId id="276" r:id="rId51"/>
    <p:sldId id="277" r:id="rId52"/>
    <p:sldId id="278" r:id="rId53"/>
    <p:sldId id="279" r:id="rId54"/>
    <p:sldId id="280" r:id="rId55"/>
    <p:sldId id="281" r:id="rId56"/>
    <p:sldId id="297" r:id="rId57"/>
    <p:sldId id="319" r:id="rId58"/>
    <p:sldId id="314" r:id="rId59"/>
    <p:sldId id="315" r:id="rId60"/>
    <p:sldId id="305" r:id="rId61"/>
    <p:sldId id="316" r:id="rId62"/>
    <p:sldId id="328" r:id="rId63"/>
  </p:sldIdLst>
  <p:sldSz cx="9144000" cy="6858000" type="screen4x3"/>
  <p:notesSz cx="6858000" cy="9144000"/>
  <p:defaultTextStyle>
    <a:defPPr>
      <a:defRPr lang="es-ES"/>
    </a:defPPr>
    <a:lvl1pPr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Verdana" panose="020B0604030504040204" pitchFamily="34" charset="0"/>
        <a:ea typeface="+mn-ea"/>
        <a:cs typeface="+mn-cs"/>
      </a:defRPr>
    </a:lvl5pPr>
    <a:lvl6pPr marL="2286000" algn="l" defTabSz="914400" rtl="0" eaLnBrk="1" latinLnBrk="0" hangingPunct="1">
      <a:defRPr kern="1200">
        <a:solidFill>
          <a:schemeClr val="tx1"/>
        </a:solidFill>
        <a:latin typeface="Verdana" panose="020B0604030504040204" pitchFamily="34" charset="0"/>
        <a:ea typeface="+mn-ea"/>
        <a:cs typeface="+mn-cs"/>
      </a:defRPr>
    </a:lvl6pPr>
    <a:lvl7pPr marL="2743200" algn="l" defTabSz="914400" rtl="0" eaLnBrk="1" latinLnBrk="0" hangingPunct="1">
      <a:defRPr kern="1200">
        <a:solidFill>
          <a:schemeClr val="tx1"/>
        </a:solidFill>
        <a:latin typeface="Verdana" panose="020B0604030504040204" pitchFamily="34" charset="0"/>
        <a:ea typeface="+mn-ea"/>
        <a:cs typeface="+mn-cs"/>
      </a:defRPr>
    </a:lvl7pPr>
    <a:lvl8pPr marL="3200400" algn="l" defTabSz="914400" rtl="0" eaLnBrk="1" latinLnBrk="0" hangingPunct="1">
      <a:defRPr kern="1200">
        <a:solidFill>
          <a:schemeClr val="tx1"/>
        </a:solidFill>
        <a:latin typeface="Verdana" panose="020B0604030504040204" pitchFamily="34" charset="0"/>
        <a:ea typeface="+mn-ea"/>
        <a:cs typeface="+mn-cs"/>
      </a:defRPr>
    </a:lvl8pPr>
    <a:lvl9pPr marL="3657600" algn="l" defTabSz="914400" rtl="0" eaLnBrk="1" latinLnBrk="0" hangingPunct="1">
      <a:defRPr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5" autoAdjust="0"/>
    <p:restoredTop sz="88862" autoAdjust="0"/>
  </p:normalViewPr>
  <p:slideViewPr>
    <p:cSldViewPr>
      <p:cViewPr varScale="1">
        <p:scale>
          <a:sx n="73" d="100"/>
          <a:sy n="73" d="100"/>
        </p:scale>
        <p:origin x="1723"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es-PE"/>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B417E7D0-0B90-4C81-A7FE-5C93F39B57F5}" type="datetimeFigureOut">
              <a:rPr lang="es-PE"/>
              <a:pPr>
                <a:defRPr/>
              </a:pPr>
              <a:t>3/01/2024</a:t>
            </a:fld>
            <a:endParaRPr lang="es-PE"/>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PE"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s-PE"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es-PE"/>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75EC281-4F2A-4C3A-9F44-CB42CB5C57D4}" type="slidenum">
              <a:rPr lang="es-PE" altLang="es-MX"/>
              <a:pPr>
                <a:defRPr/>
              </a:pPr>
              <a:t>‹Nº›</a:t>
            </a:fld>
            <a:endParaRPr lang="es-PE" altLang="es-MX"/>
          </a:p>
        </p:txBody>
      </p:sp>
    </p:spTree>
    <p:extLst>
      <p:ext uri="{BB962C8B-B14F-4D97-AF65-F5344CB8AC3E}">
        <p14:creationId xmlns:p14="http://schemas.microsoft.com/office/powerpoint/2010/main" val="10563012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arcador de imagen de diapositiva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Marcador de notas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PE" altLang="es-PE"/>
          </a:p>
        </p:txBody>
      </p:sp>
      <p:sp>
        <p:nvSpPr>
          <p:cNvPr id="4100" name="Marcador de número de diapositiva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65684092-D00E-495D-A91C-17DAA50B5C0D}" type="slidenum">
              <a:rPr lang="es-PE" altLang="es-PE" smtClean="0"/>
              <a:pPr/>
              <a:t>1</a:t>
            </a:fld>
            <a:endParaRPr lang="es-PE" altLang="es-PE"/>
          </a:p>
        </p:txBody>
      </p:sp>
    </p:spTree>
    <p:extLst>
      <p:ext uri="{BB962C8B-B14F-4D97-AF65-F5344CB8AC3E}">
        <p14:creationId xmlns:p14="http://schemas.microsoft.com/office/powerpoint/2010/main" val="3660964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6963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D2AD48A3-EE8B-441B-9B0E-4CEEF8F90833}" type="slidenum">
              <a:rPr lang="es-PE" altLang="es-MX" smtClean="0"/>
              <a:pPr/>
              <a:t>56</a:t>
            </a:fld>
            <a:endParaRPr lang="es-PE" altLang="es-MX"/>
          </a:p>
        </p:txBody>
      </p:sp>
    </p:spTree>
    <p:extLst>
      <p:ext uri="{BB962C8B-B14F-4D97-AF65-F5344CB8AC3E}">
        <p14:creationId xmlns:p14="http://schemas.microsoft.com/office/powerpoint/2010/main" val="1027940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7578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30387628-2084-4DB9-B252-1D054DC08260}" type="slidenum">
              <a:rPr lang="es-PE" altLang="es-MX" smtClean="0"/>
              <a:pPr/>
              <a:t>61</a:t>
            </a:fld>
            <a:endParaRPr lang="es-PE" altLang="es-MX"/>
          </a:p>
        </p:txBody>
      </p:sp>
    </p:spTree>
    <p:extLst>
      <p:ext uri="{BB962C8B-B14F-4D97-AF65-F5344CB8AC3E}">
        <p14:creationId xmlns:p14="http://schemas.microsoft.com/office/powerpoint/2010/main" val="11666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614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15C86842-128D-4C9F-903B-D1B104D24BB1}" type="slidenum">
              <a:rPr lang="es-PE" altLang="es-MX" smtClean="0"/>
              <a:pPr/>
              <a:t>2</a:t>
            </a:fld>
            <a:endParaRPr lang="es-PE" altLang="es-MX"/>
          </a:p>
        </p:txBody>
      </p:sp>
    </p:spTree>
    <p:extLst>
      <p:ext uri="{BB962C8B-B14F-4D97-AF65-F5344CB8AC3E}">
        <p14:creationId xmlns:p14="http://schemas.microsoft.com/office/powerpoint/2010/main" val="1646721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a:p>
            <a:endParaRPr lang="es-MX" altLang="es-MX"/>
          </a:p>
        </p:txBody>
      </p:sp>
      <p:sp>
        <p:nvSpPr>
          <p:cNvPr id="81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0634A27A-B628-4395-8528-EED053F5528C}" type="slidenum">
              <a:rPr lang="es-PE" altLang="es-MX" smtClean="0"/>
              <a:pPr/>
              <a:t>3</a:t>
            </a:fld>
            <a:endParaRPr lang="es-PE" altLang="es-MX"/>
          </a:p>
        </p:txBody>
      </p:sp>
    </p:spTree>
    <p:extLst>
      <p:ext uri="{BB962C8B-B14F-4D97-AF65-F5344CB8AC3E}">
        <p14:creationId xmlns:p14="http://schemas.microsoft.com/office/powerpoint/2010/main" val="380167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a:p>
            <a:endParaRPr lang="es-MX" altLang="es-MX"/>
          </a:p>
          <a:p>
            <a:endParaRPr lang="es-MX" altLang="es-MX"/>
          </a:p>
          <a:p>
            <a:endParaRPr lang="es-MX" altLang="es-MX"/>
          </a:p>
        </p:txBody>
      </p:sp>
      <p:sp>
        <p:nvSpPr>
          <p:cNvPr id="337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BD42F0E4-754C-4B89-B259-00F6E00D9E58}" type="slidenum">
              <a:rPr lang="es-PE" altLang="es-MX" smtClean="0"/>
              <a:pPr/>
              <a:t>27</a:t>
            </a:fld>
            <a:endParaRPr lang="es-PE" altLang="es-MX"/>
          </a:p>
        </p:txBody>
      </p:sp>
    </p:spTree>
    <p:extLst>
      <p:ext uri="{BB962C8B-B14F-4D97-AF65-F5344CB8AC3E}">
        <p14:creationId xmlns:p14="http://schemas.microsoft.com/office/powerpoint/2010/main" val="1665799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4608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BE6471AF-86D1-4550-B779-FDE00147B5E0}" type="slidenum">
              <a:rPr lang="es-PE" altLang="es-MX" smtClean="0"/>
              <a:pPr/>
              <a:t>38</a:t>
            </a:fld>
            <a:endParaRPr lang="es-PE" altLang="es-MX"/>
          </a:p>
        </p:txBody>
      </p:sp>
    </p:spTree>
    <p:extLst>
      <p:ext uri="{BB962C8B-B14F-4D97-AF65-F5344CB8AC3E}">
        <p14:creationId xmlns:p14="http://schemas.microsoft.com/office/powerpoint/2010/main" val="98876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PE"/>
          </a:p>
        </p:txBody>
      </p:sp>
      <p:sp>
        <p:nvSpPr>
          <p:cNvPr id="5222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2B681232-B094-482F-8D51-2D4552521C87}" type="slidenum">
              <a:rPr lang="es-PE" altLang="es-MX" smtClean="0"/>
              <a:pPr/>
              <a:t>43</a:t>
            </a:fld>
            <a:endParaRPr lang="es-PE" altLang="es-MX"/>
          </a:p>
        </p:txBody>
      </p:sp>
    </p:spTree>
    <p:extLst>
      <p:ext uri="{BB962C8B-B14F-4D97-AF65-F5344CB8AC3E}">
        <p14:creationId xmlns:p14="http://schemas.microsoft.com/office/powerpoint/2010/main" val="560408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PE" altLang="es-PE"/>
          </a:p>
        </p:txBody>
      </p:sp>
      <p:sp>
        <p:nvSpPr>
          <p:cNvPr id="59396"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6E982AFE-6C24-4332-8FF8-8EBDA2041B93}" type="slidenum">
              <a:rPr lang="es-PE" altLang="es-PE" smtClean="0"/>
              <a:pPr/>
              <a:t>49</a:t>
            </a:fld>
            <a:endParaRPr lang="es-PE" altLang="es-PE"/>
          </a:p>
        </p:txBody>
      </p:sp>
    </p:spTree>
    <p:extLst>
      <p:ext uri="{BB962C8B-B14F-4D97-AF65-F5344CB8AC3E}">
        <p14:creationId xmlns:p14="http://schemas.microsoft.com/office/powerpoint/2010/main" val="1216677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MX"/>
          </a:p>
        </p:txBody>
      </p:sp>
      <p:sp>
        <p:nvSpPr>
          <p:cNvPr id="6246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948E26B7-E6CB-4A5D-A198-6563E1D7A29E}" type="slidenum">
              <a:rPr lang="es-PE" altLang="es-MX" smtClean="0"/>
              <a:pPr/>
              <a:t>51</a:t>
            </a:fld>
            <a:endParaRPr lang="es-PE" altLang="es-MX"/>
          </a:p>
        </p:txBody>
      </p:sp>
    </p:spTree>
    <p:extLst>
      <p:ext uri="{BB962C8B-B14F-4D97-AF65-F5344CB8AC3E}">
        <p14:creationId xmlns:p14="http://schemas.microsoft.com/office/powerpoint/2010/main" val="1272001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MX" altLang="es-PE"/>
          </a:p>
        </p:txBody>
      </p:sp>
      <p:sp>
        <p:nvSpPr>
          <p:cNvPr id="6656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fld id="{46B4D3B4-B326-448B-B31B-7DAF79F258DD}" type="slidenum">
              <a:rPr lang="es-PE" altLang="es-MX" smtClean="0"/>
              <a:pPr/>
              <a:t>54</a:t>
            </a:fld>
            <a:endParaRPr lang="es-PE" altLang="es-MX"/>
          </a:p>
        </p:txBody>
      </p:sp>
    </p:spTree>
    <p:extLst>
      <p:ext uri="{BB962C8B-B14F-4D97-AF65-F5344CB8AC3E}">
        <p14:creationId xmlns:p14="http://schemas.microsoft.com/office/powerpoint/2010/main" val="2055218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43F801E-7CFD-4074-A17F-EF2CADF9B485}" type="slidenum">
              <a:rPr lang="es-ES" altLang="es-MX"/>
              <a:pPr>
                <a:defRPr/>
              </a:pPr>
              <a:t>‹Nº›</a:t>
            </a:fld>
            <a:endParaRPr lang="es-ES" altLang="es-MX"/>
          </a:p>
        </p:txBody>
      </p:sp>
    </p:spTree>
    <p:extLst>
      <p:ext uri="{BB962C8B-B14F-4D97-AF65-F5344CB8AC3E}">
        <p14:creationId xmlns:p14="http://schemas.microsoft.com/office/powerpoint/2010/main" val="2523366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52BFF71-59CF-4EA8-B941-5DDF48BDD0AA}" type="slidenum">
              <a:rPr lang="es-ES" altLang="es-MX"/>
              <a:pPr>
                <a:defRPr/>
              </a:pPr>
              <a:t>‹Nº›</a:t>
            </a:fld>
            <a:endParaRPr lang="es-ES" altLang="es-MX"/>
          </a:p>
        </p:txBody>
      </p:sp>
    </p:spTree>
    <p:extLst>
      <p:ext uri="{BB962C8B-B14F-4D97-AF65-F5344CB8AC3E}">
        <p14:creationId xmlns:p14="http://schemas.microsoft.com/office/powerpoint/2010/main" val="1948578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81B9F27-BF71-4472-AD9A-E9DD41FB3A51}" type="slidenum">
              <a:rPr lang="es-ES" altLang="es-MX"/>
              <a:pPr>
                <a:defRPr/>
              </a:pPr>
              <a:t>‹Nº›</a:t>
            </a:fld>
            <a:endParaRPr lang="es-ES" altLang="es-MX"/>
          </a:p>
        </p:txBody>
      </p:sp>
    </p:spTree>
    <p:extLst>
      <p:ext uri="{BB962C8B-B14F-4D97-AF65-F5344CB8AC3E}">
        <p14:creationId xmlns:p14="http://schemas.microsoft.com/office/powerpoint/2010/main" val="2594483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39825"/>
          </a:xfrm>
        </p:spPr>
        <p:txBody>
          <a:bodyPr/>
          <a:lstStyle/>
          <a:p>
            <a:r>
              <a:rPr lang="es-ES"/>
              <a:t>Haga clic para modificar el estilo de título del patrón</a:t>
            </a:r>
          </a:p>
        </p:txBody>
      </p:sp>
      <p:sp>
        <p:nvSpPr>
          <p:cNvPr id="3" name="2 Marcador de tabla"/>
          <p:cNvSpPr>
            <a:spLocks noGrp="1"/>
          </p:cNvSpPr>
          <p:nvPr>
            <p:ph type="tbl" idx="1"/>
          </p:nvPr>
        </p:nvSpPr>
        <p:spPr>
          <a:xfrm>
            <a:off x="457200" y="1600200"/>
            <a:ext cx="8229600" cy="4530725"/>
          </a:xfrm>
        </p:spPr>
        <p:txBody>
          <a:bodyPr rtlCol="0">
            <a:normAutofit/>
          </a:bodyPr>
          <a:lstStyle/>
          <a:p>
            <a:pPr lvl="0"/>
            <a:endParaRPr lang="es-ES" noProof="0"/>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C0E1C1C-8BB7-44B6-88F2-A5E9C50E5B91}" type="slidenum">
              <a:rPr lang="es-ES" altLang="es-MX"/>
              <a:pPr>
                <a:defRPr/>
              </a:pPr>
              <a:t>‹Nº›</a:t>
            </a:fld>
            <a:endParaRPr lang="es-ES" altLang="es-MX"/>
          </a:p>
        </p:txBody>
      </p:sp>
    </p:spTree>
    <p:extLst>
      <p:ext uri="{BB962C8B-B14F-4D97-AF65-F5344CB8AC3E}">
        <p14:creationId xmlns:p14="http://schemas.microsoft.com/office/powerpoint/2010/main" val="1496160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7813"/>
            <a:ext cx="8229600" cy="585311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3" name="3 Marcador de fecha"/>
          <p:cNvSpPr>
            <a:spLocks noGrp="1"/>
          </p:cNvSpPr>
          <p:nvPr>
            <p:ph type="dt" sz="half" idx="10"/>
          </p:nvPr>
        </p:nvSpPr>
        <p:spPr/>
        <p:txBody>
          <a:bodyPr/>
          <a:lstStyle>
            <a:lvl1pPr>
              <a:defRPr/>
            </a:lvl1pPr>
          </a:lstStyle>
          <a:p>
            <a:pPr>
              <a:defRPr/>
            </a:pPr>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3CDCCCA3-D14F-4D9A-8FF1-96A9F063E9B7}" type="slidenum">
              <a:rPr lang="es-ES" altLang="es-MX"/>
              <a:pPr>
                <a:defRPr/>
              </a:pPr>
              <a:t>‹Nº›</a:t>
            </a:fld>
            <a:endParaRPr lang="es-ES" altLang="es-MX"/>
          </a:p>
        </p:txBody>
      </p:sp>
    </p:spTree>
    <p:extLst>
      <p:ext uri="{BB962C8B-B14F-4D97-AF65-F5344CB8AC3E}">
        <p14:creationId xmlns:p14="http://schemas.microsoft.com/office/powerpoint/2010/main" val="2182756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B5E60FE-704C-4799-AFF2-FD2BED5E0A2D}" type="slidenum">
              <a:rPr lang="es-ES" altLang="es-MX"/>
              <a:pPr>
                <a:defRPr/>
              </a:pPr>
              <a:t>‹Nº›</a:t>
            </a:fld>
            <a:endParaRPr lang="es-ES" altLang="es-MX"/>
          </a:p>
        </p:txBody>
      </p:sp>
    </p:spTree>
    <p:extLst>
      <p:ext uri="{BB962C8B-B14F-4D97-AF65-F5344CB8AC3E}">
        <p14:creationId xmlns:p14="http://schemas.microsoft.com/office/powerpoint/2010/main" val="2684571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F3575B4-8450-4464-BA07-2AA91F1A05A4}" type="slidenum">
              <a:rPr lang="es-ES" altLang="es-MX"/>
              <a:pPr>
                <a:defRPr/>
              </a:pPr>
              <a:t>‹Nº›</a:t>
            </a:fld>
            <a:endParaRPr lang="es-ES" altLang="es-MX"/>
          </a:p>
        </p:txBody>
      </p:sp>
    </p:spTree>
    <p:extLst>
      <p:ext uri="{BB962C8B-B14F-4D97-AF65-F5344CB8AC3E}">
        <p14:creationId xmlns:p14="http://schemas.microsoft.com/office/powerpoint/2010/main" val="226844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248F3B7B-F322-4704-BBEB-6118A76D2C39}" type="slidenum">
              <a:rPr lang="es-ES" altLang="es-MX"/>
              <a:pPr>
                <a:defRPr/>
              </a:pPr>
              <a:t>‹Nº›</a:t>
            </a:fld>
            <a:endParaRPr lang="es-ES" altLang="es-MX"/>
          </a:p>
        </p:txBody>
      </p:sp>
    </p:spTree>
    <p:extLst>
      <p:ext uri="{BB962C8B-B14F-4D97-AF65-F5344CB8AC3E}">
        <p14:creationId xmlns:p14="http://schemas.microsoft.com/office/powerpoint/2010/main" val="1270303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3 Marcador de fecha"/>
          <p:cNvSpPr>
            <a:spLocks noGrp="1"/>
          </p:cNvSpPr>
          <p:nvPr>
            <p:ph type="dt" sz="half" idx="10"/>
          </p:nvPr>
        </p:nvSpPr>
        <p:spPr/>
        <p:txBody>
          <a:bodyPr/>
          <a:lstStyle>
            <a:lvl1pPr>
              <a:defRPr/>
            </a:lvl1pPr>
          </a:lstStyle>
          <a:p>
            <a:pPr>
              <a:defRPr/>
            </a:pPr>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DB1AE831-37BD-4AEB-8F75-7797FF807DC4}" type="slidenum">
              <a:rPr lang="es-ES" altLang="es-MX"/>
              <a:pPr>
                <a:defRPr/>
              </a:pPr>
              <a:t>‹Nº›</a:t>
            </a:fld>
            <a:endParaRPr lang="es-ES" altLang="es-MX"/>
          </a:p>
        </p:txBody>
      </p:sp>
    </p:spTree>
    <p:extLst>
      <p:ext uri="{BB962C8B-B14F-4D97-AF65-F5344CB8AC3E}">
        <p14:creationId xmlns:p14="http://schemas.microsoft.com/office/powerpoint/2010/main" val="1763836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3 Marcador de fecha"/>
          <p:cNvSpPr>
            <a:spLocks noGrp="1"/>
          </p:cNvSpPr>
          <p:nvPr>
            <p:ph type="dt" sz="half" idx="10"/>
          </p:nvPr>
        </p:nvSpPr>
        <p:spPr/>
        <p:txBody>
          <a:bodyPr/>
          <a:lstStyle>
            <a:lvl1pPr>
              <a:defRPr/>
            </a:lvl1pPr>
          </a:lstStyle>
          <a:p>
            <a:pPr>
              <a:defRPr/>
            </a:pPr>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93F1E821-5B25-4A06-930B-DD1607040BAB}" type="slidenum">
              <a:rPr lang="es-ES" altLang="es-MX"/>
              <a:pPr>
                <a:defRPr/>
              </a:pPr>
              <a:t>‹Nº›</a:t>
            </a:fld>
            <a:endParaRPr lang="es-ES" altLang="es-MX"/>
          </a:p>
        </p:txBody>
      </p:sp>
    </p:spTree>
    <p:extLst>
      <p:ext uri="{BB962C8B-B14F-4D97-AF65-F5344CB8AC3E}">
        <p14:creationId xmlns:p14="http://schemas.microsoft.com/office/powerpoint/2010/main" val="1256452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27A04FB8-F18E-42F7-B0F7-10A00CB5177E}" type="slidenum">
              <a:rPr lang="es-ES" altLang="es-MX"/>
              <a:pPr>
                <a:defRPr/>
              </a:pPr>
              <a:t>‹Nº›</a:t>
            </a:fld>
            <a:endParaRPr lang="es-ES" altLang="es-MX"/>
          </a:p>
        </p:txBody>
      </p:sp>
    </p:spTree>
    <p:extLst>
      <p:ext uri="{BB962C8B-B14F-4D97-AF65-F5344CB8AC3E}">
        <p14:creationId xmlns:p14="http://schemas.microsoft.com/office/powerpoint/2010/main" val="483567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8E9556CD-1935-4210-84F3-5E8666688E40}" type="slidenum">
              <a:rPr lang="es-ES" altLang="es-MX"/>
              <a:pPr>
                <a:defRPr/>
              </a:pPr>
              <a:t>‹Nº›</a:t>
            </a:fld>
            <a:endParaRPr lang="es-ES" altLang="es-MX"/>
          </a:p>
        </p:txBody>
      </p:sp>
    </p:spTree>
    <p:extLst>
      <p:ext uri="{BB962C8B-B14F-4D97-AF65-F5344CB8AC3E}">
        <p14:creationId xmlns:p14="http://schemas.microsoft.com/office/powerpoint/2010/main" val="4138565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AEFAC85C-6C1F-4384-9A06-5BE7C4C790C6}" type="slidenum">
              <a:rPr lang="es-ES" altLang="es-MX"/>
              <a:pPr>
                <a:defRPr/>
              </a:pPr>
              <a:t>‹Nº›</a:t>
            </a:fld>
            <a:endParaRPr lang="es-ES" altLang="es-MX"/>
          </a:p>
        </p:txBody>
      </p:sp>
    </p:spTree>
    <p:extLst>
      <p:ext uri="{BB962C8B-B14F-4D97-AF65-F5344CB8AC3E}">
        <p14:creationId xmlns:p14="http://schemas.microsoft.com/office/powerpoint/2010/main" val="3437929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MX"/>
              <a:t>Haga clic para modificar el estilo de título del patrón</a:t>
            </a:r>
            <a:endParaRPr lang="es-MX" altLang="es-MX"/>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MX"/>
              <a:t>Haga clic para modificar el estilo de texto del patrón</a:t>
            </a:r>
          </a:p>
          <a:p>
            <a:pPr lvl="1"/>
            <a:r>
              <a:rPr lang="es-ES" altLang="es-MX"/>
              <a:t>Segundo nivel</a:t>
            </a:r>
          </a:p>
          <a:p>
            <a:pPr lvl="2"/>
            <a:r>
              <a:rPr lang="es-ES" altLang="es-MX"/>
              <a:t>Tercer nivel</a:t>
            </a:r>
          </a:p>
          <a:p>
            <a:pPr lvl="3"/>
            <a:r>
              <a:rPr lang="es-ES" altLang="es-MX"/>
              <a:t>Cuarto nivel</a:t>
            </a:r>
          </a:p>
          <a:p>
            <a:pPr lvl="4"/>
            <a:r>
              <a:rPr lang="es-ES" altLang="es-MX"/>
              <a:t>Quinto nivel</a:t>
            </a:r>
            <a:endParaRPr lang="es-MX" alt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B5D67E4-E093-4298-9EB7-3FA35B561C47}" type="slidenum">
              <a:rPr lang="es-ES" altLang="es-MX"/>
              <a:pPr>
                <a:defRPr/>
              </a:pPr>
              <a:t>‹Nº›</a:t>
            </a:fld>
            <a:endParaRPr lang="es-ES" altLang="es-MX"/>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5.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7.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8.jpe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jpeg"/></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58.jpeg"/><Relationship Id="rId4" Type="http://schemas.openxmlformats.org/officeDocument/2006/relationships/image" Target="../media/image57.jpe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61.jpeg"/></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6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jpeg"/><Relationship Id="rId4" Type="http://schemas.openxmlformats.org/officeDocument/2006/relationships/image" Target="../media/image67.jpeg"/></Relationships>
</file>

<file path=ppt/slides/_rels/slide61.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70.jpeg"/><Relationship Id="rId4" Type="http://schemas.openxmlformats.org/officeDocument/2006/relationships/image" Target="../media/image69.jpeg"/></Relationships>
</file>

<file path=ppt/slides/_rels/slide62.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2.pn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74.jpeg"/><Relationship Id="rId4" Type="http://schemas.openxmlformats.org/officeDocument/2006/relationships/image" Target="../media/image73.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4290"/>
            <a:ext cx="9396536" cy="698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p:cNvSpPr>
          <p:nvPr>
            <p:ph type="ctrTitle"/>
          </p:nvPr>
        </p:nvSpPr>
        <p:spPr>
          <a:xfrm>
            <a:off x="107950" y="1874621"/>
            <a:ext cx="9036050" cy="1470025"/>
          </a:xfrm>
        </p:spPr>
        <p:txBody>
          <a:bodyPr/>
          <a:lstStyle/>
          <a:p>
            <a:pPr eaLnBrk="1" hangingPunct="1"/>
            <a:r>
              <a:rPr lang="es-ES" altLang="es-MX" sz="5400" b="1" dirty="0">
                <a:ln w="12700" cmpd="sng">
                  <a:solidFill>
                    <a:srgbClr val="002060"/>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entury Gothic" panose="020B0502020202020204" pitchFamily="34" charset="0"/>
              </a:rPr>
              <a:t>BULDIBUYO PROJECT - GCI MINING GROUP SAC</a:t>
            </a:r>
          </a:p>
        </p:txBody>
      </p:sp>
      <p:sp>
        <p:nvSpPr>
          <p:cNvPr id="3076" name="Rectangle 3"/>
          <p:cNvSpPr>
            <a:spLocks noGrp="1"/>
          </p:cNvSpPr>
          <p:nvPr>
            <p:ph type="subTitle" idx="1"/>
          </p:nvPr>
        </p:nvSpPr>
        <p:spPr/>
        <p:txBody>
          <a:bodyPr/>
          <a:lstStyle/>
          <a:p>
            <a:pPr eaLnBrk="1" hangingPunct="1"/>
            <a:r>
              <a:rPr lang="es-ES" altLang="es-MX"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entury Gothic" panose="020B0502020202020204" pitchFamily="34" charset="0"/>
              </a:rPr>
              <a:t>BULDIBUYO – PATAZ </a:t>
            </a:r>
          </a:p>
          <a:p>
            <a:pPr eaLnBrk="1" hangingPunct="1"/>
            <a:r>
              <a:rPr lang="es-ES" altLang="es-MX"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entury Gothic" panose="020B0502020202020204" pitchFamily="34" charset="0"/>
              </a:rPr>
              <a:t>LA LIBERTAD</a:t>
            </a:r>
          </a:p>
          <a:p>
            <a:pPr eaLnBrk="1" hangingPunct="1"/>
            <a:r>
              <a:rPr lang="es-ES" altLang="es-MX"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entury Gothic" panose="020B0502020202020204" pitchFamily="34" charset="0"/>
              </a:rPr>
              <a:t>2024</a:t>
            </a:r>
            <a:endParaRPr lang="es-ES" altLang="es-MX"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entury Gothic" panose="020B0502020202020204" pitchFamily="34" charset="0"/>
            </a:endParaRPr>
          </a:p>
        </p:txBody>
      </p:sp>
      <p:pic>
        <p:nvPicPr>
          <p:cNvPr id="307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323850" y="223931"/>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Imagen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7888" y="1085850"/>
            <a:ext cx="817562"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Grp="1"/>
          </p:cNvSpPr>
          <p:nvPr>
            <p:ph type="title"/>
          </p:nvPr>
        </p:nvSpPr>
        <p:spPr>
          <a:xfrm>
            <a:off x="1379538" y="1303338"/>
            <a:ext cx="7632700" cy="708025"/>
          </a:xfrm>
        </p:spPr>
        <p:txBody>
          <a:bodyPr/>
          <a:lstStyle/>
          <a:p>
            <a:pPr eaLnBrk="1" hangingPunct="1"/>
            <a:r>
              <a:rPr lang="en-US" altLang="es-PE" sz="2400" b="1">
                <a:latin typeface="Goudy Old Style" panose="02020502050305020303" pitchFamily="18" charset="0"/>
              </a:rPr>
              <a:t>HISTORICAL PRODUCTION OF MINES IN THE BATOLITO DE PATAZ</a:t>
            </a:r>
            <a:endParaRPr lang="es-ES" altLang="es-MX" sz="2400" b="1">
              <a:latin typeface="Goudy Old Style" panose="02020502050305020303" pitchFamily="18" charset="0"/>
            </a:endParaRPr>
          </a:p>
        </p:txBody>
      </p:sp>
      <p:pic>
        <p:nvPicPr>
          <p:cNvPr id="15364"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925" y="2133600"/>
            <a:ext cx="9074150" cy="4535488"/>
          </a:xfrm>
          <a:noFill/>
        </p:spPr>
      </p:pic>
      <p:pic>
        <p:nvPicPr>
          <p:cNvPr id="15365"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056A6BB8-D4CC-2509-011F-F9CE3A0799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uadroTexto 29"/>
          <p:cNvSpPr txBox="1">
            <a:spLocks noChangeArrowheads="1"/>
          </p:cNvSpPr>
          <p:nvPr/>
        </p:nvSpPr>
        <p:spPr bwMode="auto">
          <a:xfrm>
            <a:off x="2235200" y="595313"/>
            <a:ext cx="6372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s-PE" sz="1600" b="1"/>
              <a:t>LONGITUDINAL SECTION WITH HISTORICAL DATA UNDERGROUND SAMPLING, POWER (M) AND LAW (GT / AU)</a:t>
            </a:r>
            <a:endParaRPr lang="es-PE" altLang="es-PE" sz="1600" b="1"/>
          </a:p>
        </p:txBody>
      </p:sp>
      <p:sp>
        <p:nvSpPr>
          <p:cNvPr id="7172" name="CuadroTexto 30"/>
          <p:cNvSpPr txBox="1">
            <a:spLocks noChangeArrowheads="1"/>
          </p:cNvSpPr>
          <p:nvPr/>
        </p:nvSpPr>
        <p:spPr bwMode="auto">
          <a:xfrm>
            <a:off x="7250113" y="4289425"/>
            <a:ext cx="1998662"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s-PE" altLang="es-PE" sz="1350" b="1"/>
              <a:t>Posible zona de </a:t>
            </a:r>
          </a:p>
          <a:p>
            <a:pPr algn="ctr">
              <a:lnSpc>
                <a:spcPct val="100000"/>
              </a:lnSpc>
              <a:spcBef>
                <a:spcPct val="0"/>
              </a:spcBef>
              <a:buFontTx/>
              <a:buNone/>
              <a:defRPr/>
            </a:pPr>
            <a:r>
              <a:rPr lang="es-PE" altLang="es-PE" sz="1350" b="1"/>
              <a:t>Diseminado en intrusivos</a:t>
            </a:r>
          </a:p>
          <a:p>
            <a:pPr algn="ctr">
              <a:lnSpc>
                <a:spcPct val="100000"/>
              </a:lnSpc>
              <a:spcBef>
                <a:spcPct val="0"/>
              </a:spcBef>
              <a:buFontTx/>
              <a:buNone/>
              <a:defRPr/>
            </a:pPr>
            <a:r>
              <a:rPr lang="es-PE" altLang="es-PE" sz="1350" b="1"/>
              <a:t> o Sistema de Vetas</a:t>
            </a:r>
          </a:p>
        </p:txBody>
      </p:sp>
      <p:grpSp>
        <p:nvGrpSpPr>
          <p:cNvPr id="16388" name="Grupo 2"/>
          <p:cNvGrpSpPr>
            <a:grpSpLocks/>
          </p:cNvGrpSpPr>
          <p:nvPr/>
        </p:nvGrpSpPr>
        <p:grpSpPr bwMode="auto">
          <a:xfrm>
            <a:off x="20638" y="1363663"/>
            <a:ext cx="9078912" cy="4616450"/>
            <a:chOff x="27295" y="464444"/>
            <a:chExt cx="12104579" cy="6155139"/>
          </a:xfrm>
        </p:grpSpPr>
        <p:pic>
          <p:nvPicPr>
            <p:cNvPr id="16392"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295" y="464444"/>
              <a:ext cx="12104579" cy="6155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3" name="Grupo 1"/>
            <p:cNvGrpSpPr>
              <a:grpSpLocks/>
            </p:cNvGrpSpPr>
            <p:nvPr/>
          </p:nvGrpSpPr>
          <p:grpSpPr bwMode="auto">
            <a:xfrm>
              <a:off x="202968" y="968155"/>
              <a:ext cx="10493882" cy="5331349"/>
              <a:chOff x="202968" y="968155"/>
              <a:chExt cx="10493882" cy="5331349"/>
            </a:xfrm>
          </p:grpSpPr>
          <p:sp>
            <p:nvSpPr>
              <p:cNvPr id="7177" name="CuadroTexto 4"/>
              <p:cNvSpPr txBox="1">
                <a:spLocks noChangeArrowheads="1"/>
              </p:cNvSpPr>
              <p:nvPr/>
            </p:nvSpPr>
            <p:spPr bwMode="auto">
              <a:xfrm>
                <a:off x="490820" y="2011695"/>
                <a:ext cx="1746159" cy="3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13.27 m@5.09 gt/Au</a:t>
                </a:r>
              </a:p>
            </p:txBody>
          </p:sp>
          <p:sp>
            <p:nvSpPr>
              <p:cNvPr id="6" name="CuadroTexto 5"/>
              <p:cNvSpPr txBox="1"/>
              <p:nvPr/>
            </p:nvSpPr>
            <p:spPr>
              <a:xfrm>
                <a:off x="2294125" y="2659381"/>
                <a:ext cx="1748275" cy="522806"/>
              </a:xfrm>
              <a:prstGeom prst="rect">
                <a:avLst/>
              </a:prstGeom>
              <a:noFill/>
            </p:spPr>
            <p:txBody>
              <a:bodyPr>
                <a:spAutoFit/>
              </a:bodyPr>
              <a:lstStyle/>
              <a:p>
                <a:pPr>
                  <a:defRPr/>
                </a:pPr>
                <a:r>
                  <a:rPr lang="es-PE" sz="975" b="1" dirty="0">
                    <a:effectLst>
                      <a:outerShdw blurRad="38100" dist="38100" dir="2700000" algn="tl">
                        <a:srgbClr val="000000">
                          <a:alpha val="43137"/>
                        </a:srgbClr>
                      </a:outerShdw>
                    </a:effectLst>
                  </a:rPr>
                  <a:t>8 </a:t>
                </a:r>
                <a:r>
                  <a:rPr lang="es-PE" sz="975" b="1" dirty="0"/>
                  <a:t>m@15.89</a:t>
                </a:r>
                <a:r>
                  <a:rPr lang="es-PE" sz="975" b="1" dirty="0">
                    <a:effectLst>
                      <a:outerShdw blurRad="38100" dist="38100" dir="2700000" algn="tl">
                        <a:srgbClr val="000000">
                          <a:alpha val="43137"/>
                        </a:srgbClr>
                      </a:outerShdw>
                    </a:effectLst>
                  </a:rPr>
                  <a:t> </a:t>
                </a:r>
                <a:r>
                  <a:rPr lang="es-PE" sz="975" b="1" dirty="0" err="1">
                    <a:effectLst>
                      <a:outerShdw blurRad="38100" dist="38100" dir="2700000" algn="tl">
                        <a:srgbClr val="000000">
                          <a:alpha val="43137"/>
                        </a:srgbClr>
                      </a:outerShdw>
                    </a:effectLst>
                  </a:rPr>
                  <a:t>gt</a:t>
                </a:r>
                <a:r>
                  <a:rPr lang="es-PE" sz="975" b="1" dirty="0">
                    <a:effectLst>
                      <a:outerShdw blurRad="38100" dist="38100" dir="2700000" algn="tl">
                        <a:srgbClr val="000000">
                          <a:alpha val="43137"/>
                        </a:srgbClr>
                      </a:outerShdw>
                    </a:effectLst>
                  </a:rPr>
                  <a:t>/Au</a:t>
                </a:r>
              </a:p>
            </p:txBody>
          </p:sp>
          <p:sp>
            <p:nvSpPr>
              <p:cNvPr id="7179" name="CuadroTexto 8"/>
              <p:cNvSpPr txBox="1">
                <a:spLocks noChangeArrowheads="1"/>
              </p:cNvSpPr>
              <p:nvPr/>
            </p:nvSpPr>
            <p:spPr bwMode="auto">
              <a:xfrm rot="5066580">
                <a:off x="4219103" y="2645629"/>
                <a:ext cx="1746213" cy="32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22.6m@9.3gt/Au</a:t>
                </a:r>
              </a:p>
            </p:txBody>
          </p:sp>
          <p:sp>
            <p:nvSpPr>
              <p:cNvPr id="7180" name="CuadroTexto 9"/>
              <p:cNvSpPr txBox="1">
                <a:spLocks noChangeArrowheads="1"/>
              </p:cNvSpPr>
              <p:nvPr/>
            </p:nvSpPr>
            <p:spPr bwMode="auto">
              <a:xfrm>
                <a:off x="6012913" y="2538734"/>
                <a:ext cx="1748275" cy="3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24.5m@3.8gt/Au</a:t>
                </a:r>
              </a:p>
            </p:txBody>
          </p:sp>
          <p:sp>
            <p:nvSpPr>
              <p:cNvPr id="7181" name="CuadroTexto 11"/>
              <p:cNvSpPr txBox="1">
                <a:spLocks noChangeArrowheads="1"/>
              </p:cNvSpPr>
              <p:nvPr/>
            </p:nvSpPr>
            <p:spPr bwMode="auto">
              <a:xfrm>
                <a:off x="8948574" y="1402107"/>
                <a:ext cx="1748275" cy="3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8.5m@10.2gt/Au</a:t>
                </a:r>
              </a:p>
            </p:txBody>
          </p:sp>
          <p:sp>
            <p:nvSpPr>
              <p:cNvPr id="7182" name="CuadroTexto 12"/>
              <p:cNvSpPr txBox="1">
                <a:spLocks noChangeArrowheads="1"/>
              </p:cNvSpPr>
              <p:nvPr/>
            </p:nvSpPr>
            <p:spPr bwMode="auto">
              <a:xfrm>
                <a:off x="8499864" y="2250874"/>
                <a:ext cx="1746159" cy="32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22.7m@3 gt/Au</a:t>
                </a:r>
              </a:p>
            </p:txBody>
          </p:sp>
          <p:sp>
            <p:nvSpPr>
              <p:cNvPr id="7183" name="CuadroTexto 13"/>
              <p:cNvSpPr txBox="1">
                <a:spLocks noChangeArrowheads="1"/>
              </p:cNvSpPr>
              <p:nvPr/>
            </p:nvSpPr>
            <p:spPr bwMode="auto">
              <a:xfrm>
                <a:off x="202968" y="3571646"/>
                <a:ext cx="1746159" cy="3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9.8m@0.7gt/Au</a:t>
                </a:r>
              </a:p>
            </p:txBody>
          </p:sp>
          <p:sp>
            <p:nvSpPr>
              <p:cNvPr id="7184" name="CuadroTexto 14"/>
              <p:cNvSpPr txBox="1">
                <a:spLocks noChangeArrowheads="1"/>
              </p:cNvSpPr>
              <p:nvPr/>
            </p:nvSpPr>
            <p:spPr bwMode="auto">
              <a:xfrm>
                <a:off x="3712217" y="3740976"/>
                <a:ext cx="1746159" cy="3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71.2m@2.38gt/Au</a:t>
                </a:r>
              </a:p>
            </p:txBody>
          </p:sp>
          <p:sp>
            <p:nvSpPr>
              <p:cNvPr id="7185" name="CuadroTexto 15"/>
              <p:cNvSpPr txBox="1">
                <a:spLocks noChangeArrowheads="1"/>
              </p:cNvSpPr>
              <p:nvPr/>
            </p:nvSpPr>
            <p:spPr bwMode="auto">
              <a:xfrm>
                <a:off x="7052141" y="3834107"/>
                <a:ext cx="1403277"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9.3m@11,1gt/Au</a:t>
                </a:r>
              </a:p>
            </p:txBody>
          </p:sp>
          <p:sp>
            <p:nvSpPr>
              <p:cNvPr id="7186" name="CuadroTexto 17"/>
              <p:cNvSpPr txBox="1">
                <a:spLocks noChangeArrowheads="1"/>
              </p:cNvSpPr>
              <p:nvPr/>
            </p:nvSpPr>
            <p:spPr bwMode="auto">
              <a:xfrm>
                <a:off x="4472060" y="4557992"/>
                <a:ext cx="1166221" cy="5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7m@5.6gt/Au</a:t>
                </a:r>
              </a:p>
            </p:txBody>
          </p:sp>
          <p:sp>
            <p:nvSpPr>
              <p:cNvPr id="7187" name="CuadroTexto 18"/>
              <p:cNvSpPr txBox="1">
                <a:spLocks noChangeArrowheads="1"/>
              </p:cNvSpPr>
              <p:nvPr/>
            </p:nvSpPr>
            <p:spPr bwMode="auto">
              <a:xfrm>
                <a:off x="6080642" y="4536826"/>
                <a:ext cx="1354595" cy="32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9.8m@6.9gt/Au</a:t>
                </a:r>
              </a:p>
            </p:txBody>
          </p:sp>
          <p:sp>
            <p:nvSpPr>
              <p:cNvPr id="7188" name="CuadroTexto 20"/>
              <p:cNvSpPr txBox="1">
                <a:spLocks noChangeArrowheads="1"/>
              </p:cNvSpPr>
              <p:nvPr/>
            </p:nvSpPr>
            <p:spPr bwMode="auto">
              <a:xfrm>
                <a:off x="5998096" y="5497773"/>
                <a:ext cx="1430791" cy="52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53.2m@2.9gt/Au</a:t>
                </a:r>
              </a:p>
            </p:txBody>
          </p:sp>
          <p:grpSp>
            <p:nvGrpSpPr>
              <p:cNvPr id="16406" name="Grupo 44"/>
              <p:cNvGrpSpPr>
                <a:grpSpLocks/>
              </p:cNvGrpSpPr>
              <p:nvPr/>
            </p:nvGrpSpPr>
            <p:grpSpPr bwMode="auto">
              <a:xfrm rot="822535" flipV="1">
                <a:off x="3050593" y="2639802"/>
                <a:ext cx="873457" cy="59306"/>
                <a:chOff x="787918" y="4572583"/>
                <a:chExt cx="4905154" cy="213069"/>
              </a:xfrm>
            </p:grpSpPr>
            <p:cxnSp>
              <p:nvCxnSpPr>
                <p:cNvPr id="46" name="Conector recto 45"/>
                <p:cNvCxnSpPr/>
                <p:nvPr/>
              </p:nvCxnSpPr>
              <p:spPr>
                <a:xfrm>
                  <a:off x="761217" y="4703742"/>
                  <a:ext cx="489709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Conector recto 46"/>
                <p:cNvCxnSpPr/>
                <p:nvPr/>
              </p:nvCxnSpPr>
              <p:spPr>
                <a:xfrm flipV="1">
                  <a:off x="750683" y="4597049"/>
                  <a:ext cx="0" cy="21292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Conector recto 47"/>
                <p:cNvCxnSpPr/>
                <p:nvPr/>
              </p:nvCxnSpPr>
              <p:spPr>
                <a:xfrm flipV="1">
                  <a:off x="5677297" y="4575351"/>
                  <a:ext cx="0" cy="21292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07" name="Grupo 52"/>
              <p:cNvGrpSpPr>
                <a:grpSpLocks/>
              </p:cNvGrpSpPr>
              <p:nvPr/>
            </p:nvGrpSpPr>
            <p:grpSpPr bwMode="auto">
              <a:xfrm flipV="1">
                <a:off x="2158973" y="3678523"/>
                <a:ext cx="4635231" cy="163257"/>
                <a:chOff x="787918" y="4572583"/>
                <a:chExt cx="4905154" cy="213069"/>
              </a:xfrm>
            </p:grpSpPr>
            <p:cxnSp>
              <p:nvCxnSpPr>
                <p:cNvPr id="54" name="Conector recto 53"/>
                <p:cNvCxnSpPr/>
                <p:nvPr/>
              </p:nvCxnSpPr>
              <p:spPr>
                <a:xfrm>
                  <a:off x="787592" y="4676519"/>
                  <a:ext cx="489398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Conector recto 54"/>
                <p:cNvCxnSpPr/>
                <p:nvPr/>
              </p:nvCxnSpPr>
              <p:spPr>
                <a:xfrm flipV="1">
                  <a:off x="787592" y="4574309"/>
                  <a:ext cx="0" cy="20994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Conector recto 55"/>
                <p:cNvCxnSpPr/>
                <p:nvPr/>
              </p:nvCxnSpPr>
              <p:spPr>
                <a:xfrm flipV="1">
                  <a:off x="5692773" y="4571546"/>
                  <a:ext cx="0" cy="207184"/>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08" name="Grupo 56"/>
              <p:cNvGrpSpPr>
                <a:grpSpLocks/>
              </p:cNvGrpSpPr>
              <p:nvPr/>
            </p:nvGrpSpPr>
            <p:grpSpPr bwMode="auto">
              <a:xfrm rot="5400000" flipV="1">
                <a:off x="5105304" y="4675646"/>
                <a:ext cx="953722" cy="123772"/>
                <a:chOff x="787918" y="4572583"/>
                <a:chExt cx="4905154" cy="213069"/>
              </a:xfrm>
            </p:grpSpPr>
            <p:cxnSp>
              <p:nvCxnSpPr>
                <p:cNvPr id="58" name="Conector recto 57"/>
                <p:cNvCxnSpPr/>
                <p:nvPr/>
              </p:nvCxnSpPr>
              <p:spPr>
                <a:xfrm>
                  <a:off x="793030" y="4688274"/>
                  <a:ext cx="488788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Conector recto 58"/>
                <p:cNvCxnSpPr/>
                <p:nvPr/>
              </p:nvCxnSpPr>
              <p:spPr>
                <a:xfrm flipV="1">
                  <a:off x="793023" y="4578969"/>
                  <a:ext cx="0" cy="21132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flipV="1">
                  <a:off x="5691793" y="4564395"/>
                  <a:ext cx="0" cy="214972"/>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09" name="Grupo 60"/>
              <p:cNvGrpSpPr>
                <a:grpSpLocks/>
              </p:cNvGrpSpPr>
              <p:nvPr/>
            </p:nvGrpSpPr>
            <p:grpSpPr bwMode="auto">
              <a:xfrm rot="5400000" flipV="1">
                <a:off x="5598889" y="4610412"/>
                <a:ext cx="1056604" cy="106440"/>
                <a:chOff x="787918" y="4572583"/>
                <a:chExt cx="4905154" cy="213069"/>
              </a:xfrm>
            </p:grpSpPr>
            <p:cxnSp>
              <p:nvCxnSpPr>
                <p:cNvPr id="62" name="Conector recto 61"/>
                <p:cNvCxnSpPr/>
                <p:nvPr/>
              </p:nvCxnSpPr>
              <p:spPr>
                <a:xfrm>
                  <a:off x="804500" y="4683382"/>
                  <a:ext cx="4883601"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Conector recto 62"/>
                <p:cNvCxnSpPr/>
                <p:nvPr/>
              </p:nvCxnSpPr>
              <p:spPr>
                <a:xfrm flipV="1">
                  <a:off x="804494" y="4568991"/>
                  <a:ext cx="0" cy="207606"/>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Conector recto 63"/>
                <p:cNvCxnSpPr/>
                <p:nvPr/>
              </p:nvCxnSpPr>
              <p:spPr>
                <a:xfrm flipV="1">
                  <a:off x="5697925" y="4568991"/>
                  <a:ext cx="0" cy="207606"/>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0" name="Grupo 64"/>
              <p:cNvGrpSpPr>
                <a:grpSpLocks/>
              </p:cNvGrpSpPr>
              <p:nvPr/>
            </p:nvGrpSpPr>
            <p:grpSpPr bwMode="auto">
              <a:xfrm flipV="1">
                <a:off x="7228052" y="3716728"/>
                <a:ext cx="725101" cy="104704"/>
                <a:chOff x="787918" y="4572583"/>
                <a:chExt cx="4905154" cy="213069"/>
              </a:xfrm>
            </p:grpSpPr>
            <p:cxnSp>
              <p:nvCxnSpPr>
                <p:cNvPr id="66" name="Conector recto 65"/>
                <p:cNvCxnSpPr/>
                <p:nvPr/>
              </p:nvCxnSpPr>
              <p:spPr>
                <a:xfrm>
                  <a:off x="786322" y="4676008"/>
                  <a:ext cx="4896775"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Conector recto 66"/>
                <p:cNvCxnSpPr/>
                <p:nvPr/>
              </p:nvCxnSpPr>
              <p:spPr>
                <a:xfrm flipV="1">
                  <a:off x="786322" y="4576943"/>
                  <a:ext cx="0" cy="20674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Conector recto 67"/>
                <p:cNvCxnSpPr/>
                <p:nvPr/>
              </p:nvCxnSpPr>
              <p:spPr>
                <a:xfrm flipV="1">
                  <a:off x="5697410" y="4572635"/>
                  <a:ext cx="0" cy="20674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1" name="Grupo 68"/>
              <p:cNvGrpSpPr>
                <a:grpSpLocks/>
              </p:cNvGrpSpPr>
              <p:nvPr/>
            </p:nvGrpSpPr>
            <p:grpSpPr bwMode="auto">
              <a:xfrm flipV="1">
                <a:off x="7918160" y="2499269"/>
                <a:ext cx="2085615" cy="83949"/>
                <a:chOff x="787918" y="4572583"/>
                <a:chExt cx="4905154" cy="213069"/>
              </a:xfrm>
            </p:grpSpPr>
            <p:cxnSp>
              <p:nvCxnSpPr>
                <p:cNvPr id="70" name="Conector recto 69"/>
                <p:cNvCxnSpPr/>
                <p:nvPr/>
              </p:nvCxnSpPr>
              <p:spPr>
                <a:xfrm>
                  <a:off x="787100" y="4674740"/>
                  <a:ext cx="4883339"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Conector recto 70"/>
                <p:cNvCxnSpPr/>
                <p:nvPr/>
              </p:nvCxnSpPr>
              <p:spPr>
                <a:xfrm flipV="1">
                  <a:off x="787100" y="4578041"/>
                  <a:ext cx="0" cy="198771"/>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Conector recto 71"/>
                <p:cNvCxnSpPr/>
                <p:nvPr/>
              </p:nvCxnSpPr>
              <p:spPr>
                <a:xfrm flipV="1">
                  <a:off x="5685374" y="4572671"/>
                  <a:ext cx="0" cy="198768"/>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2" name="Grupo 72"/>
              <p:cNvGrpSpPr>
                <a:grpSpLocks/>
              </p:cNvGrpSpPr>
              <p:nvPr/>
            </p:nvGrpSpPr>
            <p:grpSpPr bwMode="auto">
              <a:xfrm rot="643712" flipV="1">
                <a:off x="8426046" y="1447517"/>
                <a:ext cx="541048" cy="136048"/>
                <a:chOff x="787918" y="4572583"/>
                <a:chExt cx="4905154" cy="213069"/>
              </a:xfrm>
            </p:grpSpPr>
            <p:cxnSp>
              <p:nvCxnSpPr>
                <p:cNvPr id="74" name="Conector recto 73"/>
                <p:cNvCxnSpPr/>
                <p:nvPr/>
              </p:nvCxnSpPr>
              <p:spPr>
                <a:xfrm>
                  <a:off x="738576" y="4686363"/>
                  <a:ext cx="49123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Conector recto 74"/>
                <p:cNvCxnSpPr/>
                <p:nvPr/>
              </p:nvCxnSpPr>
              <p:spPr>
                <a:xfrm flipV="1">
                  <a:off x="695778" y="4579466"/>
                  <a:ext cx="0" cy="212154"/>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Conector recto 75"/>
                <p:cNvCxnSpPr/>
                <p:nvPr/>
              </p:nvCxnSpPr>
              <p:spPr>
                <a:xfrm flipV="1">
                  <a:off x="5640701" y="4572683"/>
                  <a:ext cx="0" cy="218784"/>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3" name="Grupo 76"/>
              <p:cNvGrpSpPr>
                <a:grpSpLocks/>
              </p:cNvGrpSpPr>
              <p:nvPr/>
            </p:nvGrpSpPr>
            <p:grpSpPr bwMode="auto">
              <a:xfrm rot="21319715" flipV="1">
                <a:off x="6744557" y="1837148"/>
                <a:ext cx="822627" cy="149040"/>
                <a:chOff x="787918" y="4572583"/>
                <a:chExt cx="4905154" cy="213069"/>
              </a:xfrm>
            </p:grpSpPr>
            <p:cxnSp>
              <p:nvCxnSpPr>
                <p:cNvPr id="78" name="Conector recto 77"/>
                <p:cNvCxnSpPr/>
                <p:nvPr/>
              </p:nvCxnSpPr>
              <p:spPr>
                <a:xfrm>
                  <a:off x="791773" y="4678587"/>
                  <a:ext cx="487154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Conector recto 78"/>
                <p:cNvCxnSpPr/>
                <p:nvPr/>
              </p:nvCxnSpPr>
              <p:spPr>
                <a:xfrm flipV="1">
                  <a:off x="761859" y="4584549"/>
                  <a:ext cx="0" cy="208790"/>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Conector recto 79"/>
                <p:cNvCxnSpPr/>
                <p:nvPr/>
              </p:nvCxnSpPr>
              <p:spPr>
                <a:xfrm flipV="1">
                  <a:off x="5647539" y="4576880"/>
                  <a:ext cx="0" cy="21181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4" name="Grupo 80"/>
              <p:cNvGrpSpPr>
                <a:grpSpLocks/>
              </p:cNvGrpSpPr>
              <p:nvPr/>
            </p:nvGrpSpPr>
            <p:grpSpPr bwMode="auto">
              <a:xfrm rot="5087755" flipV="1">
                <a:off x="4955907" y="2528982"/>
                <a:ext cx="1829705" cy="56017"/>
                <a:chOff x="787918" y="4572583"/>
                <a:chExt cx="4905154" cy="213069"/>
              </a:xfrm>
            </p:grpSpPr>
            <p:cxnSp>
              <p:nvCxnSpPr>
                <p:cNvPr id="82" name="Conector recto 81"/>
                <p:cNvCxnSpPr/>
                <p:nvPr/>
              </p:nvCxnSpPr>
              <p:spPr>
                <a:xfrm>
                  <a:off x="783685" y="4649170"/>
                  <a:ext cx="4896951"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Conector recto 82"/>
                <p:cNvCxnSpPr/>
                <p:nvPr/>
              </p:nvCxnSpPr>
              <p:spPr>
                <a:xfrm flipV="1">
                  <a:off x="779610" y="4562279"/>
                  <a:ext cx="0" cy="18516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Conector recto 83"/>
                <p:cNvCxnSpPr/>
                <p:nvPr/>
              </p:nvCxnSpPr>
              <p:spPr>
                <a:xfrm flipV="1">
                  <a:off x="5690871" y="4550141"/>
                  <a:ext cx="0" cy="201263"/>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5" name="Grupo 84"/>
              <p:cNvGrpSpPr>
                <a:grpSpLocks/>
              </p:cNvGrpSpPr>
              <p:nvPr/>
            </p:nvGrpSpPr>
            <p:grpSpPr bwMode="auto">
              <a:xfrm rot="5087755" flipV="1">
                <a:off x="4493341" y="2573156"/>
                <a:ext cx="1829705" cy="56017"/>
                <a:chOff x="787918" y="4572583"/>
                <a:chExt cx="4905154" cy="213069"/>
              </a:xfrm>
            </p:grpSpPr>
            <p:cxnSp>
              <p:nvCxnSpPr>
                <p:cNvPr id="86" name="Conector recto 85"/>
                <p:cNvCxnSpPr/>
                <p:nvPr/>
              </p:nvCxnSpPr>
              <p:spPr>
                <a:xfrm>
                  <a:off x="797581" y="4677149"/>
                  <a:ext cx="487993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Conector recto 86"/>
                <p:cNvCxnSpPr/>
                <p:nvPr/>
              </p:nvCxnSpPr>
              <p:spPr>
                <a:xfrm flipV="1">
                  <a:off x="782432" y="4574502"/>
                  <a:ext cx="0" cy="225418"/>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Conector recto 87"/>
                <p:cNvCxnSpPr/>
                <p:nvPr/>
              </p:nvCxnSpPr>
              <p:spPr>
                <a:xfrm flipV="1">
                  <a:off x="5678023" y="4596672"/>
                  <a:ext cx="0" cy="217369"/>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16" name="Grupo 88"/>
              <p:cNvGrpSpPr>
                <a:grpSpLocks/>
              </p:cNvGrpSpPr>
              <p:nvPr/>
            </p:nvGrpSpPr>
            <p:grpSpPr bwMode="auto">
              <a:xfrm rot="5863595" flipV="1">
                <a:off x="3167988" y="2525672"/>
                <a:ext cx="1829705" cy="56017"/>
                <a:chOff x="787918" y="4572583"/>
                <a:chExt cx="4905154" cy="213069"/>
              </a:xfrm>
            </p:grpSpPr>
            <p:cxnSp>
              <p:nvCxnSpPr>
                <p:cNvPr id="90" name="Conector recto 89"/>
                <p:cNvCxnSpPr/>
                <p:nvPr/>
              </p:nvCxnSpPr>
              <p:spPr>
                <a:xfrm>
                  <a:off x="786683" y="4701045"/>
                  <a:ext cx="4891278"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Conector recto 90"/>
                <p:cNvCxnSpPr/>
                <p:nvPr/>
              </p:nvCxnSpPr>
              <p:spPr>
                <a:xfrm flipV="1">
                  <a:off x="788273" y="4580923"/>
                  <a:ext cx="0" cy="217364"/>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Conector recto 91"/>
                <p:cNvCxnSpPr/>
                <p:nvPr/>
              </p:nvCxnSpPr>
              <p:spPr>
                <a:xfrm flipV="1">
                  <a:off x="5698577" y="4551214"/>
                  <a:ext cx="0" cy="217364"/>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6" name="Forma libre 25"/>
              <p:cNvSpPr/>
              <p:nvPr/>
            </p:nvSpPr>
            <p:spPr>
              <a:xfrm>
                <a:off x="1415755" y="968200"/>
                <a:ext cx="9141401" cy="4828015"/>
              </a:xfrm>
              <a:custGeom>
                <a:avLst/>
                <a:gdLst>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199321 w 9303489"/>
                  <a:gd name="connsiteY32" fmla="*/ 978195 h 4827181"/>
                  <a:gd name="connsiteX33" fmla="*/ 5720317 w 9303489"/>
                  <a:gd name="connsiteY33" fmla="*/ 893135 h 4827181"/>
                  <a:gd name="connsiteX34" fmla="*/ 6166884 w 9303489"/>
                  <a:gd name="connsiteY34" fmla="*/ 871870 h 4827181"/>
                  <a:gd name="connsiteX35" fmla="*/ 6241312 w 9303489"/>
                  <a:gd name="connsiteY35" fmla="*/ 350874 h 4827181"/>
                  <a:gd name="connsiteX36" fmla="*/ 6496493 w 9303489"/>
                  <a:gd name="connsiteY36" fmla="*/ 212651 h 4827181"/>
                  <a:gd name="connsiteX37" fmla="*/ 6772940 w 9303489"/>
                  <a:gd name="connsiteY37" fmla="*/ 170121 h 4827181"/>
                  <a:gd name="connsiteX38" fmla="*/ 6953693 w 9303489"/>
                  <a:gd name="connsiteY38" fmla="*/ 202018 h 4827181"/>
                  <a:gd name="connsiteX39" fmla="*/ 7060019 w 9303489"/>
                  <a:gd name="connsiteY39" fmla="*/ 425302 h 4827181"/>
                  <a:gd name="connsiteX40" fmla="*/ 7272670 w 9303489"/>
                  <a:gd name="connsiteY40" fmla="*/ 489097 h 4827181"/>
                  <a:gd name="connsiteX41" fmla="*/ 7442791 w 9303489"/>
                  <a:gd name="connsiteY41" fmla="*/ 510363 h 4827181"/>
                  <a:gd name="connsiteX42" fmla="*/ 7527851 w 9303489"/>
                  <a:gd name="connsiteY42"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199321 w 9303489"/>
                  <a:gd name="connsiteY32" fmla="*/ 978195 h 4827181"/>
                  <a:gd name="connsiteX33" fmla="*/ 5720317 w 9303489"/>
                  <a:gd name="connsiteY33" fmla="*/ 893135 h 4827181"/>
                  <a:gd name="connsiteX34" fmla="*/ 6166884 w 9303489"/>
                  <a:gd name="connsiteY34" fmla="*/ 829339 h 4827181"/>
                  <a:gd name="connsiteX35" fmla="*/ 6241312 w 9303489"/>
                  <a:gd name="connsiteY35" fmla="*/ 350874 h 4827181"/>
                  <a:gd name="connsiteX36" fmla="*/ 6496493 w 9303489"/>
                  <a:gd name="connsiteY36" fmla="*/ 212651 h 4827181"/>
                  <a:gd name="connsiteX37" fmla="*/ 6772940 w 9303489"/>
                  <a:gd name="connsiteY37" fmla="*/ 170121 h 4827181"/>
                  <a:gd name="connsiteX38" fmla="*/ 6953693 w 9303489"/>
                  <a:gd name="connsiteY38" fmla="*/ 202018 h 4827181"/>
                  <a:gd name="connsiteX39" fmla="*/ 7060019 w 9303489"/>
                  <a:gd name="connsiteY39" fmla="*/ 425302 h 4827181"/>
                  <a:gd name="connsiteX40" fmla="*/ 7272670 w 9303489"/>
                  <a:gd name="connsiteY40" fmla="*/ 489097 h 4827181"/>
                  <a:gd name="connsiteX41" fmla="*/ 7442791 w 9303489"/>
                  <a:gd name="connsiteY41" fmla="*/ 510363 h 4827181"/>
                  <a:gd name="connsiteX42" fmla="*/ 7527851 w 9303489"/>
                  <a:gd name="connsiteY42"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199321 w 9303489"/>
                  <a:gd name="connsiteY32" fmla="*/ 978195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272670 w 9303489"/>
                  <a:gd name="connsiteY39" fmla="*/ 489097 h 4827181"/>
                  <a:gd name="connsiteX40" fmla="*/ 7442791 w 9303489"/>
                  <a:gd name="connsiteY40" fmla="*/ 510363 h 4827181"/>
                  <a:gd name="connsiteX41" fmla="*/ 7527851 w 9303489"/>
                  <a:gd name="connsiteY41"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744278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272670 w 9303489"/>
                  <a:gd name="connsiteY39" fmla="*/ 489097 h 4827181"/>
                  <a:gd name="connsiteX40" fmla="*/ 7442791 w 9303489"/>
                  <a:gd name="connsiteY40" fmla="*/ 510363 h 4827181"/>
                  <a:gd name="connsiteX41" fmla="*/ 7527851 w 9303489"/>
                  <a:gd name="connsiteY41"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272670 w 9303489"/>
                  <a:gd name="connsiteY39" fmla="*/ 489097 h 4827181"/>
                  <a:gd name="connsiteX40" fmla="*/ 7442791 w 9303489"/>
                  <a:gd name="connsiteY40" fmla="*/ 510363 h 4827181"/>
                  <a:gd name="connsiteX41" fmla="*/ 7527851 w 9303489"/>
                  <a:gd name="connsiteY41"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442791 w 9303489"/>
                  <a:gd name="connsiteY39" fmla="*/ 510363 h 4827181"/>
                  <a:gd name="connsiteX40" fmla="*/ 7527851 w 9303489"/>
                  <a:gd name="connsiteY40" fmla="*/ 542260 h 4827181"/>
                  <a:gd name="connsiteX0" fmla="*/ 7527851 w 9303489"/>
                  <a:gd name="connsiteY0" fmla="*/ 542260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527851 w 9303489"/>
                  <a:gd name="connsiteY39" fmla="*/ 542260 h 4827181"/>
                  <a:gd name="connsiteX0" fmla="*/ 7581014 w 9303489"/>
                  <a:gd name="connsiteY0" fmla="*/ 382772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581014 w 9303489"/>
                  <a:gd name="connsiteY39" fmla="*/ 382772 h 4827181"/>
                  <a:gd name="connsiteX0" fmla="*/ 7581014 w 9303489"/>
                  <a:gd name="connsiteY0" fmla="*/ 520995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29339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581014 w 9303489"/>
                  <a:gd name="connsiteY39" fmla="*/ 520995 h 4827181"/>
                  <a:gd name="connsiteX0" fmla="*/ 7581014 w 9303489"/>
                  <a:gd name="connsiteY0" fmla="*/ 520995 h 4827181"/>
                  <a:gd name="connsiteX1" fmla="*/ 7804298 w 9303489"/>
                  <a:gd name="connsiteY1" fmla="*/ 276446 h 4827181"/>
                  <a:gd name="connsiteX2" fmla="*/ 8091377 w 9303489"/>
                  <a:gd name="connsiteY2" fmla="*/ 191386 h 4827181"/>
                  <a:gd name="connsiteX3" fmla="*/ 8431619 w 9303489"/>
                  <a:gd name="connsiteY3" fmla="*/ 95693 h 4827181"/>
                  <a:gd name="connsiteX4" fmla="*/ 8793126 w 9303489"/>
                  <a:gd name="connsiteY4" fmla="*/ 42530 h 4827181"/>
                  <a:gd name="connsiteX5" fmla="*/ 9144000 w 9303489"/>
                  <a:gd name="connsiteY5" fmla="*/ 0 h 4827181"/>
                  <a:gd name="connsiteX6" fmla="*/ 9303489 w 9303489"/>
                  <a:gd name="connsiteY6" fmla="*/ 21265 h 4827181"/>
                  <a:gd name="connsiteX7" fmla="*/ 7538484 w 9303489"/>
                  <a:gd name="connsiteY7" fmla="*/ 4827181 h 4827181"/>
                  <a:gd name="connsiteX8" fmla="*/ 2934586 w 9303489"/>
                  <a:gd name="connsiteY8" fmla="*/ 4805916 h 4827181"/>
                  <a:gd name="connsiteX9" fmla="*/ 1850065 w 9303489"/>
                  <a:gd name="connsiteY9" fmla="*/ 2998381 h 4827181"/>
                  <a:gd name="connsiteX10" fmla="*/ 116958 w 9303489"/>
                  <a:gd name="connsiteY10" fmla="*/ 2998381 h 4827181"/>
                  <a:gd name="connsiteX11" fmla="*/ 0 w 9303489"/>
                  <a:gd name="connsiteY11" fmla="*/ 2615609 h 4827181"/>
                  <a:gd name="connsiteX12" fmla="*/ 265814 w 9303489"/>
                  <a:gd name="connsiteY12" fmla="*/ 2307265 h 4827181"/>
                  <a:gd name="connsiteX13" fmla="*/ 648586 w 9303489"/>
                  <a:gd name="connsiteY13" fmla="*/ 1796902 h 4827181"/>
                  <a:gd name="connsiteX14" fmla="*/ 893135 w 9303489"/>
                  <a:gd name="connsiteY14" fmla="*/ 1520456 h 4827181"/>
                  <a:gd name="connsiteX15" fmla="*/ 1254642 w 9303489"/>
                  <a:gd name="connsiteY15" fmla="*/ 1222744 h 4827181"/>
                  <a:gd name="connsiteX16" fmla="*/ 1477926 w 9303489"/>
                  <a:gd name="connsiteY16" fmla="*/ 1095153 h 4827181"/>
                  <a:gd name="connsiteX17" fmla="*/ 1775637 w 9303489"/>
                  <a:gd name="connsiteY17" fmla="*/ 871870 h 4827181"/>
                  <a:gd name="connsiteX18" fmla="*/ 1903228 w 9303489"/>
                  <a:gd name="connsiteY18" fmla="*/ 754911 h 4827181"/>
                  <a:gd name="connsiteX19" fmla="*/ 2179675 w 9303489"/>
                  <a:gd name="connsiteY19" fmla="*/ 680484 h 4827181"/>
                  <a:gd name="connsiteX20" fmla="*/ 2519917 w 9303489"/>
                  <a:gd name="connsiteY20" fmla="*/ 489097 h 4827181"/>
                  <a:gd name="connsiteX21" fmla="*/ 2743200 w 9303489"/>
                  <a:gd name="connsiteY21" fmla="*/ 467832 h 4827181"/>
                  <a:gd name="connsiteX22" fmla="*/ 3019647 w 9303489"/>
                  <a:gd name="connsiteY22" fmla="*/ 467832 h 4827181"/>
                  <a:gd name="connsiteX23" fmla="*/ 3317358 w 9303489"/>
                  <a:gd name="connsiteY23" fmla="*/ 499730 h 4827181"/>
                  <a:gd name="connsiteX24" fmla="*/ 3551275 w 9303489"/>
                  <a:gd name="connsiteY24" fmla="*/ 499730 h 4827181"/>
                  <a:gd name="connsiteX25" fmla="*/ 3891517 w 9303489"/>
                  <a:gd name="connsiteY25" fmla="*/ 499730 h 4827181"/>
                  <a:gd name="connsiteX26" fmla="*/ 4093535 w 9303489"/>
                  <a:gd name="connsiteY26" fmla="*/ 520995 h 4827181"/>
                  <a:gd name="connsiteX27" fmla="*/ 4242391 w 9303489"/>
                  <a:gd name="connsiteY27" fmla="*/ 489097 h 4827181"/>
                  <a:gd name="connsiteX28" fmla="*/ 4518837 w 9303489"/>
                  <a:gd name="connsiteY28" fmla="*/ 467832 h 4827181"/>
                  <a:gd name="connsiteX29" fmla="*/ 4848447 w 9303489"/>
                  <a:gd name="connsiteY29" fmla="*/ 478465 h 4827181"/>
                  <a:gd name="connsiteX30" fmla="*/ 5007935 w 9303489"/>
                  <a:gd name="connsiteY30" fmla="*/ 595423 h 4827181"/>
                  <a:gd name="connsiteX31" fmla="*/ 5092996 w 9303489"/>
                  <a:gd name="connsiteY31" fmla="*/ 808074 h 4827181"/>
                  <a:gd name="connsiteX32" fmla="*/ 5220586 w 9303489"/>
                  <a:gd name="connsiteY32" fmla="*/ 935664 h 4827181"/>
                  <a:gd name="connsiteX33" fmla="*/ 6166884 w 9303489"/>
                  <a:gd name="connsiteY33" fmla="*/ 850604 h 4827181"/>
                  <a:gd name="connsiteX34" fmla="*/ 6241312 w 9303489"/>
                  <a:gd name="connsiteY34" fmla="*/ 350874 h 4827181"/>
                  <a:gd name="connsiteX35" fmla="*/ 6496493 w 9303489"/>
                  <a:gd name="connsiteY35" fmla="*/ 212651 h 4827181"/>
                  <a:gd name="connsiteX36" fmla="*/ 6772940 w 9303489"/>
                  <a:gd name="connsiteY36" fmla="*/ 170121 h 4827181"/>
                  <a:gd name="connsiteX37" fmla="*/ 6953693 w 9303489"/>
                  <a:gd name="connsiteY37" fmla="*/ 202018 h 4827181"/>
                  <a:gd name="connsiteX38" fmla="*/ 7060019 w 9303489"/>
                  <a:gd name="connsiteY38" fmla="*/ 425302 h 4827181"/>
                  <a:gd name="connsiteX39" fmla="*/ 7581014 w 9303489"/>
                  <a:gd name="connsiteY39" fmla="*/ 520995 h 4827181"/>
                  <a:gd name="connsiteX0" fmla="*/ 7581014 w 9144000"/>
                  <a:gd name="connsiteY0" fmla="*/ 520995 h 4827181"/>
                  <a:gd name="connsiteX1" fmla="*/ 7804298 w 9144000"/>
                  <a:gd name="connsiteY1" fmla="*/ 276446 h 4827181"/>
                  <a:gd name="connsiteX2" fmla="*/ 8091377 w 9144000"/>
                  <a:gd name="connsiteY2" fmla="*/ 191386 h 4827181"/>
                  <a:gd name="connsiteX3" fmla="*/ 8431619 w 9144000"/>
                  <a:gd name="connsiteY3" fmla="*/ 95693 h 4827181"/>
                  <a:gd name="connsiteX4" fmla="*/ 8793126 w 9144000"/>
                  <a:gd name="connsiteY4" fmla="*/ 42530 h 4827181"/>
                  <a:gd name="connsiteX5" fmla="*/ 9144000 w 9144000"/>
                  <a:gd name="connsiteY5" fmla="*/ 0 h 4827181"/>
                  <a:gd name="connsiteX6" fmla="*/ 7538484 w 9144000"/>
                  <a:gd name="connsiteY6" fmla="*/ 4827181 h 4827181"/>
                  <a:gd name="connsiteX7" fmla="*/ 2934586 w 9144000"/>
                  <a:gd name="connsiteY7" fmla="*/ 4805916 h 4827181"/>
                  <a:gd name="connsiteX8" fmla="*/ 1850065 w 9144000"/>
                  <a:gd name="connsiteY8" fmla="*/ 2998381 h 4827181"/>
                  <a:gd name="connsiteX9" fmla="*/ 116958 w 9144000"/>
                  <a:gd name="connsiteY9" fmla="*/ 2998381 h 4827181"/>
                  <a:gd name="connsiteX10" fmla="*/ 0 w 9144000"/>
                  <a:gd name="connsiteY10" fmla="*/ 2615609 h 4827181"/>
                  <a:gd name="connsiteX11" fmla="*/ 265814 w 9144000"/>
                  <a:gd name="connsiteY11" fmla="*/ 2307265 h 4827181"/>
                  <a:gd name="connsiteX12" fmla="*/ 648586 w 9144000"/>
                  <a:gd name="connsiteY12" fmla="*/ 1796902 h 4827181"/>
                  <a:gd name="connsiteX13" fmla="*/ 893135 w 9144000"/>
                  <a:gd name="connsiteY13" fmla="*/ 1520456 h 4827181"/>
                  <a:gd name="connsiteX14" fmla="*/ 1254642 w 9144000"/>
                  <a:gd name="connsiteY14" fmla="*/ 1222744 h 4827181"/>
                  <a:gd name="connsiteX15" fmla="*/ 1477926 w 9144000"/>
                  <a:gd name="connsiteY15" fmla="*/ 1095153 h 4827181"/>
                  <a:gd name="connsiteX16" fmla="*/ 1775637 w 9144000"/>
                  <a:gd name="connsiteY16" fmla="*/ 871870 h 4827181"/>
                  <a:gd name="connsiteX17" fmla="*/ 1903228 w 9144000"/>
                  <a:gd name="connsiteY17" fmla="*/ 754911 h 4827181"/>
                  <a:gd name="connsiteX18" fmla="*/ 2179675 w 9144000"/>
                  <a:gd name="connsiteY18" fmla="*/ 680484 h 4827181"/>
                  <a:gd name="connsiteX19" fmla="*/ 2519917 w 9144000"/>
                  <a:gd name="connsiteY19" fmla="*/ 489097 h 4827181"/>
                  <a:gd name="connsiteX20" fmla="*/ 2743200 w 9144000"/>
                  <a:gd name="connsiteY20" fmla="*/ 467832 h 4827181"/>
                  <a:gd name="connsiteX21" fmla="*/ 3019647 w 9144000"/>
                  <a:gd name="connsiteY21" fmla="*/ 467832 h 4827181"/>
                  <a:gd name="connsiteX22" fmla="*/ 3317358 w 9144000"/>
                  <a:gd name="connsiteY22" fmla="*/ 499730 h 4827181"/>
                  <a:gd name="connsiteX23" fmla="*/ 3551275 w 9144000"/>
                  <a:gd name="connsiteY23" fmla="*/ 499730 h 4827181"/>
                  <a:gd name="connsiteX24" fmla="*/ 3891517 w 9144000"/>
                  <a:gd name="connsiteY24" fmla="*/ 499730 h 4827181"/>
                  <a:gd name="connsiteX25" fmla="*/ 4093535 w 9144000"/>
                  <a:gd name="connsiteY25" fmla="*/ 520995 h 4827181"/>
                  <a:gd name="connsiteX26" fmla="*/ 4242391 w 9144000"/>
                  <a:gd name="connsiteY26" fmla="*/ 489097 h 4827181"/>
                  <a:gd name="connsiteX27" fmla="*/ 4518837 w 9144000"/>
                  <a:gd name="connsiteY27" fmla="*/ 467832 h 4827181"/>
                  <a:gd name="connsiteX28" fmla="*/ 4848447 w 9144000"/>
                  <a:gd name="connsiteY28" fmla="*/ 478465 h 4827181"/>
                  <a:gd name="connsiteX29" fmla="*/ 5007935 w 9144000"/>
                  <a:gd name="connsiteY29" fmla="*/ 595423 h 4827181"/>
                  <a:gd name="connsiteX30" fmla="*/ 5092996 w 9144000"/>
                  <a:gd name="connsiteY30" fmla="*/ 808074 h 4827181"/>
                  <a:gd name="connsiteX31" fmla="*/ 5220586 w 9144000"/>
                  <a:gd name="connsiteY31" fmla="*/ 935664 h 4827181"/>
                  <a:gd name="connsiteX32" fmla="*/ 6166884 w 9144000"/>
                  <a:gd name="connsiteY32" fmla="*/ 850604 h 4827181"/>
                  <a:gd name="connsiteX33" fmla="*/ 6241312 w 9144000"/>
                  <a:gd name="connsiteY33" fmla="*/ 350874 h 4827181"/>
                  <a:gd name="connsiteX34" fmla="*/ 6496493 w 9144000"/>
                  <a:gd name="connsiteY34" fmla="*/ 212651 h 4827181"/>
                  <a:gd name="connsiteX35" fmla="*/ 6772940 w 9144000"/>
                  <a:gd name="connsiteY35" fmla="*/ 170121 h 4827181"/>
                  <a:gd name="connsiteX36" fmla="*/ 6953693 w 9144000"/>
                  <a:gd name="connsiteY36" fmla="*/ 202018 h 4827181"/>
                  <a:gd name="connsiteX37" fmla="*/ 7060019 w 9144000"/>
                  <a:gd name="connsiteY37" fmla="*/ 425302 h 4827181"/>
                  <a:gd name="connsiteX38" fmla="*/ 7581014 w 9144000"/>
                  <a:gd name="connsiteY38" fmla="*/ 520995 h 482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0" h="4827181">
                    <a:moveTo>
                      <a:pt x="7581014" y="520995"/>
                    </a:moveTo>
                    <a:lnTo>
                      <a:pt x="7804298" y="276446"/>
                    </a:lnTo>
                    <a:lnTo>
                      <a:pt x="8091377" y="191386"/>
                    </a:lnTo>
                    <a:lnTo>
                      <a:pt x="8431619" y="95693"/>
                    </a:lnTo>
                    <a:lnTo>
                      <a:pt x="8793126" y="42530"/>
                    </a:lnTo>
                    <a:lnTo>
                      <a:pt x="9144000" y="0"/>
                    </a:lnTo>
                    <a:lnTo>
                      <a:pt x="7538484" y="4827181"/>
                    </a:lnTo>
                    <a:lnTo>
                      <a:pt x="2934586" y="4805916"/>
                    </a:lnTo>
                    <a:lnTo>
                      <a:pt x="1850065" y="2998381"/>
                    </a:lnTo>
                    <a:lnTo>
                      <a:pt x="116958" y="2998381"/>
                    </a:lnTo>
                    <a:lnTo>
                      <a:pt x="0" y="2615609"/>
                    </a:lnTo>
                    <a:lnTo>
                      <a:pt x="265814" y="2307265"/>
                    </a:lnTo>
                    <a:lnTo>
                      <a:pt x="648586" y="1796902"/>
                    </a:lnTo>
                    <a:lnTo>
                      <a:pt x="893135" y="1520456"/>
                    </a:lnTo>
                    <a:lnTo>
                      <a:pt x="1254642" y="1222744"/>
                    </a:lnTo>
                    <a:lnTo>
                      <a:pt x="1477926" y="1095153"/>
                    </a:lnTo>
                    <a:lnTo>
                      <a:pt x="1775637" y="871870"/>
                    </a:lnTo>
                    <a:lnTo>
                      <a:pt x="1903228" y="754911"/>
                    </a:lnTo>
                    <a:lnTo>
                      <a:pt x="2179675" y="680484"/>
                    </a:lnTo>
                    <a:lnTo>
                      <a:pt x="2519917" y="489097"/>
                    </a:lnTo>
                    <a:lnTo>
                      <a:pt x="2743200" y="467832"/>
                    </a:lnTo>
                    <a:lnTo>
                      <a:pt x="3019647" y="467832"/>
                    </a:lnTo>
                    <a:lnTo>
                      <a:pt x="3317358" y="499730"/>
                    </a:lnTo>
                    <a:lnTo>
                      <a:pt x="3551275" y="499730"/>
                    </a:lnTo>
                    <a:lnTo>
                      <a:pt x="3891517" y="499730"/>
                    </a:lnTo>
                    <a:lnTo>
                      <a:pt x="4093535" y="520995"/>
                    </a:lnTo>
                    <a:lnTo>
                      <a:pt x="4242391" y="489097"/>
                    </a:lnTo>
                    <a:lnTo>
                      <a:pt x="4518837" y="467832"/>
                    </a:lnTo>
                    <a:lnTo>
                      <a:pt x="4848447" y="478465"/>
                    </a:lnTo>
                    <a:lnTo>
                      <a:pt x="5007935" y="595423"/>
                    </a:lnTo>
                    <a:lnTo>
                      <a:pt x="5092996" y="808074"/>
                    </a:lnTo>
                    <a:lnTo>
                      <a:pt x="5220586" y="935664"/>
                    </a:lnTo>
                    <a:lnTo>
                      <a:pt x="6166884" y="850604"/>
                    </a:lnTo>
                    <a:lnTo>
                      <a:pt x="6241312" y="350874"/>
                    </a:lnTo>
                    <a:lnTo>
                      <a:pt x="6496493" y="212651"/>
                    </a:lnTo>
                    <a:lnTo>
                      <a:pt x="6772940" y="170121"/>
                    </a:lnTo>
                    <a:lnTo>
                      <a:pt x="6953693" y="202018"/>
                    </a:lnTo>
                    <a:lnTo>
                      <a:pt x="7060019" y="425302"/>
                    </a:lnTo>
                    <a:lnTo>
                      <a:pt x="7581014" y="520995"/>
                    </a:lnTo>
                    <a:close/>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7201" name="CuadroTexto 6"/>
              <p:cNvSpPr txBox="1">
                <a:spLocks noChangeArrowheads="1"/>
              </p:cNvSpPr>
              <p:nvPr/>
            </p:nvSpPr>
            <p:spPr bwMode="auto">
              <a:xfrm>
                <a:off x="2158665" y="1804266"/>
                <a:ext cx="1746159" cy="3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11.75 m@6.47 gt/Au</a:t>
                </a:r>
              </a:p>
            </p:txBody>
          </p:sp>
          <p:sp>
            <p:nvSpPr>
              <p:cNvPr id="7202" name="CuadroTexto 7"/>
              <p:cNvSpPr txBox="1">
                <a:spLocks noChangeArrowheads="1"/>
              </p:cNvSpPr>
              <p:nvPr/>
            </p:nvSpPr>
            <p:spPr bwMode="auto">
              <a:xfrm>
                <a:off x="3502678" y="1399991"/>
                <a:ext cx="1746157" cy="32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27.5m@4.7 gt/Au</a:t>
                </a:r>
              </a:p>
            </p:txBody>
          </p:sp>
          <p:sp>
            <p:nvSpPr>
              <p:cNvPr id="7203" name="CuadroTexto 10"/>
              <p:cNvSpPr txBox="1">
                <a:spLocks noChangeArrowheads="1"/>
              </p:cNvSpPr>
              <p:nvPr/>
            </p:nvSpPr>
            <p:spPr bwMode="auto">
              <a:xfrm>
                <a:off x="6554751" y="1565088"/>
                <a:ext cx="1748275" cy="32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10.1m@6.5gt/Au</a:t>
                </a:r>
              </a:p>
            </p:txBody>
          </p:sp>
          <p:grpSp>
            <p:nvGrpSpPr>
              <p:cNvPr id="16421" name="Grupo 40"/>
              <p:cNvGrpSpPr>
                <a:grpSpLocks/>
              </p:cNvGrpSpPr>
              <p:nvPr/>
            </p:nvGrpSpPr>
            <p:grpSpPr bwMode="auto">
              <a:xfrm flipV="1">
                <a:off x="1414130" y="4175726"/>
                <a:ext cx="414671" cy="118956"/>
                <a:chOff x="787918" y="4572583"/>
                <a:chExt cx="4905154" cy="213069"/>
              </a:xfrm>
            </p:grpSpPr>
            <p:cxnSp>
              <p:nvCxnSpPr>
                <p:cNvPr id="42" name="Conector recto 41"/>
                <p:cNvCxnSpPr/>
                <p:nvPr/>
              </p:nvCxnSpPr>
              <p:spPr>
                <a:xfrm>
                  <a:off x="832172" y="4677215"/>
                  <a:ext cx="4882175"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Conector recto 42"/>
                <p:cNvCxnSpPr/>
                <p:nvPr/>
              </p:nvCxnSpPr>
              <p:spPr>
                <a:xfrm flipV="1">
                  <a:off x="832172" y="4574854"/>
                  <a:ext cx="0" cy="20851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Conector recto 43"/>
                <p:cNvCxnSpPr/>
                <p:nvPr/>
              </p:nvCxnSpPr>
              <p:spPr>
                <a:xfrm flipV="1">
                  <a:off x="5739376" y="4571062"/>
                  <a:ext cx="0" cy="208517"/>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422" name="Grupo 39"/>
              <p:cNvGrpSpPr>
                <a:grpSpLocks/>
              </p:cNvGrpSpPr>
              <p:nvPr/>
            </p:nvGrpSpPr>
            <p:grpSpPr bwMode="auto">
              <a:xfrm>
                <a:off x="4164841" y="5406452"/>
                <a:ext cx="4905154" cy="213069"/>
                <a:chOff x="4164841" y="5815310"/>
                <a:chExt cx="4905154" cy="213069"/>
              </a:xfrm>
            </p:grpSpPr>
            <p:cxnSp>
              <p:nvCxnSpPr>
                <p:cNvPr id="28" name="Conector recto 27"/>
                <p:cNvCxnSpPr/>
                <p:nvPr/>
              </p:nvCxnSpPr>
              <p:spPr>
                <a:xfrm>
                  <a:off x="4165160" y="5919331"/>
                  <a:ext cx="4893476"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Conector recto 31"/>
                <p:cNvCxnSpPr/>
                <p:nvPr/>
              </p:nvCxnSpPr>
              <p:spPr>
                <a:xfrm flipV="1">
                  <a:off x="4165160" y="5817733"/>
                  <a:ext cx="0" cy="211662"/>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Conector recto 34"/>
                <p:cNvCxnSpPr/>
                <p:nvPr/>
              </p:nvCxnSpPr>
              <p:spPr>
                <a:xfrm flipV="1">
                  <a:off x="9069219" y="5815615"/>
                  <a:ext cx="0" cy="211662"/>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9" name="Forma libre 28"/>
              <p:cNvSpPr/>
              <p:nvPr/>
            </p:nvSpPr>
            <p:spPr>
              <a:xfrm>
                <a:off x="871799" y="4689223"/>
                <a:ext cx="1424442" cy="1030795"/>
              </a:xfrm>
              <a:custGeom>
                <a:avLst/>
                <a:gdLst>
                  <a:gd name="connsiteX0" fmla="*/ 10632 w 1424763"/>
                  <a:gd name="connsiteY0" fmla="*/ 95693 h 1031358"/>
                  <a:gd name="connsiteX1" fmla="*/ 138223 w 1424763"/>
                  <a:gd name="connsiteY1" fmla="*/ 1010093 h 1031358"/>
                  <a:gd name="connsiteX2" fmla="*/ 1424763 w 1424763"/>
                  <a:gd name="connsiteY2" fmla="*/ 1031358 h 1031358"/>
                  <a:gd name="connsiteX3" fmla="*/ 1201479 w 1424763"/>
                  <a:gd name="connsiteY3" fmla="*/ 0 h 1031358"/>
                  <a:gd name="connsiteX4" fmla="*/ 0 w 1424763"/>
                  <a:gd name="connsiteY4" fmla="*/ 0 h 1031358"/>
                  <a:gd name="connsiteX5" fmla="*/ 10632 w 1424763"/>
                  <a:gd name="connsiteY5" fmla="*/ 95693 h 10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4763" h="1031358">
                    <a:moveTo>
                      <a:pt x="10632" y="95693"/>
                    </a:moveTo>
                    <a:lnTo>
                      <a:pt x="138223" y="1010093"/>
                    </a:lnTo>
                    <a:lnTo>
                      <a:pt x="1424763" y="1031358"/>
                    </a:lnTo>
                    <a:lnTo>
                      <a:pt x="1201479" y="0"/>
                    </a:lnTo>
                    <a:lnTo>
                      <a:pt x="0" y="0"/>
                    </a:lnTo>
                    <a:lnTo>
                      <a:pt x="10632" y="95693"/>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grpSp>
            <p:nvGrpSpPr>
              <p:cNvPr id="16424" name="Grupo 38"/>
              <p:cNvGrpSpPr>
                <a:grpSpLocks/>
              </p:cNvGrpSpPr>
              <p:nvPr/>
            </p:nvGrpSpPr>
            <p:grpSpPr bwMode="auto">
              <a:xfrm flipV="1">
                <a:off x="965758" y="5084604"/>
                <a:ext cx="1191909" cy="45719"/>
                <a:chOff x="787918" y="4572583"/>
                <a:chExt cx="4905154" cy="213069"/>
              </a:xfrm>
            </p:grpSpPr>
            <p:cxnSp>
              <p:nvCxnSpPr>
                <p:cNvPr id="36" name="Conector recto 35"/>
                <p:cNvCxnSpPr/>
                <p:nvPr/>
              </p:nvCxnSpPr>
              <p:spPr>
                <a:xfrm>
                  <a:off x="801921" y="4675153"/>
                  <a:ext cx="4886548"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Conector recto 36"/>
                <p:cNvCxnSpPr/>
                <p:nvPr/>
              </p:nvCxnSpPr>
              <p:spPr>
                <a:xfrm flipV="1">
                  <a:off x="801921" y="4566649"/>
                  <a:ext cx="0" cy="21701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Conector recto 37"/>
                <p:cNvCxnSpPr/>
                <p:nvPr/>
              </p:nvCxnSpPr>
              <p:spPr>
                <a:xfrm flipV="1">
                  <a:off x="5697176" y="4566649"/>
                  <a:ext cx="0" cy="21701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208" name="CuadroTexto 19"/>
              <p:cNvSpPr txBox="1">
                <a:spLocks noChangeArrowheads="1"/>
              </p:cNvSpPr>
              <p:nvPr/>
            </p:nvSpPr>
            <p:spPr bwMode="auto">
              <a:xfrm>
                <a:off x="782904" y="4771770"/>
                <a:ext cx="1557785" cy="32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975" b="1"/>
                  <a:t>16.6m@14.2gt/Au</a:t>
                </a:r>
              </a:p>
            </p:txBody>
          </p:sp>
          <p:grpSp>
            <p:nvGrpSpPr>
              <p:cNvPr id="16426" name="Grupo 48"/>
              <p:cNvGrpSpPr>
                <a:grpSpLocks/>
              </p:cNvGrpSpPr>
              <p:nvPr/>
            </p:nvGrpSpPr>
            <p:grpSpPr bwMode="auto">
              <a:xfrm flipV="1">
                <a:off x="2780044" y="2097976"/>
                <a:ext cx="873457" cy="59306"/>
                <a:chOff x="787918" y="4572583"/>
                <a:chExt cx="4905154" cy="213069"/>
              </a:xfrm>
            </p:grpSpPr>
            <p:cxnSp>
              <p:nvCxnSpPr>
                <p:cNvPr id="50" name="Conector recto 49"/>
                <p:cNvCxnSpPr/>
                <p:nvPr/>
              </p:nvCxnSpPr>
              <p:spPr>
                <a:xfrm>
                  <a:off x="792905" y="4677388"/>
                  <a:ext cx="490898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Conector recto 50"/>
                <p:cNvCxnSpPr/>
                <p:nvPr/>
              </p:nvCxnSpPr>
              <p:spPr>
                <a:xfrm flipV="1">
                  <a:off x="792905" y="4570926"/>
                  <a:ext cx="0" cy="21292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Conector recto 51"/>
                <p:cNvCxnSpPr/>
                <p:nvPr/>
              </p:nvCxnSpPr>
              <p:spPr>
                <a:xfrm flipV="1">
                  <a:off x="5713767" y="4563324"/>
                  <a:ext cx="0" cy="212925"/>
                </a:xfrm>
                <a:prstGeom prst="line">
                  <a:avLst/>
                </a:prstGeom>
                <a:ln w="19050" cap="sq">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3" name="Flecha derecha 32"/>
              <p:cNvSpPr/>
              <p:nvPr/>
            </p:nvSpPr>
            <p:spPr>
              <a:xfrm rot="1393563" flipH="1" flipV="1">
                <a:off x="9456547" y="4344213"/>
                <a:ext cx="787359" cy="294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7211" name="CuadroTexto 33"/>
              <p:cNvSpPr txBox="1">
                <a:spLocks noChangeArrowheads="1"/>
              </p:cNvSpPr>
              <p:nvPr/>
            </p:nvSpPr>
            <p:spPr bwMode="auto">
              <a:xfrm>
                <a:off x="202968" y="5899931"/>
                <a:ext cx="245520" cy="40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endParaRPr lang="es-PE" altLang="es-PE" sz="1350" b="1" dirty="0"/>
              </a:p>
            </p:txBody>
          </p:sp>
        </p:grpSp>
      </p:grpSp>
      <p:pic>
        <p:nvPicPr>
          <p:cNvPr id="16390"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3"/>
          <p:cNvSpPr>
            <a:spLocks noChangeArrowheads="1"/>
          </p:cNvSpPr>
          <p:nvPr/>
        </p:nvSpPr>
        <p:spPr bwMode="auto">
          <a:xfrm>
            <a:off x="152400" y="6080125"/>
            <a:ext cx="8740775" cy="27305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7457" rIns="0" bIns="-17457" anchor="ct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r>
              <a:rPr lang="es-PE" altLang="es-PE" sz="1000" b="1">
                <a:solidFill>
                  <a:srgbClr val="222222"/>
                </a:solidFill>
                <a:latin typeface="inherit"/>
              </a:rPr>
              <a:t>Here is shown the historical data with its average power and grade and the possible zone of Disseminated in Intrusive or a Vein system with a grade of 0.5 to 84 gr / tn and a power of 0.25 to 2.36m but with a continuous distribution and consistent throughout the area.</a:t>
            </a:r>
            <a:r>
              <a:rPr lang="es-ES" altLang="es-PE" sz="1000" b="1"/>
              <a:t> </a:t>
            </a:r>
          </a:p>
        </p:txBody>
      </p:sp>
      <p:pic>
        <p:nvPicPr>
          <p:cNvPr id="2" name="Picture 4">
            <a:extLst>
              <a:ext uri="{FF2B5EF4-FFF2-40B4-BE49-F238E27FC236}">
                <a16:creationId xmlns:a16="http://schemas.microsoft.com/office/drawing/2014/main" id="{B228684C-23E7-658B-5A51-C145E10F16C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350" y="1839913"/>
            <a:ext cx="8548688" cy="39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CuadroTexto 7"/>
          <p:cNvSpPr txBox="1">
            <a:spLocks noChangeArrowheads="1"/>
          </p:cNvSpPr>
          <p:nvPr/>
        </p:nvSpPr>
        <p:spPr bwMode="auto">
          <a:xfrm>
            <a:off x="1547813" y="5784850"/>
            <a:ext cx="65151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s-PE" altLang="es-PE" sz="1350" b="1" dirty="0"/>
              <a:t>Los datos obtenidos son parte los datos históricos de la sección longitudinal veta patricia</a:t>
            </a:r>
          </a:p>
        </p:txBody>
      </p:sp>
      <p:pic>
        <p:nvPicPr>
          <p:cNvPr id="17413"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Rectangle 3"/>
          <p:cNvSpPr>
            <a:spLocks noChangeArrowheads="1"/>
          </p:cNvSpPr>
          <p:nvPr/>
        </p:nvSpPr>
        <p:spPr bwMode="auto">
          <a:xfrm>
            <a:off x="2033588" y="1069975"/>
            <a:ext cx="5886450" cy="24130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17457" rIns="0" bIns="-17457" anchor="ct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r>
              <a:rPr lang="es-PE" altLang="es-PE" b="1">
                <a:latin typeface="Calibri" panose="020F0502020204030204" pitchFamily="34" charset="0"/>
              </a:rPr>
              <a:t>BULDIBUYO GOLD LOCATION OF SAMPLES IN CROSS SECTION</a:t>
            </a:r>
            <a:r>
              <a:rPr lang="es-ES" altLang="es-PE" b="1">
                <a:latin typeface="Calibri" panose="020F0502020204030204" pitchFamily="34" charset="0"/>
              </a:rPr>
              <a:t> </a:t>
            </a:r>
          </a:p>
        </p:txBody>
      </p:sp>
      <p:pic>
        <p:nvPicPr>
          <p:cNvPr id="2" name="Picture 4">
            <a:extLst>
              <a:ext uri="{FF2B5EF4-FFF2-40B4-BE49-F238E27FC236}">
                <a16:creationId xmlns:a16="http://schemas.microsoft.com/office/drawing/2014/main" id="{52FF8E6F-B5CB-050D-482B-1B3983F1875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2"/>
          <p:cNvSpPr>
            <a:spLocks noGrp="1"/>
          </p:cNvSpPr>
          <p:nvPr>
            <p:ph type="title"/>
          </p:nvPr>
        </p:nvSpPr>
        <p:spPr>
          <a:xfrm>
            <a:off x="539750" y="3068638"/>
            <a:ext cx="3313113" cy="708025"/>
          </a:xfrm>
        </p:spPr>
        <p:txBody>
          <a:bodyPr/>
          <a:lstStyle/>
          <a:p>
            <a:pPr algn="l" eaLnBrk="1" hangingPunct="1"/>
            <a:r>
              <a:rPr lang="es-ES" altLang="es-PE" sz="2400" b="1">
                <a:latin typeface="Goudy Old Style" panose="02020502050305020303" pitchFamily="18" charset="0"/>
              </a:rPr>
              <a:t>           ORE BELT</a:t>
            </a:r>
          </a:p>
        </p:txBody>
      </p:sp>
      <p:pic>
        <p:nvPicPr>
          <p:cNvPr id="18436" name="Picture 11" descr="gr-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67175" y="144463"/>
            <a:ext cx="4765675" cy="6597650"/>
          </a:xfrm>
          <a:noFill/>
        </p:spPr>
      </p:pic>
      <p:sp>
        <p:nvSpPr>
          <p:cNvPr id="85005" name="AutoShape 13"/>
          <p:cNvSpPr>
            <a:spLocks noChangeArrowheads="1"/>
          </p:cNvSpPr>
          <p:nvPr/>
        </p:nvSpPr>
        <p:spPr bwMode="auto">
          <a:xfrm>
            <a:off x="7596188" y="6165850"/>
            <a:ext cx="215900" cy="188913"/>
          </a:xfrm>
          <a:prstGeom prst="star5">
            <a:avLst/>
          </a:prstGeom>
          <a:solidFill>
            <a:srgbClr val="FFFF00"/>
          </a:solidFill>
          <a:ln w="9525">
            <a:solidFill>
              <a:srgbClr val="000000"/>
            </a:solidFill>
            <a:miter lim="800000"/>
            <a:headEnd/>
            <a:tailEnd/>
          </a:ln>
          <a:effectLst/>
        </p:spPr>
        <p:txBody>
          <a:bodyPr wrap="none" anchor="ctr"/>
          <a:lstStyle/>
          <a:p>
            <a:pPr eaLnBrk="1" hangingPunct="1">
              <a:defRPr/>
            </a:pPr>
            <a:endParaRPr lang="es-ES"/>
          </a:p>
        </p:txBody>
      </p:sp>
      <p:sp>
        <p:nvSpPr>
          <p:cNvPr id="18438" name="AutoShape 14"/>
          <p:cNvSpPr>
            <a:spLocks noChangeArrowheads="1"/>
          </p:cNvSpPr>
          <p:nvPr/>
        </p:nvSpPr>
        <p:spPr bwMode="auto">
          <a:xfrm>
            <a:off x="7667625" y="5516563"/>
            <a:ext cx="1081088" cy="360362"/>
          </a:xfrm>
          <a:prstGeom prst="wedgeRectCallout">
            <a:avLst>
              <a:gd name="adj1" fmla="val -45153"/>
              <a:gd name="adj2" fmla="val 148681"/>
            </a:avLst>
          </a:prstGeom>
          <a:solidFill>
            <a:srgbClr val="FFFF00"/>
          </a:solidFill>
          <a:ln w="9525">
            <a:solidFill>
              <a:schemeClr val="bg1"/>
            </a:solidFill>
            <a:miter lim="800000"/>
            <a:headEnd/>
            <a:tailE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PE" sz="1000" b="1">
                <a:solidFill>
                  <a:schemeClr val="bg1"/>
                </a:solidFill>
                <a:latin typeface="Verdana" panose="020B0604030504040204" pitchFamily="34" charset="0"/>
              </a:rPr>
              <a:t>PROYECTO BULDIBUYO</a:t>
            </a:r>
          </a:p>
        </p:txBody>
      </p:sp>
      <p:pic>
        <p:nvPicPr>
          <p:cNvPr id="18439" name="6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95189DE3-EC8E-5616-EA13-3062162632A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4"/>
          <p:cNvSpPr>
            <a:spLocks noGrp="1"/>
          </p:cNvSpPr>
          <p:nvPr>
            <p:ph type="title"/>
          </p:nvPr>
        </p:nvSpPr>
        <p:spPr>
          <a:xfrm>
            <a:off x="127000" y="3213100"/>
            <a:ext cx="2068513" cy="1008063"/>
          </a:xfrm>
        </p:spPr>
        <p:txBody>
          <a:bodyPr/>
          <a:lstStyle/>
          <a:p>
            <a:pPr eaLnBrk="1" hangingPunct="1"/>
            <a:r>
              <a:rPr lang="es-ES" altLang="es-PE" sz="2000" b="1">
                <a:latin typeface="Goudy Old Style" panose="02020502050305020303" pitchFamily="18" charset="0"/>
              </a:rPr>
              <a:t>PROJECT GEOLOGICAL MAP</a:t>
            </a:r>
          </a:p>
        </p:txBody>
      </p:sp>
      <p:pic>
        <p:nvPicPr>
          <p:cNvPr id="19460" name="4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Imagen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5025" y="258763"/>
            <a:ext cx="6911975" cy="633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E40106EA-0654-4281-361E-90371564C4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p:cNvSpPr>
          <p:nvPr>
            <p:ph type="title"/>
          </p:nvPr>
        </p:nvSpPr>
        <p:spPr>
          <a:xfrm>
            <a:off x="2051050" y="692150"/>
            <a:ext cx="5256213" cy="708025"/>
          </a:xfrm>
        </p:spPr>
        <p:txBody>
          <a:bodyPr/>
          <a:lstStyle/>
          <a:p>
            <a:pPr algn="l" eaLnBrk="1" hangingPunct="1"/>
            <a:r>
              <a:rPr lang="es-PE" altLang="es-MX" sz="2400" b="1">
                <a:latin typeface="Goudy Old Style" panose="02020502050305020303" pitchFamily="18" charset="0"/>
              </a:rPr>
              <a:t>           PROJECT STRUCTURES</a:t>
            </a:r>
            <a:endParaRPr lang="es-ES" altLang="es-MX" sz="2400" b="1">
              <a:latin typeface="Goudy Old Style" panose="02020502050305020303" pitchFamily="18" charset="0"/>
            </a:endParaRPr>
          </a:p>
        </p:txBody>
      </p:sp>
      <p:pic>
        <p:nvPicPr>
          <p:cNvPr id="20484" name="Picture 6" descr="PC110100 [1024x76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71550" y="1411288"/>
            <a:ext cx="7107238" cy="5330825"/>
          </a:xfrm>
          <a:noFill/>
        </p:spPr>
      </p:pic>
      <p:pic>
        <p:nvPicPr>
          <p:cNvPr id="20485"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FB6C23A2-6E52-8533-F406-DCBC73B9B07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title"/>
          </p:nvPr>
        </p:nvSpPr>
        <p:spPr>
          <a:xfrm>
            <a:off x="539750" y="3068638"/>
            <a:ext cx="3313113" cy="708025"/>
          </a:xfrm>
        </p:spPr>
        <p:txBody>
          <a:bodyPr/>
          <a:lstStyle/>
          <a:p>
            <a:pPr algn="l" eaLnBrk="1" hangingPunct="1"/>
            <a:r>
              <a:rPr lang="es-ES" altLang="es-PE" sz="2400" b="1">
                <a:latin typeface="Goudy Old Style" panose="02020502050305020303" pitchFamily="18" charset="0"/>
              </a:rPr>
              <a:t>DRILLING LOCATION</a:t>
            </a:r>
          </a:p>
        </p:txBody>
      </p:sp>
      <p:sp>
        <p:nvSpPr>
          <p:cNvPr id="105476" name="AutoShape 4"/>
          <p:cNvSpPr>
            <a:spLocks noChangeArrowheads="1"/>
          </p:cNvSpPr>
          <p:nvPr/>
        </p:nvSpPr>
        <p:spPr bwMode="auto">
          <a:xfrm>
            <a:off x="7596188" y="6165850"/>
            <a:ext cx="215900" cy="188913"/>
          </a:xfrm>
          <a:prstGeom prst="star5">
            <a:avLst/>
          </a:prstGeom>
          <a:solidFill>
            <a:srgbClr val="FFFF00"/>
          </a:solidFill>
          <a:ln w="9525">
            <a:solidFill>
              <a:srgbClr val="000000"/>
            </a:solidFill>
            <a:miter lim="800000"/>
            <a:headEnd/>
            <a:tailEnd/>
          </a:ln>
          <a:effectLst/>
        </p:spPr>
        <p:txBody>
          <a:bodyPr wrap="none" anchor="ctr"/>
          <a:lstStyle/>
          <a:p>
            <a:pPr eaLnBrk="1" hangingPunct="1">
              <a:defRPr/>
            </a:pPr>
            <a:endParaRPr lang="es-ES"/>
          </a:p>
        </p:txBody>
      </p:sp>
      <p:pic>
        <p:nvPicPr>
          <p:cNvPr id="21509" name="Picture 5" descr="imagen 0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200" y="258763"/>
            <a:ext cx="4592638" cy="659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ACA8711B-51F6-F120-05CB-46D99941C4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p:cNvSpPr>
          <p:nvPr>
            <p:ph type="title" idx="4294967295"/>
          </p:nvPr>
        </p:nvSpPr>
        <p:spPr>
          <a:xfrm>
            <a:off x="0" y="3068638"/>
            <a:ext cx="3313113" cy="708025"/>
          </a:xfrm>
        </p:spPr>
        <p:txBody>
          <a:bodyPr/>
          <a:lstStyle/>
          <a:p>
            <a:pPr algn="l" eaLnBrk="1" hangingPunct="1"/>
            <a:r>
              <a:rPr lang="es-ES" altLang="es-MX" sz="2400" b="1">
                <a:latin typeface="Goudy Old Style" panose="02020502050305020303" pitchFamily="18" charset="0"/>
              </a:rPr>
              <a:t>SONDAJE REALIZADO</a:t>
            </a:r>
          </a:p>
        </p:txBody>
      </p:sp>
      <p:pic>
        <p:nvPicPr>
          <p:cNvPr id="22532" name="2 Image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947738"/>
            <a:ext cx="5178425" cy="291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3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61913"/>
            <a:ext cx="3857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6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3860800"/>
            <a:ext cx="51784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7 Imagen"/>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521D687E-510C-8CC2-7102-FAE36C571E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title"/>
          </p:nvPr>
        </p:nvSpPr>
        <p:spPr>
          <a:xfrm>
            <a:off x="539750" y="3068638"/>
            <a:ext cx="3313113" cy="708025"/>
          </a:xfrm>
        </p:spPr>
        <p:txBody>
          <a:bodyPr rtlCol="0">
            <a:normAutofit fontScale="90000"/>
          </a:bodyPr>
          <a:lstStyle/>
          <a:p>
            <a:pPr algn="l" eaLnBrk="1" fontAlgn="auto" hangingPunct="1">
              <a:spcAft>
                <a:spcPts val="0"/>
              </a:spcAft>
              <a:defRPr/>
            </a:pPr>
            <a:r>
              <a:rPr lang="es-ES" sz="2400" b="1" dirty="0">
                <a:latin typeface="Goudy Old Style" pitchFamily="18" charset="0"/>
              </a:rPr>
              <a:t>STRUCTURAL LINEAMENTS</a:t>
            </a:r>
          </a:p>
        </p:txBody>
      </p:sp>
      <p:sp>
        <p:nvSpPr>
          <p:cNvPr id="103429" name="AutoShape 5"/>
          <p:cNvSpPr>
            <a:spLocks noChangeArrowheads="1"/>
          </p:cNvSpPr>
          <p:nvPr/>
        </p:nvSpPr>
        <p:spPr bwMode="auto">
          <a:xfrm>
            <a:off x="7596188" y="6165850"/>
            <a:ext cx="215900" cy="188913"/>
          </a:xfrm>
          <a:prstGeom prst="star5">
            <a:avLst/>
          </a:prstGeom>
          <a:solidFill>
            <a:srgbClr val="FFFF00"/>
          </a:solidFill>
          <a:ln w="9525">
            <a:solidFill>
              <a:srgbClr val="000000"/>
            </a:solidFill>
            <a:miter lim="800000"/>
            <a:headEnd/>
            <a:tailEnd/>
          </a:ln>
          <a:effectLst/>
        </p:spPr>
        <p:txBody>
          <a:bodyPr wrap="none" anchor="ctr"/>
          <a:lstStyle/>
          <a:p>
            <a:pPr eaLnBrk="1" hangingPunct="1">
              <a:defRPr/>
            </a:pPr>
            <a:endParaRPr lang="es-ES"/>
          </a:p>
        </p:txBody>
      </p:sp>
      <p:pic>
        <p:nvPicPr>
          <p:cNvPr id="23557" name="Picture 9" descr="imagen 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925" y="144463"/>
            <a:ext cx="5553075" cy="659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FC09120D-B114-749F-AF49-F4D11C21F3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1246188" y="1131888"/>
            <a:ext cx="6659562" cy="708025"/>
          </a:xfrm>
        </p:spPr>
        <p:txBody>
          <a:bodyPr/>
          <a:lstStyle/>
          <a:p>
            <a:pPr eaLnBrk="1" hangingPunct="1"/>
            <a:r>
              <a:rPr lang="es-ES" altLang="es-MX" sz="2400" b="1">
                <a:latin typeface="Goudy Old Style" panose="02020502050305020303" pitchFamily="18" charset="0"/>
              </a:rPr>
              <a:t>ECONOMIC GEOLOGY</a:t>
            </a:r>
          </a:p>
        </p:txBody>
      </p:sp>
      <p:sp>
        <p:nvSpPr>
          <p:cNvPr id="24580" name="Rectangle 4"/>
          <p:cNvSpPr>
            <a:spLocks noChangeArrowheads="1"/>
          </p:cNvSpPr>
          <p:nvPr/>
        </p:nvSpPr>
        <p:spPr bwMode="auto">
          <a:xfrm>
            <a:off x="290513" y="1916113"/>
            <a:ext cx="8569325" cy="401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rPr>
              <a:t>Orogeny originated two stages of intrusion, by magmatic differentiation, the first instrusions were of an intermediate composition as well as the diorites and  those that predominate in the batholith, the later sequences were getting more acidic such as tonalites, granodiorites and monzonites quartz which together represent a 2nd. The magmatic pulsation is what has given rise to the auriferous veins in the batholith.</a:t>
            </a:r>
          </a:p>
          <a:p>
            <a:pPr algn="just" eaLnBrk="1" hangingPunct="1">
              <a:spcBef>
                <a:spcPct val="0"/>
              </a:spcBef>
              <a:buFontTx/>
              <a:buNone/>
            </a:pPr>
            <a:r>
              <a:rPr lang="es-ES" altLang="es-PE" sz="1700">
                <a:latin typeface="Century Gothic" panose="020B0502020202020204" pitchFamily="34" charset="0"/>
              </a:rPr>
              <a:t>Hydrothermal mineralization of pyrite-chalcopyrite-gold association occurs in veins hosted in intrusive rocks of the batholith. The most persistent structures (up to 900 meters) as the Patricia vein, shows an N-S orientation, dipping 35° E.</a:t>
            </a:r>
          </a:p>
          <a:p>
            <a:pPr algn="just" eaLnBrk="1" hangingPunct="1">
              <a:spcBef>
                <a:spcPct val="0"/>
              </a:spcBef>
              <a:buFontTx/>
              <a:buNone/>
            </a:pPr>
            <a:r>
              <a:rPr lang="es-ES" altLang="es-PE" sz="1700">
                <a:latin typeface="Century Gothic" panose="020B0502020202020204" pitchFamily="34" charset="0"/>
              </a:rPr>
              <a:t>At Patricia prospect, 3 potential areas of economic interest are presented; area of the North Patricia vein (where mining exploration is currently taking place), South Patricia and San Juan vein, and the third would be Las Ruinas vein. There are also other minor mineralized areas such as The Horno zone, San Pedro vein, la Colorada, los Pilancones, el Murcielago and Pishgon which is at the boundary of the claim.</a:t>
            </a:r>
          </a:p>
        </p:txBody>
      </p:sp>
      <p:pic>
        <p:nvPicPr>
          <p:cNvPr id="24581" name="5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6733DEE2-DC87-BE88-CDF3-9A9D8416C7E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xfrm>
            <a:off x="1728788" y="1074738"/>
            <a:ext cx="6659562" cy="708025"/>
          </a:xfrm>
        </p:spPr>
        <p:txBody>
          <a:bodyPr/>
          <a:lstStyle/>
          <a:p>
            <a:pPr eaLnBrk="1" hangingPunct="1"/>
            <a:r>
              <a:rPr lang="es-ES" altLang="es-MX" sz="2400" b="1">
                <a:latin typeface="Goudy Old Style" panose="02020502050305020303" pitchFamily="18" charset="0"/>
              </a:rPr>
              <a:t>LOCATION AND ACCESS TO THE PROJECT</a:t>
            </a:r>
          </a:p>
        </p:txBody>
      </p:sp>
      <p:sp>
        <p:nvSpPr>
          <p:cNvPr id="5124" name="Rectangle 6"/>
          <p:cNvSpPr>
            <a:spLocks noChangeArrowheads="1"/>
          </p:cNvSpPr>
          <p:nvPr/>
        </p:nvSpPr>
        <p:spPr bwMode="auto">
          <a:xfrm>
            <a:off x="468313" y="1939925"/>
            <a:ext cx="8135937"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800">
                <a:latin typeface="Century Gothic" panose="020B0502020202020204" pitchFamily="34" charset="0"/>
              </a:rPr>
              <a:t>The Buldibuyo Project covers 1210 Has. It is located in the district of Buldibuyo, province of Pataz, department of La Libertad.</a:t>
            </a:r>
          </a:p>
          <a:p>
            <a:pPr algn="just" eaLnBrk="1" hangingPunct="1">
              <a:spcBef>
                <a:spcPct val="0"/>
              </a:spcBef>
              <a:buFontTx/>
              <a:buNone/>
            </a:pPr>
            <a:endParaRPr lang="es-ES" altLang="es-PE" sz="1800">
              <a:latin typeface="Century Gothic" panose="020B0502020202020204" pitchFamily="34" charset="0"/>
            </a:endParaRPr>
          </a:p>
          <a:p>
            <a:pPr algn="just" eaLnBrk="1" hangingPunct="1">
              <a:spcBef>
                <a:spcPct val="0"/>
              </a:spcBef>
              <a:buFontTx/>
              <a:buNone/>
            </a:pPr>
            <a:r>
              <a:rPr lang="es-ES" altLang="es-PE" sz="1800">
                <a:latin typeface="Century Gothic" panose="020B0502020202020204" pitchFamily="34" charset="0"/>
              </a:rPr>
              <a:t>The area is accessible either by land or by air, It´s an 815 km land route itinerary from the city of </a:t>
            </a:r>
            <a:r>
              <a:rPr lang="es-PE" altLang="es-MX" sz="1800">
                <a:latin typeface="Century Gothic" panose="020B0502020202020204" pitchFamily="34" charset="0"/>
              </a:rPr>
              <a:t>LIMA–CHIMBOTE–SIHUAS–TAYABAMBA-BULDIBUYO </a:t>
            </a:r>
            <a:r>
              <a:rPr lang="es-ES" altLang="es-MX" sz="1800">
                <a:latin typeface="Century Gothic" panose="020B0502020202020204" pitchFamily="34" charset="0"/>
              </a:rPr>
              <a:t>a</a:t>
            </a:r>
            <a:r>
              <a:rPr lang="es-ES" altLang="es-PE" sz="1800">
                <a:latin typeface="Century Gothic" panose="020B0502020202020204" pitchFamily="34" charset="0"/>
              </a:rPr>
              <a:t>proximately. From this last town, it continues by road towards Huaylillas and before crossing the bridge (Huascacocha river), there is a turn off leading to Tarabamba Hydroeletric Power Plant. From there, it follows a 3 Km. truck trail until it reaches the project site.</a:t>
            </a:r>
          </a:p>
          <a:p>
            <a:pPr algn="just" eaLnBrk="1" hangingPunct="1">
              <a:spcBef>
                <a:spcPct val="0"/>
              </a:spcBef>
              <a:buFontTx/>
              <a:buNone/>
            </a:pPr>
            <a:endParaRPr lang="es-ES" altLang="es-PE" sz="1800">
              <a:latin typeface="Century Gothic" panose="020B0502020202020204" pitchFamily="34" charset="0"/>
            </a:endParaRPr>
          </a:p>
          <a:p>
            <a:pPr algn="just" eaLnBrk="1" hangingPunct="1">
              <a:spcBef>
                <a:spcPct val="0"/>
              </a:spcBef>
              <a:buFontTx/>
              <a:buNone/>
            </a:pPr>
            <a:r>
              <a:rPr lang="es-ES" altLang="es-PE" sz="1800">
                <a:latin typeface="Century Gothic" panose="020B0502020202020204" pitchFamily="34" charset="0"/>
              </a:rPr>
              <a:t>The air travel is made by small commercial plane from LIMA to the PIAS airport, from there it continues by an unpaved road. There is also an airport in Tayabamba.</a:t>
            </a:r>
          </a:p>
        </p:txBody>
      </p:sp>
      <p:pic>
        <p:nvPicPr>
          <p:cNvPr id="5125"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35A5C835-8D14-F4DB-7C43-EAAF71DCC2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Bussines Plan 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938" y="1484313"/>
            <a:ext cx="7062787"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6"/>
          <p:cNvSpPr>
            <a:spLocks noChangeArrowheads="1"/>
          </p:cNvSpPr>
          <p:nvPr/>
        </p:nvSpPr>
        <p:spPr bwMode="auto">
          <a:xfrm>
            <a:off x="2752725" y="646113"/>
            <a:ext cx="4699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 PROPERTY  OUTCROP  VEINS</a:t>
            </a:r>
          </a:p>
        </p:txBody>
      </p:sp>
      <p:pic>
        <p:nvPicPr>
          <p:cNvPr id="25605"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677521AA-27CA-F3A7-C7AA-E9437A3153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5" descr="informe visita tecnica_Página_0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203575" y="0"/>
            <a:ext cx="5940425" cy="4170363"/>
          </a:xfrm>
        </p:spPr>
      </p:pic>
      <p:pic>
        <p:nvPicPr>
          <p:cNvPr id="26627" name="Picture 16" descr="informe visita tecnica_Página_0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2687638"/>
            <a:ext cx="5940425" cy="4170362"/>
          </a:xfrm>
        </p:spPr>
      </p:pic>
      <p:sp>
        <p:nvSpPr>
          <p:cNvPr id="26629" name="Rectangle 18"/>
          <p:cNvSpPr>
            <a:spLocks noChangeArrowheads="1"/>
          </p:cNvSpPr>
          <p:nvPr/>
        </p:nvSpPr>
        <p:spPr bwMode="auto">
          <a:xfrm>
            <a:off x="6084888" y="4652963"/>
            <a:ext cx="28082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Goudy Old Style" panose="02020502050305020303" pitchFamily="18" charset="0"/>
              </a:rPr>
              <a:t>San Juan vein outcroppping on the south of Don Julio’s Fault. We observed a milky quartz crest of 1 m of power.</a:t>
            </a:r>
          </a:p>
        </p:txBody>
      </p:sp>
      <p:pic>
        <p:nvPicPr>
          <p:cNvPr id="26630" name="5 Imag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06A17122-BAA5-D73F-9189-957DC07912C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512888" y="560388"/>
            <a:ext cx="6659562" cy="708025"/>
          </a:xfrm>
        </p:spPr>
        <p:txBody>
          <a:bodyPr rtlCol="0">
            <a:normAutofit fontScale="90000"/>
          </a:bodyPr>
          <a:lstStyle/>
          <a:p>
            <a:pPr eaLnBrk="1" fontAlgn="auto" hangingPunct="1">
              <a:spcAft>
                <a:spcPts val="0"/>
              </a:spcAft>
              <a:defRPr/>
            </a:pPr>
            <a:r>
              <a:rPr lang="es-ES" sz="2400" b="1" dirty="0">
                <a:latin typeface="Goudy Old Style" pitchFamily="18" charset="0"/>
              </a:rPr>
              <a:t>GEOPHYSICAL CONCLUSIONS AND RECOMMENDATIONS</a:t>
            </a:r>
          </a:p>
        </p:txBody>
      </p:sp>
      <p:sp>
        <p:nvSpPr>
          <p:cNvPr id="27652" name="Rectangle 4"/>
          <p:cNvSpPr>
            <a:spLocks noChangeArrowheads="1"/>
          </p:cNvSpPr>
          <p:nvPr/>
        </p:nvSpPr>
        <p:spPr bwMode="auto">
          <a:xfrm>
            <a:off x="323850" y="1412875"/>
            <a:ext cx="8569325" cy="506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rPr>
              <a:t>VDG of Peru S.A.C. completed a second terrestrial geophysics campaign in October 2008. The applied geophysical methods were the study of magnetometry and induced polarization. The objective of the geophysical campaign at Los Hornos gold project was to determine the extent of the anomaly detected in the first geophysical campaign, related to a possible Cu-Au porphyry in depth.</a:t>
            </a:r>
          </a:p>
          <a:p>
            <a:pPr algn="just" eaLnBrk="1" hangingPunct="1">
              <a:spcBef>
                <a:spcPct val="0"/>
              </a:spcBef>
              <a:buFontTx/>
              <a:buNone/>
            </a:pPr>
            <a:endParaRPr lang="es-ES" altLang="es-PE" sz="1700">
              <a:latin typeface="Century Gothic" panose="020B0502020202020204" pitchFamily="34" charset="0"/>
            </a:endParaRPr>
          </a:p>
          <a:p>
            <a:pPr algn="just" eaLnBrk="1" hangingPunct="1">
              <a:spcBef>
                <a:spcPct val="0"/>
              </a:spcBef>
              <a:buFontTx/>
              <a:buNone/>
            </a:pPr>
            <a:r>
              <a:rPr lang="es-ES" altLang="es-PE" sz="1700">
                <a:latin typeface="Century Gothic" panose="020B0502020202020204" pitchFamily="34" charset="0"/>
              </a:rPr>
              <a:t>The geophysical results allow us to conclude the following:</a:t>
            </a:r>
          </a:p>
          <a:p>
            <a:pPr algn="just" eaLnBrk="1" hangingPunct="1">
              <a:spcBef>
                <a:spcPct val="0"/>
              </a:spcBef>
              <a:buFontTx/>
              <a:buNone/>
            </a:pPr>
            <a:r>
              <a:rPr lang="es-ES" altLang="es-PE" sz="1700">
                <a:latin typeface="Century Gothic" panose="020B0502020202020204" pitchFamily="34" charset="0"/>
              </a:rPr>
              <a:t>1. The resistivity delineates values of moderate-high resistivities (&lt;1,600 Ohm * m) from the surface to 100-150 meters in depth, corresponding to alteration zones or lithological contacts; and higher resistivity values (&gt; 2,000 Ohm * m) at a greater depth.</a:t>
            </a:r>
          </a:p>
          <a:p>
            <a:pPr algn="just" eaLnBrk="1" hangingPunct="1">
              <a:spcBef>
                <a:spcPct val="0"/>
              </a:spcBef>
              <a:buFontTx/>
              <a:buNone/>
            </a:pPr>
            <a:r>
              <a:rPr lang="es-ES" altLang="es-PE" sz="1700">
                <a:latin typeface="Century Gothic" panose="020B0502020202020204" pitchFamily="34" charset="0"/>
              </a:rPr>
              <a:t>2. Chargeability results match between the two campaigns, confirming a weak anomaly (IP-1) at an approximate depth of 200 meters. The IP-1 anomaly correlates with high values of depth resistivity.</a:t>
            </a:r>
          </a:p>
          <a:p>
            <a:pPr algn="just" eaLnBrk="1" hangingPunct="1">
              <a:spcBef>
                <a:spcPct val="0"/>
              </a:spcBef>
              <a:buFontTx/>
              <a:buNone/>
            </a:pPr>
            <a:r>
              <a:rPr lang="es-ES" altLang="es-PE" sz="1700">
                <a:latin typeface="Century Gothic" panose="020B0502020202020204" pitchFamily="34" charset="0"/>
              </a:rPr>
              <a:t>3. The anomaly IP-1 outcrops to the east of the 1500N line, in the Huascacocha ravine. </a:t>
            </a:r>
          </a:p>
          <a:p>
            <a:pPr algn="just" eaLnBrk="1" hangingPunct="1">
              <a:spcBef>
                <a:spcPct val="0"/>
              </a:spcBef>
              <a:buFontTx/>
              <a:buNone/>
            </a:pPr>
            <a:r>
              <a:rPr lang="es-ES" altLang="es-PE" sz="1700">
                <a:latin typeface="Century Gothic" panose="020B0502020202020204" pitchFamily="34" charset="0"/>
              </a:rPr>
              <a:t>The limits of the anomaly have been delineated in the sections and on the interpretation map.</a:t>
            </a:r>
          </a:p>
        </p:txBody>
      </p:sp>
      <p:pic>
        <p:nvPicPr>
          <p:cNvPr id="27653" name="5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ADCAD778-5FBE-CD0A-FCA3-490B9DA8B39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5"/>
          <p:cNvSpPr>
            <a:spLocks noChangeArrowheads="1"/>
          </p:cNvSpPr>
          <p:nvPr/>
        </p:nvSpPr>
        <p:spPr bwMode="auto">
          <a:xfrm>
            <a:off x="1979613" y="5949950"/>
            <a:ext cx="63373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PE" sz="3600" b="1">
                <a:latin typeface="Goudy Old Style" panose="02020502050305020303" pitchFamily="18" charset="0"/>
              </a:rPr>
              <a:t>EXPLORATION AREA</a:t>
            </a:r>
          </a:p>
        </p:txBody>
      </p:sp>
      <p:pic>
        <p:nvPicPr>
          <p:cNvPr id="28676" name="Picture 10" descr="IMG_1403 [1024x76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19250" y="944563"/>
            <a:ext cx="6769100" cy="5076825"/>
          </a:xfrm>
          <a:noFill/>
        </p:spPr>
      </p:pic>
      <p:pic>
        <p:nvPicPr>
          <p:cNvPr id="28677"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CE3373E6-182B-ABE6-1606-ADEED0B54C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descr="1500N-P"/>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44463" y="1341438"/>
            <a:ext cx="4749800" cy="3455987"/>
          </a:xfrm>
          <a:noFill/>
        </p:spPr>
      </p:pic>
      <p:pic>
        <p:nvPicPr>
          <p:cNvPr id="29699" name="Picture 8" descr="8050E-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0263" y="3213100"/>
            <a:ext cx="4533900" cy="3297238"/>
          </a:xfrm>
          <a:noFill/>
        </p:spPr>
      </p:pic>
      <p:sp>
        <p:nvSpPr>
          <p:cNvPr id="29700" name="Rectangle 9"/>
          <p:cNvSpPr>
            <a:spLocks noChangeArrowheads="1"/>
          </p:cNvSpPr>
          <p:nvPr/>
        </p:nvSpPr>
        <p:spPr bwMode="auto">
          <a:xfrm>
            <a:off x="457200" y="277813"/>
            <a:ext cx="8229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GEOPHYSICAL SECTIONS</a:t>
            </a:r>
          </a:p>
        </p:txBody>
      </p:sp>
      <p:pic>
        <p:nvPicPr>
          <p:cNvPr id="29702" name="6 Imag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26D70C8D-018F-A6E7-7FAC-25F9AB74C4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8450E-P"/>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44463" y="1196975"/>
            <a:ext cx="4427537" cy="3221038"/>
          </a:xfrm>
          <a:noFill/>
        </p:spPr>
      </p:pic>
      <p:pic>
        <p:nvPicPr>
          <p:cNvPr id="30723" name="Picture 8" descr="8500E-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393950"/>
            <a:ext cx="4038600" cy="2938463"/>
          </a:xfrm>
          <a:noFill/>
        </p:spPr>
      </p:pic>
      <p:sp>
        <p:nvSpPr>
          <p:cNvPr id="30725" name="Rectangle 10"/>
          <p:cNvSpPr>
            <a:spLocks noChangeArrowheads="1"/>
          </p:cNvSpPr>
          <p:nvPr/>
        </p:nvSpPr>
        <p:spPr bwMode="auto">
          <a:xfrm>
            <a:off x="457200" y="277813"/>
            <a:ext cx="8229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GEOPHYSICAL SECTIONS</a:t>
            </a:r>
          </a:p>
        </p:txBody>
      </p:sp>
      <p:pic>
        <p:nvPicPr>
          <p:cNvPr id="30726" name="6 Imag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037E21EC-78A4-EBDC-AFB7-AD309DBBF5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2"/>
          <p:cNvSpPr>
            <a:spLocks noChangeArrowheads="1"/>
          </p:cNvSpPr>
          <p:nvPr/>
        </p:nvSpPr>
        <p:spPr bwMode="auto">
          <a:xfrm>
            <a:off x="1404938" y="128588"/>
            <a:ext cx="6659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4000" b="1">
                <a:latin typeface="Goudy Old Style" panose="02020502050305020303" pitchFamily="18" charset="0"/>
              </a:rPr>
              <a:t>MINA</a:t>
            </a:r>
          </a:p>
        </p:txBody>
      </p:sp>
      <p:pic>
        <p:nvPicPr>
          <p:cNvPr id="31748" name="5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903288"/>
            <a:ext cx="5616575"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12"/>
          <p:cNvSpPr>
            <a:spLocks noChangeArrowheads="1"/>
          </p:cNvSpPr>
          <p:nvPr/>
        </p:nvSpPr>
        <p:spPr bwMode="auto">
          <a:xfrm>
            <a:off x="1423988" y="6149975"/>
            <a:ext cx="6659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PE" altLang="es-PE" sz="2800" b="1"/>
              <a:t>NIVEL 2700 TUNEL WILDER</a:t>
            </a:r>
            <a:endParaRPr lang="es-ES" altLang="es-MX" sz="2800" b="1">
              <a:latin typeface="Goudy Old Style" panose="02020502050305020303" pitchFamily="18" charset="0"/>
            </a:endParaRPr>
          </a:p>
        </p:txBody>
      </p:sp>
      <p:pic>
        <p:nvPicPr>
          <p:cNvPr id="2" name="Picture 4">
            <a:extLst>
              <a:ext uri="{FF2B5EF4-FFF2-40B4-BE49-F238E27FC236}">
                <a16:creationId xmlns:a16="http://schemas.microsoft.com/office/drawing/2014/main" id="{0F52DA5B-264C-7CE1-E1BB-DC4DCFE7F96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6"/>
          <p:cNvSpPr>
            <a:spLocks noChangeArrowheads="1"/>
          </p:cNvSpPr>
          <p:nvPr/>
        </p:nvSpPr>
        <p:spPr bwMode="auto">
          <a:xfrm>
            <a:off x="539750" y="2054225"/>
            <a:ext cx="82804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1143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Being the deposit of filonean type with medium to low power and sub-horizontal dip, it was not easy to select the exploitation method that best suits these and other requirements, choosing as a method of mining the “chamber with temporary pillars”, the same one that is done initially opening chambers alternately and ascending in the direction of the stope with a minimum section of 3 mt in width.  Once the cutting of a chamber has been completed, we proceed to the aspiration, sweeping and washing of the pit, thus remaining ready for the filling stage. In a second stage of mining, the pillars are exploited and filled.                                          </a:t>
            </a:r>
          </a:p>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Due to the multiple fracturing of the mineralized structure, special care is taken in the design of the drill pattern and the quantity of explosive, having as a control the indices of drilling factor and blasting, whose values are of 3.5 m/m3 and 0.90 kg/m3 respectively. In order to control the blasting, measurements of the ground vibrations are made with an automatic digital seismograph. Hence the incidence in the use of lower power explosives with water dampers in each drill, which are manufactured in the mine. </a:t>
            </a:r>
          </a:p>
          <a:p>
            <a:pPr algn="just">
              <a:spcBef>
                <a:spcPct val="0"/>
              </a:spcBef>
              <a:buFontTx/>
              <a:buNone/>
            </a:pPr>
            <a:r>
              <a:rPr lang="es-ES" altLang="es-PE" sz="1700">
                <a:latin typeface="Century Gothic" panose="020B0502020202020204" pitchFamily="34" charset="0"/>
                <a:cs typeface="Tahoma" panose="020B0604030504040204" pitchFamily="34" charset="0"/>
              </a:rPr>
              <a:t>  </a:t>
            </a:r>
          </a:p>
        </p:txBody>
      </p:sp>
      <p:sp>
        <p:nvSpPr>
          <p:cNvPr id="32772" name="Rectangle 12"/>
          <p:cNvSpPr>
            <a:spLocks noChangeArrowheads="1"/>
          </p:cNvSpPr>
          <p:nvPr/>
        </p:nvSpPr>
        <p:spPr bwMode="auto">
          <a:xfrm>
            <a:off x="1474788" y="776288"/>
            <a:ext cx="6659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MINE</a:t>
            </a:r>
          </a:p>
        </p:txBody>
      </p:sp>
      <p:pic>
        <p:nvPicPr>
          <p:cNvPr id="32773"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C2193801-E0D1-30BE-FBBC-806DA276A1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ChangeArrowheads="1"/>
          </p:cNvSpPr>
          <p:nvPr/>
        </p:nvSpPr>
        <p:spPr bwMode="auto">
          <a:xfrm>
            <a:off x="539750" y="1343025"/>
            <a:ext cx="8135938"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rPr>
              <a:t>After the blasting is proceeded to ensure the pit, depending on the competence of the hanging wall, wood frames, safety props, anchor bolts fixed with resin and/or jacks (tool), hydropneumatic recoverable are used as support elements , these last ones allow to lower the costs, protect the environment and ecology by reducing the consumption of wood.</a:t>
            </a:r>
          </a:p>
          <a:p>
            <a:pPr algn="just" eaLnBrk="1" hangingPunct="1">
              <a:spcBef>
                <a:spcPct val="0"/>
              </a:spcBef>
              <a:buFontTx/>
              <a:buNone/>
            </a:pPr>
            <a:r>
              <a:rPr lang="es-ES" altLang="es-PE" sz="1700">
                <a:latin typeface="Century Gothic" panose="020B0502020202020204" pitchFamily="34" charset="0"/>
              </a:rPr>
              <a:t>                                     </a:t>
            </a:r>
          </a:p>
          <a:p>
            <a:pPr algn="just" eaLnBrk="1" hangingPunct="1">
              <a:spcBef>
                <a:spcPct val="0"/>
              </a:spcBef>
              <a:buFontTx/>
              <a:buNone/>
            </a:pPr>
            <a:r>
              <a:rPr lang="es-ES" altLang="es-PE" sz="1700">
                <a:latin typeface="Century Gothic" panose="020B0502020202020204" pitchFamily="34" charset="0"/>
              </a:rPr>
              <a:t>The very fine particles of gold ore that are found in the interstices of the stope or that are floating, are recovered with a last generation new system of suction of South African origin, which offers interesting results in the recovery of fines that the sweep will not be able to capture.</a:t>
            </a:r>
          </a:p>
          <a:p>
            <a:pPr algn="just" eaLnBrk="1" hangingPunct="1">
              <a:spcBef>
                <a:spcPct val="0"/>
              </a:spcBef>
              <a:buFontTx/>
              <a:buNone/>
            </a:pPr>
            <a:r>
              <a:rPr lang="es-ES" altLang="es-PE" sz="1700">
                <a:latin typeface="Century Gothic" panose="020B0502020202020204" pitchFamily="34" charset="0"/>
              </a:rPr>
              <a:t>                                       </a:t>
            </a:r>
          </a:p>
          <a:p>
            <a:pPr algn="just" eaLnBrk="1" hangingPunct="1">
              <a:spcBef>
                <a:spcPct val="0"/>
              </a:spcBef>
              <a:buFontTx/>
              <a:buNone/>
            </a:pPr>
            <a:r>
              <a:rPr lang="es-ES" altLang="es-PE" sz="1700">
                <a:latin typeface="Century Gothic" panose="020B0502020202020204" pitchFamily="34" charset="0"/>
              </a:rPr>
              <a:t>To restore the balance of the rock mass and control the subsidence, cemented hydraulic filling is used, filling the space voids created by the exploitation. This filling has as raw material a mixture of alluvial sands with cement, which once deposited in the pit, reaches a 0.8 kg/cm2 resistance to the uniaxial compression.</a:t>
            </a:r>
          </a:p>
        </p:txBody>
      </p:sp>
      <p:pic>
        <p:nvPicPr>
          <p:cNvPr id="34820" name="4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2EE800B1-3F51-F51A-4204-71181E41412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ChangeArrowheads="1"/>
          </p:cNvSpPr>
          <p:nvPr/>
        </p:nvSpPr>
        <p:spPr bwMode="auto">
          <a:xfrm>
            <a:off x="2498725" y="403225"/>
            <a:ext cx="5827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GENERAL MAP OF THE PROJECT AREA</a:t>
            </a:r>
          </a:p>
        </p:txBody>
      </p:sp>
      <p:pic>
        <p:nvPicPr>
          <p:cNvPr id="35844" name="Picture 4" descr="Plano_Composito_Total FINAL_TopModif Model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25" y="1052513"/>
            <a:ext cx="2990850"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0" descr="IMG_1595 [1024x768]"/>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68275" y="1484313"/>
            <a:ext cx="5051425" cy="3789362"/>
          </a:xfrm>
          <a:noFill/>
          <a:ln>
            <a:solidFill>
              <a:srgbClr val="FFFFFF"/>
            </a:solidFill>
            <a:miter lim="800000"/>
            <a:headEnd/>
            <a:tailEnd/>
          </a:ln>
        </p:spPr>
      </p:pic>
      <p:sp>
        <p:nvSpPr>
          <p:cNvPr id="35846" name="Line 11"/>
          <p:cNvSpPr>
            <a:spLocks noChangeShapeType="1"/>
          </p:cNvSpPr>
          <p:nvPr/>
        </p:nvSpPr>
        <p:spPr bwMode="auto">
          <a:xfrm>
            <a:off x="971550" y="2349500"/>
            <a:ext cx="0"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35847" name="Text Box 12"/>
          <p:cNvSpPr txBox="1">
            <a:spLocks noChangeArrowheads="1"/>
          </p:cNvSpPr>
          <p:nvPr/>
        </p:nvSpPr>
        <p:spPr bwMode="auto">
          <a:xfrm>
            <a:off x="323850" y="1844675"/>
            <a:ext cx="18907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1800" b="1">
                <a:solidFill>
                  <a:schemeClr val="hlink"/>
                </a:solidFill>
                <a:latin typeface="Verdana" panose="020B0604030504040204" pitchFamily="34" charset="0"/>
              </a:rPr>
              <a:t>BARLEY HILL</a:t>
            </a:r>
            <a:endParaRPr lang="es-ES" altLang="es-PE" sz="1800" b="1">
              <a:solidFill>
                <a:schemeClr val="hlink"/>
              </a:solidFill>
              <a:latin typeface="Verdana" panose="020B0604030504040204" pitchFamily="34" charset="0"/>
            </a:endParaRPr>
          </a:p>
        </p:txBody>
      </p:sp>
      <p:sp>
        <p:nvSpPr>
          <p:cNvPr id="35848" name="Line 13"/>
          <p:cNvSpPr>
            <a:spLocks noChangeShapeType="1"/>
          </p:cNvSpPr>
          <p:nvPr/>
        </p:nvSpPr>
        <p:spPr bwMode="auto">
          <a:xfrm flipH="1">
            <a:off x="6659563" y="3860800"/>
            <a:ext cx="955675" cy="71438"/>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35849" name="Text Box 14"/>
          <p:cNvSpPr txBox="1">
            <a:spLocks noChangeArrowheads="1"/>
          </p:cNvSpPr>
          <p:nvPr/>
        </p:nvSpPr>
        <p:spPr bwMode="auto">
          <a:xfrm>
            <a:off x="6967538" y="3505200"/>
            <a:ext cx="13192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PE" altLang="es-PE" sz="1200" b="1">
                <a:solidFill>
                  <a:srgbClr val="FF3300"/>
                </a:solidFill>
                <a:latin typeface="Verdana" panose="020B0604030504040204" pitchFamily="34" charset="0"/>
              </a:rPr>
              <a:t>BARLEY HILL</a:t>
            </a:r>
            <a:endParaRPr lang="es-ES" altLang="es-PE" sz="1200" b="1">
              <a:solidFill>
                <a:srgbClr val="FF3300"/>
              </a:solidFill>
              <a:latin typeface="Verdana" panose="020B0604030504040204" pitchFamily="34" charset="0"/>
            </a:endParaRPr>
          </a:p>
        </p:txBody>
      </p:sp>
      <p:pic>
        <p:nvPicPr>
          <p:cNvPr id="35850" name="9 Imagen"/>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D68A13CD-7EE9-2212-8251-8CB3855220A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1428750" y="750888"/>
            <a:ext cx="6659563" cy="708025"/>
          </a:xfrm>
        </p:spPr>
        <p:txBody>
          <a:bodyPr/>
          <a:lstStyle/>
          <a:p>
            <a:pPr eaLnBrk="1" hangingPunct="1"/>
            <a:r>
              <a:rPr lang="es-ES" altLang="es-MX" sz="2400" b="1">
                <a:latin typeface="Goudy Old Style" panose="02020502050305020303" pitchFamily="18" charset="0"/>
              </a:rPr>
              <a:t> PROJECT ACCESS TABLE</a:t>
            </a:r>
          </a:p>
        </p:txBody>
      </p:sp>
      <p:sp>
        <p:nvSpPr>
          <p:cNvPr id="7172" name="Rectangle 5"/>
          <p:cNvSpPr>
            <a:spLocks noChangeArrowheads="1"/>
          </p:cNvSpPr>
          <p:nvPr/>
        </p:nvSpPr>
        <p:spPr bwMode="auto">
          <a:xfrm>
            <a:off x="250825" y="2060575"/>
            <a:ext cx="3529013"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i="1">
                <a:latin typeface="Century Gothic" panose="020B0502020202020204" pitchFamily="34" charset="0"/>
              </a:rPr>
              <a:t>Access to Los Hornos project</a:t>
            </a:r>
            <a:endParaRPr lang="es-ES" altLang="es-PE" sz="1800">
              <a:latin typeface="Century Gothic" panose="020B0502020202020204" pitchFamily="34" charset="0"/>
            </a:endParaRPr>
          </a:p>
          <a:p>
            <a:pPr eaLnBrk="1" hangingPunct="1">
              <a:spcBef>
                <a:spcPct val="0"/>
              </a:spcBef>
              <a:buFontTx/>
              <a:buNone/>
            </a:pPr>
            <a:endParaRPr lang="es-ES" altLang="es-PE" sz="1800">
              <a:latin typeface="Century Gothic" panose="020B0502020202020204" pitchFamily="34" charset="0"/>
            </a:endParaRPr>
          </a:p>
          <a:p>
            <a:pPr eaLnBrk="1" hangingPunct="1">
              <a:spcBef>
                <a:spcPct val="0"/>
              </a:spcBef>
              <a:buFontTx/>
              <a:buNone/>
            </a:pPr>
            <a:r>
              <a:rPr lang="es-ES" altLang="es-PE" sz="1800">
                <a:latin typeface="Century Gothic" panose="020B0502020202020204" pitchFamily="34" charset="0"/>
              </a:rPr>
              <a:t>In order to get to the study area, the following itinerary was used:</a:t>
            </a:r>
          </a:p>
          <a:p>
            <a:pPr eaLnBrk="1" hangingPunct="1">
              <a:spcBef>
                <a:spcPct val="0"/>
              </a:spcBef>
              <a:buFontTx/>
              <a:buNone/>
            </a:pPr>
            <a:endParaRPr lang="es-ES" altLang="es-PE" sz="1800" b="1" i="1">
              <a:latin typeface="Century Gothic" panose="020B0502020202020204" pitchFamily="34" charset="0"/>
            </a:endParaRPr>
          </a:p>
          <a:p>
            <a:pPr eaLnBrk="1" hangingPunct="1">
              <a:spcBef>
                <a:spcPct val="0"/>
              </a:spcBef>
              <a:buFontTx/>
              <a:buNone/>
            </a:pPr>
            <a:r>
              <a:rPr lang="es-ES" altLang="es-PE" sz="1800" b="1" i="1">
                <a:latin typeface="Century Gothic" panose="020B0502020202020204" pitchFamily="34" charset="0"/>
              </a:rPr>
              <a:t>By land</a:t>
            </a:r>
          </a:p>
          <a:p>
            <a:pPr eaLnBrk="1" hangingPunct="1">
              <a:spcBef>
                <a:spcPct val="0"/>
              </a:spcBef>
              <a:buFontTx/>
              <a:buNone/>
            </a:pPr>
            <a:r>
              <a:rPr lang="es-ES" altLang="es-PE" sz="1800" i="1">
                <a:latin typeface="Century Gothic" panose="020B0502020202020204" pitchFamily="34" charset="0"/>
              </a:rPr>
              <a:t>Lima – Chimbote – Sihuas – Tayabamba – Buldibuyo (19 hours) </a:t>
            </a:r>
          </a:p>
          <a:p>
            <a:pPr eaLnBrk="1" hangingPunct="1">
              <a:spcBef>
                <a:spcPct val="0"/>
              </a:spcBef>
              <a:buFontTx/>
              <a:buNone/>
            </a:pPr>
            <a:endParaRPr lang="es-ES" altLang="es-PE" sz="1800" i="1">
              <a:latin typeface="Century Gothic" panose="020B0502020202020204" pitchFamily="34" charset="0"/>
            </a:endParaRPr>
          </a:p>
          <a:p>
            <a:pPr eaLnBrk="1" hangingPunct="1">
              <a:spcBef>
                <a:spcPct val="0"/>
              </a:spcBef>
              <a:buFontTx/>
              <a:buNone/>
            </a:pPr>
            <a:r>
              <a:rPr lang="es-ES" altLang="es-PE" sz="1800" b="1" i="1">
                <a:latin typeface="Century Gothic" panose="020B0502020202020204" pitchFamily="34" charset="0"/>
              </a:rPr>
              <a:t>Air travel</a:t>
            </a:r>
          </a:p>
          <a:p>
            <a:pPr eaLnBrk="1" hangingPunct="1">
              <a:spcBef>
                <a:spcPct val="0"/>
              </a:spcBef>
              <a:buFontTx/>
              <a:buNone/>
            </a:pPr>
            <a:r>
              <a:rPr lang="es-ES" altLang="es-PE" sz="1800" i="1">
                <a:latin typeface="Century Gothic" panose="020B0502020202020204" pitchFamily="34" charset="0"/>
              </a:rPr>
              <a:t>Lima – Pias airport (Aircraft 1 hour)	</a:t>
            </a:r>
          </a:p>
          <a:p>
            <a:pPr eaLnBrk="1" hangingPunct="1">
              <a:spcBef>
                <a:spcPct val="0"/>
              </a:spcBef>
              <a:buFontTx/>
              <a:buNone/>
            </a:pPr>
            <a:r>
              <a:rPr lang="es-ES" altLang="es-PE" sz="1800" i="1">
                <a:latin typeface="Century Gothic" panose="020B0502020202020204" pitchFamily="34" charset="0"/>
              </a:rPr>
              <a:t>Pias airport – Buldibuyo (3 hours and 30 minutes by land)</a:t>
            </a:r>
          </a:p>
        </p:txBody>
      </p:sp>
      <p:pic>
        <p:nvPicPr>
          <p:cNvPr id="7173"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5713" y="1476375"/>
            <a:ext cx="5326062"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E831B046-221E-6D7F-74A0-A6B3B38709F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979"/>
          <p:cNvSpPr>
            <a:spLocks noChangeArrowheads="1"/>
          </p:cNvSpPr>
          <p:nvPr/>
        </p:nvSpPr>
        <p:spPr bwMode="auto">
          <a:xfrm>
            <a:off x="2987675" y="2825750"/>
            <a:ext cx="3168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4000" b="1">
                <a:latin typeface="Goudy Old Style" panose="02020502050305020303" pitchFamily="18" charset="0"/>
              </a:rPr>
              <a:t>RESOURCES</a:t>
            </a:r>
          </a:p>
        </p:txBody>
      </p:sp>
      <p:pic>
        <p:nvPicPr>
          <p:cNvPr id="36868" name="6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AD2F5A81-1D5E-C4BA-E2B1-7CB501054EE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929" name="Group 977"/>
          <p:cNvGraphicFramePr>
            <a:graphicFrameLocks noGrp="1"/>
          </p:cNvGraphicFramePr>
          <p:nvPr>
            <p:ph/>
          </p:nvPr>
        </p:nvGraphicFramePr>
        <p:xfrm>
          <a:off x="250825" y="1557338"/>
          <a:ext cx="4176713" cy="3794129"/>
        </p:xfrm>
        <a:graphic>
          <a:graphicData uri="http://schemas.openxmlformats.org/drawingml/2006/table">
            <a:tbl>
              <a:tblPr>
                <a:tableStyleId>{5940675A-B579-460E-94D1-54222C63F5DA}</a:tableStyleId>
              </a:tblPr>
              <a:tblGrid>
                <a:gridCol w="673100">
                  <a:extLst>
                    <a:ext uri="{9D8B030D-6E8A-4147-A177-3AD203B41FA5}">
                      <a16:colId xmlns:a16="http://schemas.microsoft.com/office/drawing/2014/main" val="20000"/>
                    </a:ext>
                  </a:extLst>
                </a:gridCol>
                <a:gridCol w="455613">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984250">
                  <a:extLst>
                    <a:ext uri="{9D8B030D-6E8A-4147-A177-3AD203B41FA5}">
                      <a16:colId xmlns:a16="http://schemas.microsoft.com/office/drawing/2014/main" val="20003"/>
                    </a:ext>
                  </a:extLst>
                </a:gridCol>
                <a:gridCol w="1073150">
                  <a:extLst>
                    <a:ext uri="{9D8B030D-6E8A-4147-A177-3AD203B41FA5}">
                      <a16:colId xmlns:a16="http://schemas.microsoft.com/office/drawing/2014/main" val="20004"/>
                    </a:ext>
                  </a:extLst>
                </a:gridCol>
              </a:tblGrid>
              <a:tr h="42698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600" b="1" u="none" strike="noStrike" cap="none" normalizeH="0" baseline="0" dirty="0">
                          <a:ln>
                            <a:noFill/>
                          </a:ln>
                          <a:effectLst/>
                        </a:rPr>
                        <a:t>PATRICIA VEIN</a:t>
                      </a:r>
                      <a:r>
                        <a:rPr kumimoji="0" lang="es-ES" altLang="ja-JP" sz="1200" b="1" u="none" strike="noStrike" cap="none" normalizeH="0" baseline="0" dirty="0">
                          <a:ln>
                            <a:noFill/>
                          </a:ln>
                          <a:effectLst/>
                        </a:rPr>
                        <a:t> </a:t>
                      </a:r>
                      <a:endParaRPr kumimoji="0" lang="es-ES" altLang="ja-JP" sz="1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ctr" horzOverflow="overflow">
                    <a:solidFill>
                      <a:srgbClr val="FFFF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42698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INDICATED RESOURCES</a:t>
                      </a:r>
                      <a:endParaRPr kumimoji="0" lang="es-ES" altLang="ja-JP" sz="1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24383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BLOCK</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POT.</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TONNAGE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GRADE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FINE CONTENT</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2"/>
                  </a:ext>
                </a:extLst>
              </a:tr>
              <a:tr h="243830">
                <a:tc vMerge="1">
                  <a:txBody>
                    <a:bodyPr/>
                    <a:lstStyle/>
                    <a:p>
                      <a:endParaRPr lang="es-E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mts.</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ton.</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gr Au./ ton.</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err="1">
                          <a:ln>
                            <a:noFill/>
                          </a:ln>
                          <a:effectLst/>
                        </a:rPr>
                        <a:t>ounces</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3"/>
                  </a:ext>
                </a:extLst>
              </a:tr>
              <a:tr h="24383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ONE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11,418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11.25</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4,130</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4"/>
                  </a:ext>
                </a:extLst>
              </a:tr>
              <a:tr h="2682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TOTAL</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 </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11,418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11.25</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4,130</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extLst>
                  <a:ext uri="{0D108BD9-81ED-4DB2-BD59-A6C34878D82A}">
                    <a16:rowId xmlns:a16="http://schemas.microsoft.com/office/drawing/2014/main" val="10005"/>
                  </a:ext>
                </a:extLst>
              </a:tr>
              <a:tr h="426988">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INFERRED RESOURCES</a:t>
                      </a:r>
                      <a:endParaRPr kumimoji="0" lang="es-ES" altLang="ja-JP" sz="1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6"/>
                  </a:ext>
                </a:extLst>
              </a:tr>
              <a:tr h="24383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BLOCK</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POT.</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TONNAGE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GRADE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FINE CONTENT</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7"/>
                  </a:ext>
                </a:extLst>
              </a:tr>
              <a:tr h="243830">
                <a:tc vMerge="1">
                  <a:txBody>
                    <a:bodyPr/>
                    <a:lstStyle/>
                    <a:p>
                      <a:endParaRPr lang="es-E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mts.</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ton.</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gr Au./ ton.</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err="1">
                          <a:ln>
                            <a:noFill/>
                          </a:ln>
                          <a:effectLst/>
                        </a:rPr>
                        <a:t>ounces</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8"/>
                  </a:ext>
                </a:extLst>
              </a:tr>
              <a:tr h="24383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TWO</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19,776</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10.22</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6,499</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09"/>
                  </a:ext>
                </a:extLst>
              </a:tr>
              <a:tr h="24383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THREE</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19,897</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10.22</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6,538</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10"/>
                  </a:ext>
                </a:extLst>
              </a:tr>
              <a:tr h="26825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TOTAL</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 </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39,673</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10.22</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13,037</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tc>
                <a:extLst>
                  <a:ext uri="{0D108BD9-81ED-4DB2-BD59-A6C34878D82A}">
                    <a16:rowId xmlns:a16="http://schemas.microsoft.com/office/drawing/2014/main" val="10011"/>
                  </a:ext>
                </a:extLst>
              </a:tr>
              <a:tr h="26984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GRAND TOTAL</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hMerge="1">
                  <a:txBody>
                    <a:bodyPr/>
                    <a:lstStyle/>
                    <a:p>
                      <a:endParaRPr lang="es-E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51,091</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10.45</a:t>
                      </a:r>
                      <a:endParaRPr kumimoji="0" lang="es-ES" altLang="ja-JP" sz="1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17,167</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15" marB="45715" anchor="b" horzOverflow="overflow">
                    <a:solidFill>
                      <a:srgbClr val="FFFF00"/>
                    </a:solidFill>
                  </a:tcPr>
                </a:tc>
                <a:extLst>
                  <a:ext uri="{0D108BD9-81ED-4DB2-BD59-A6C34878D82A}">
                    <a16:rowId xmlns:a16="http://schemas.microsoft.com/office/drawing/2014/main" val="10012"/>
                  </a:ext>
                </a:extLst>
              </a:tr>
            </a:tbl>
          </a:graphicData>
        </a:graphic>
      </p:graphicFrame>
      <p:pic>
        <p:nvPicPr>
          <p:cNvPr id="37966" name="Picture 97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57338"/>
            <a:ext cx="4492625"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67" name="Rectangle 979"/>
          <p:cNvSpPr>
            <a:spLocks noChangeArrowheads="1"/>
          </p:cNvSpPr>
          <p:nvPr/>
        </p:nvSpPr>
        <p:spPr bwMode="auto">
          <a:xfrm>
            <a:off x="3173413" y="574675"/>
            <a:ext cx="24082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PATRICIA VEIN</a:t>
            </a:r>
          </a:p>
        </p:txBody>
      </p:sp>
      <p:pic>
        <p:nvPicPr>
          <p:cNvPr id="37968" name="6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BFBBF06A-8362-AEBA-38C3-BC1DBBA1EED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5106" name="Group 178"/>
          <p:cNvGraphicFramePr>
            <a:graphicFrameLocks noGrp="1"/>
          </p:cNvGraphicFramePr>
          <p:nvPr>
            <p:ph/>
          </p:nvPr>
        </p:nvGraphicFramePr>
        <p:xfrm>
          <a:off x="684213" y="2205038"/>
          <a:ext cx="4392612" cy="2478088"/>
        </p:xfrm>
        <a:graphic>
          <a:graphicData uri="http://schemas.openxmlformats.org/drawingml/2006/table">
            <a:tbl>
              <a:tblPr>
                <a:tableStyleId>{5940675A-B579-460E-94D1-54222C63F5DA}</a:tableStyleId>
              </a:tblPr>
              <a:tblGrid>
                <a:gridCol w="708025">
                  <a:extLst>
                    <a:ext uri="{9D8B030D-6E8A-4147-A177-3AD203B41FA5}">
                      <a16:colId xmlns:a16="http://schemas.microsoft.com/office/drawing/2014/main" val="20000"/>
                    </a:ext>
                  </a:extLst>
                </a:gridCol>
                <a:gridCol w="477837">
                  <a:extLst>
                    <a:ext uri="{9D8B030D-6E8A-4147-A177-3AD203B41FA5}">
                      <a16:colId xmlns:a16="http://schemas.microsoft.com/office/drawing/2014/main" val="20001"/>
                    </a:ext>
                  </a:extLst>
                </a:gridCol>
                <a:gridCol w="1044575">
                  <a:extLst>
                    <a:ext uri="{9D8B030D-6E8A-4147-A177-3AD203B41FA5}">
                      <a16:colId xmlns:a16="http://schemas.microsoft.com/office/drawing/2014/main" val="20002"/>
                    </a:ext>
                  </a:extLst>
                </a:gridCol>
                <a:gridCol w="1031875">
                  <a:extLst>
                    <a:ext uri="{9D8B030D-6E8A-4147-A177-3AD203B41FA5}">
                      <a16:colId xmlns:a16="http://schemas.microsoft.com/office/drawing/2014/main" val="20003"/>
                    </a:ext>
                  </a:extLst>
                </a:gridCol>
                <a:gridCol w="1130300">
                  <a:extLst>
                    <a:ext uri="{9D8B030D-6E8A-4147-A177-3AD203B41FA5}">
                      <a16:colId xmlns:a16="http://schemas.microsoft.com/office/drawing/2014/main" val="20004"/>
                    </a:ext>
                  </a:extLst>
                </a:gridCol>
              </a:tblGrid>
              <a:tr h="523874">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u="none" strike="noStrike" cap="none" normalizeH="0" baseline="0" dirty="0">
                          <a:ln>
                            <a:noFill/>
                          </a:ln>
                          <a:effectLst/>
                        </a:rPr>
                        <a:t> PATRICIA DOS VEIN</a:t>
                      </a:r>
                      <a:endParaRPr kumimoji="0" lang="es-ES" altLang="ja-JP" sz="24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ctr" horzOverflow="overflow">
                    <a:solidFill>
                      <a:srgbClr val="FFFF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517524">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u="none" strike="noStrike" cap="none" normalizeH="0" baseline="0" dirty="0">
                          <a:ln>
                            <a:noFill/>
                          </a:ln>
                          <a:effectLst/>
                        </a:rPr>
                        <a:t>INDICATED RESOURCES</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28733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BLOCK</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POT.</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TONNAGE</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i="0" u="none" strike="noStrike" cap="none" normalizeH="0" baseline="0" dirty="0">
                          <a:ln>
                            <a:noFill/>
                          </a:ln>
                          <a:solidFill>
                            <a:schemeClr val="tx1"/>
                          </a:solidFill>
                          <a:effectLst/>
                          <a:latin typeface="+mn-lt"/>
                          <a:ea typeface="+mn-ea"/>
                          <a:cs typeface="+mn-cs"/>
                        </a:rPr>
                        <a:t>GRADE</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200" b="1" i="0" u="none" strike="noStrike" cap="none" normalizeH="0" baseline="0" dirty="0">
                          <a:ln>
                            <a:noFill/>
                          </a:ln>
                          <a:solidFill>
                            <a:schemeClr val="tx1"/>
                          </a:solidFill>
                          <a:effectLst/>
                          <a:latin typeface="+mn-lt"/>
                          <a:ea typeface="+mn-ea"/>
                          <a:cs typeface="+mn-cs"/>
                        </a:rPr>
                        <a:t>FINE CONTENT</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2"/>
                  </a:ext>
                </a:extLst>
              </a:tr>
              <a:tr h="28733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a:ln>
                            <a:noFill/>
                          </a:ln>
                          <a:effectLst/>
                        </a:rPr>
                        <a:t>mts.</a:t>
                      </a:r>
                      <a:endParaRPr kumimoji="0" lang="es-ES" altLang="ja-JP" sz="28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a:ln>
                            <a:noFill/>
                          </a:ln>
                          <a:effectLst/>
                        </a:rPr>
                        <a:t>ton.</a:t>
                      </a:r>
                      <a:endParaRPr kumimoji="0" lang="es-ES" altLang="ja-JP" sz="28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gr Au./ ton.</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err="1">
                          <a:ln>
                            <a:noFill/>
                          </a:ln>
                          <a:effectLst/>
                        </a:rPr>
                        <a:t>ounces</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3"/>
                  </a:ext>
                </a:extLst>
              </a:tr>
              <a:tr h="2873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0" i="0" u="none" strike="noStrike" cap="none" normalizeH="0" baseline="0" dirty="0">
                          <a:ln>
                            <a:noFill/>
                          </a:ln>
                          <a:solidFill>
                            <a:schemeClr val="tx1"/>
                          </a:solidFill>
                          <a:effectLst/>
                          <a:latin typeface="+mn-lt"/>
                          <a:ea typeface="+mn-ea"/>
                          <a:cs typeface="+mn-cs"/>
                        </a:rPr>
                        <a:t>ONE</a:t>
                      </a:r>
                      <a:endParaRPr kumimoji="0" lang="es-ES" altLang="ja-JP" sz="2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1.00</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2,621</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dirty="0">
                          <a:ln>
                            <a:noFill/>
                          </a:ln>
                          <a:effectLst/>
                        </a:rPr>
                        <a:t>8.35</a:t>
                      </a:r>
                      <a:endParaRPr kumimoji="0" lang="es-ES" altLang="ja-JP" sz="2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704</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4"/>
                  </a:ext>
                </a:extLst>
              </a:tr>
              <a:tr h="28733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TOTAL</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 </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a:ln>
                            <a:noFill/>
                          </a:ln>
                          <a:effectLst/>
                        </a:rPr>
                        <a:t>2,621</a:t>
                      </a:r>
                      <a:endParaRPr kumimoji="0" lang="es-ES" altLang="ja-JP" sz="28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dirty="0">
                          <a:ln>
                            <a:noFill/>
                          </a:ln>
                          <a:effectLst/>
                        </a:rPr>
                        <a:t>8.35</a:t>
                      </a:r>
                      <a:endParaRPr kumimoji="0" lang="es-ES" altLang="ja-JP" sz="2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u="none" strike="noStrike" cap="none" normalizeH="0" baseline="0" dirty="0">
                          <a:ln>
                            <a:noFill/>
                          </a:ln>
                          <a:effectLst/>
                        </a:rPr>
                        <a:t>704</a:t>
                      </a:r>
                      <a:endParaRPr kumimoji="0" lang="es-ES" altLang="ja-JP" sz="2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5"/>
                  </a:ext>
                </a:extLst>
              </a:tr>
              <a:tr h="287338">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GRAND TOTAL</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h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a:ln>
                            <a:noFill/>
                          </a:ln>
                          <a:effectLst/>
                        </a:rPr>
                        <a:t>2,621</a:t>
                      </a:r>
                      <a:endParaRPr kumimoji="0" lang="es-ES" altLang="ja-JP" sz="28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a:ln>
                            <a:noFill/>
                          </a:ln>
                          <a:effectLst/>
                        </a:rPr>
                        <a:t>8.35</a:t>
                      </a:r>
                      <a:endParaRPr kumimoji="0" lang="es-ES" altLang="ja-JP" sz="28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200" b="1" u="none" strike="noStrike" cap="none" normalizeH="0" baseline="0" dirty="0">
                          <a:ln>
                            <a:noFill/>
                          </a:ln>
                          <a:effectLst/>
                        </a:rPr>
                        <a:t>704</a:t>
                      </a:r>
                      <a:endParaRPr kumimoji="0" lang="es-ES" altLang="ja-JP" sz="2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extLst>
                  <a:ext uri="{0D108BD9-81ED-4DB2-BD59-A6C34878D82A}">
                    <a16:rowId xmlns:a16="http://schemas.microsoft.com/office/drawing/2014/main" val="10006"/>
                  </a:ext>
                </a:extLst>
              </a:tr>
            </a:tbl>
          </a:graphicData>
        </a:graphic>
      </p:graphicFrame>
      <p:pic>
        <p:nvPicPr>
          <p:cNvPr id="38955" name="Picture 179"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1050" y="260350"/>
            <a:ext cx="2787650" cy="659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6" name="Rectangle 180"/>
          <p:cNvSpPr>
            <a:spLocks noChangeArrowheads="1"/>
          </p:cNvSpPr>
          <p:nvPr/>
        </p:nvSpPr>
        <p:spPr bwMode="auto">
          <a:xfrm>
            <a:off x="2376488" y="1098550"/>
            <a:ext cx="3108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PATRICIA DOS VEIN</a:t>
            </a:r>
          </a:p>
        </p:txBody>
      </p:sp>
      <p:pic>
        <p:nvPicPr>
          <p:cNvPr id="38957" name="6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870847DC-42FF-25D2-D28E-751D4831AA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4229" name="Group 325"/>
          <p:cNvGraphicFramePr>
            <a:graphicFrameLocks noGrp="1"/>
          </p:cNvGraphicFramePr>
          <p:nvPr>
            <p:ph/>
          </p:nvPr>
        </p:nvGraphicFramePr>
        <p:xfrm>
          <a:off x="107950" y="1616075"/>
          <a:ext cx="4824413" cy="3941765"/>
        </p:xfrm>
        <a:graphic>
          <a:graphicData uri="http://schemas.openxmlformats.org/drawingml/2006/table">
            <a:tbl>
              <a:tblPr>
                <a:tableStyleId>{5940675A-B579-460E-94D1-54222C63F5DA}</a:tableStyleId>
              </a:tblPr>
              <a:tblGrid>
                <a:gridCol w="777875">
                  <a:extLst>
                    <a:ext uri="{9D8B030D-6E8A-4147-A177-3AD203B41FA5}">
                      <a16:colId xmlns:a16="http://schemas.microsoft.com/office/drawing/2014/main" val="20000"/>
                    </a:ext>
                  </a:extLst>
                </a:gridCol>
                <a:gridCol w="525463">
                  <a:extLst>
                    <a:ext uri="{9D8B030D-6E8A-4147-A177-3AD203B41FA5}">
                      <a16:colId xmlns:a16="http://schemas.microsoft.com/office/drawing/2014/main" val="20001"/>
                    </a:ext>
                  </a:extLst>
                </a:gridCol>
                <a:gridCol w="1146175">
                  <a:extLst>
                    <a:ext uri="{9D8B030D-6E8A-4147-A177-3AD203B41FA5}">
                      <a16:colId xmlns:a16="http://schemas.microsoft.com/office/drawing/2014/main" val="20002"/>
                    </a:ext>
                  </a:extLst>
                </a:gridCol>
                <a:gridCol w="1135062">
                  <a:extLst>
                    <a:ext uri="{9D8B030D-6E8A-4147-A177-3AD203B41FA5}">
                      <a16:colId xmlns:a16="http://schemas.microsoft.com/office/drawing/2014/main" val="20003"/>
                    </a:ext>
                  </a:extLst>
                </a:gridCol>
                <a:gridCol w="1239838">
                  <a:extLst>
                    <a:ext uri="{9D8B030D-6E8A-4147-A177-3AD203B41FA5}">
                      <a16:colId xmlns:a16="http://schemas.microsoft.com/office/drawing/2014/main" val="20004"/>
                    </a:ext>
                  </a:extLst>
                </a:gridCol>
              </a:tblGrid>
              <a:tr h="434877">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u="none" strike="noStrike" cap="none" normalizeH="0" baseline="0" dirty="0">
                          <a:ln>
                            <a:noFill/>
                          </a:ln>
                          <a:effectLst/>
                        </a:rPr>
                        <a:t> SAN JUAN VEIN</a:t>
                      </a:r>
                      <a:endPar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434877">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u="none" strike="noStrike" cap="none" normalizeH="0" baseline="0" dirty="0">
                          <a:ln>
                            <a:noFill/>
                          </a:ln>
                          <a:effectLst/>
                        </a:rPr>
                        <a:t>INDICATED RESOURCES</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25905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BLOCK</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POT.</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TONNAGE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0" i="0" u="none" strike="noStrike" cap="none" normalizeH="0" baseline="0" dirty="0">
                          <a:ln>
                            <a:noFill/>
                          </a:ln>
                          <a:solidFill>
                            <a:schemeClr val="tx1"/>
                          </a:solidFill>
                          <a:effectLst/>
                          <a:latin typeface="+mn-lt"/>
                          <a:ea typeface="+mn-ea"/>
                          <a:cs typeface="+mn-cs"/>
                        </a:rPr>
                        <a:t>GRADE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FINE CONTENT</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2"/>
                  </a:ext>
                </a:extLst>
              </a:tr>
              <a:tr h="25905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mts.</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ton.</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gr Au./ ton.</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err="1">
                          <a:ln>
                            <a:noFill/>
                          </a:ln>
                          <a:effectLst/>
                        </a:rPr>
                        <a:t>ounces</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3"/>
                  </a:ext>
                </a:extLst>
              </a:tr>
              <a:tr h="25905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0" i="0" u="none" strike="noStrike" cap="none" normalizeH="0" baseline="0" dirty="0">
                          <a:ln>
                            <a:noFill/>
                          </a:ln>
                          <a:solidFill>
                            <a:schemeClr val="tx1"/>
                          </a:solidFill>
                          <a:effectLst/>
                          <a:latin typeface="+mn-lt"/>
                          <a:ea typeface="+mn-ea"/>
                          <a:cs typeface="+mn-cs"/>
                        </a:rPr>
                        <a:t>ONE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8,320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10.50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2,809</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4"/>
                  </a:ext>
                </a:extLst>
              </a:tr>
              <a:tr h="25905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0" i="0" u="none" strike="noStrike" cap="none" normalizeH="0" baseline="0" dirty="0">
                          <a:ln>
                            <a:noFill/>
                          </a:ln>
                          <a:solidFill>
                            <a:schemeClr val="tx1"/>
                          </a:solidFill>
                          <a:effectLst/>
                          <a:latin typeface="+mn-lt"/>
                          <a:ea typeface="+mn-ea"/>
                          <a:cs typeface="+mn-cs"/>
                        </a:rPr>
                        <a:t>TWO</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13,620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10.50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4,598</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5"/>
                  </a:ext>
                </a:extLst>
              </a:tr>
              <a:tr h="274576">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TOTAL</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 </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21,940</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10.50</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7,407</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extLst>
                  <a:ext uri="{0D108BD9-81ED-4DB2-BD59-A6C34878D82A}">
                    <a16:rowId xmlns:a16="http://schemas.microsoft.com/office/drawing/2014/main" val="10006"/>
                  </a:ext>
                </a:extLst>
              </a:tr>
              <a:tr h="434877">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u="none" strike="noStrike" cap="none" normalizeH="0" baseline="0" dirty="0">
                          <a:ln>
                            <a:noFill/>
                          </a:ln>
                          <a:effectLst/>
                        </a:rPr>
                        <a:t>INFERRED RESOURCES</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7"/>
                  </a:ext>
                </a:extLst>
              </a:tr>
              <a:tr h="25905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BLOCK</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POT.</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TONNAGE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0" i="0" u="none" strike="noStrike" cap="none" normalizeH="0" baseline="0" dirty="0">
                          <a:ln>
                            <a:noFill/>
                          </a:ln>
                          <a:solidFill>
                            <a:schemeClr val="tx1"/>
                          </a:solidFill>
                          <a:effectLst/>
                          <a:latin typeface="+mn-lt"/>
                          <a:ea typeface="+mn-ea"/>
                          <a:cs typeface="+mn-cs"/>
                        </a:rPr>
                        <a:t>GRADE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FINE CONTENT</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8"/>
                  </a:ext>
                </a:extLst>
              </a:tr>
              <a:tr h="25905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mts.</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ton.</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gr Au./ ton.</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err="1">
                          <a:ln>
                            <a:noFill/>
                          </a:ln>
                          <a:effectLst/>
                        </a:rPr>
                        <a:t>ounces</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09"/>
                  </a:ext>
                </a:extLst>
              </a:tr>
              <a:tr h="25905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THREE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15,459</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12.05</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5,990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10"/>
                  </a:ext>
                </a:extLst>
              </a:tr>
              <a:tr h="27457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TOTAL</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15,459</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a:ln>
                            <a:noFill/>
                          </a:ln>
                          <a:effectLst/>
                        </a:rPr>
                        <a:t>12.05</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u="none" strike="noStrike" cap="none" normalizeH="0" baseline="0" dirty="0">
                          <a:ln>
                            <a:noFill/>
                          </a:ln>
                          <a:effectLst/>
                        </a:rPr>
                        <a:t>5,990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tc>
                <a:extLst>
                  <a:ext uri="{0D108BD9-81ED-4DB2-BD59-A6C34878D82A}">
                    <a16:rowId xmlns:a16="http://schemas.microsoft.com/office/drawing/2014/main" val="10011"/>
                  </a:ext>
                </a:extLst>
              </a:tr>
              <a:tr h="274576">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GRAND TOTAL</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h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37,399</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11.14</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100" b="1" u="none" strike="noStrike" cap="none" normalizeH="0" baseline="0" dirty="0">
                          <a:ln>
                            <a:noFill/>
                          </a:ln>
                          <a:effectLst/>
                        </a:rPr>
                        <a:t>13,397</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9" marB="45709" anchor="b" horzOverflow="overflow">
                    <a:solidFill>
                      <a:srgbClr val="FFFF00"/>
                    </a:solidFill>
                  </a:tcPr>
                </a:tc>
                <a:extLst>
                  <a:ext uri="{0D108BD9-81ED-4DB2-BD59-A6C34878D82A}">
                    <a16:rowId xmlns:a16="http://schemas.microsoft.com/office/drawing/2014/main" val="10012"/>
                  </a:ext>
                </a:extLst>
              </a:tr>
            </a:tbl>
          </a:graphicData>
        </a:graphic>
      </p:graphicFrame>
      <p:pic>
        <p:nvPicPr>
          <p:cNvPr id="40014" name="Picture 326"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625" y="1557338"/>
            <a:ext cx="40163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015" name="Rectangle 327"/>
          <p:cNvSpPr>
            <a:spLocks noChangeArrowheads="1"/>
          </p:cNvSpPr>
          <p:nvPr/>
        </p:nvSpPr>
        <p:spPr bwMode="auto">
          <a:xfrm>
            <a:off x="3176588" y="763588"/>
            <a:ext cx="25161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 SAN JUAN VEIN</a:t>
            </a:r>
          </a:p>
        </p:txBody>
      </p:sp>
      <p:pic>
        <p:nvPicPr>
          <p:cNvPr id="40016" name="6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225F6BF6-FF56-51D7-2697-BBFC0F6941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174" name="Group 318"/>
          <p:cNvGraphicFramePr>
            <a:graphicFrameLocks noGrp="1"/>
          </p:cNvGraphicFramePr>
          <p:nvPr>
            <p:ph/>
          </p:nvPr>
        </p:nvGraphicFramePr>
        <p:xfrm>
          <a:off x="601663" y="1916113"/>
          <a:ext cx="4546600" cy="3836991"/>
        </p:xfrm>
        <a:graphic>
          <a:graphicData uri="http://schemas.openxmlformats.org/drawingml/2006/table">
            <a:tbl>
              <a:tblPr>
                <a:tableStyleId>{5940675A-B579-460E-94D1-54222C63F5DA}</a:tableStyleId>
              </a:tblPr>
              <a:tblGrid>
                <a:gridCol w="733425">
                  <a:extLst>
                    <a:ext uri="{9D8B030D-6E8A-4147-A177-3AD203B41FA5}">
                      <a16:colId xmlns:a16="http://schemas.microsoft.com/office/drawing/2014/main" val="20000"/>
                    </a:ext>
                  </a:extLst>
                </a:gridCol>
                <a:gridCol w="493712">
                  <a:extLst>
                    <a:ext uri="{9D8B030D-6E8A-4147-A177-3AD203B41FA5}">
                      <a16:colId xmlns:a16="http://schemas.microsoft.com/office/drawing/2014/main" val="20001"/>
                    </a:ext>
                  </a:extLst>
                </a:gridCol>
                <a:gridCol w="1081088">
                  <a:extLst>
                    <a:ext uri="{9D8B030D-6E8A-4147-A177-3AD203B41FA5}">
                      <a16:colId xmlns:a16="http://schemas.microsoft.com/office/drawing/2014/main" val="20002"/>
                    </a:ext>
                  </a:extLst>
                </a:gridCol>
                <a:gridCol w="1069975">
                  <a:extLst>
                    <a:ext uri="{9D8B030D-6E8A-4147-A177-3AD203B41FA5}">
                      <a16:colId xmlns:a16="http://schemas.microsoft.com/office/drawing/2014/main" val="20003"/>
                    </a:ext>
                  </a:extLst>
                </a:gridCol>
                <a:gridCol w="1168400">
                  <a:extLst>
                    <a:ext uri="{9D8B030D-6E8A-4147-A177-3AD203B41FA5}">
                      <a16:colId xmlns:a16="http://schemas.microsoft.com/office/drawing/2014/main" val="20004"/>
                    </a:ext>
                  </a:extLst>
                </a:gridCol>
              </a:tblGrid>
              <a:tr h="434841">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u="none" strike="noStrike" cap="none" normalizeH="0" baseline="0" dirty="0">
                          <a:ln>
                            <a:noFill/>
                          </a:ln>
                          <a:effectLst/>
                        </a:rPr>
                        <a:t> SAN JUAN DOS VEIN</a:t>
                      </a:r>
                      <a:endPar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ctr" horzOverflow="overflow">
                    <a:solidFill>
                      <a:srgbClr val="FFFF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429994">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u="none" strike="noStrike" cap="none" normalizeH="0" baseline="0" dirty="0">
                          <a:ln>
                            <a:noFill/>
                          </a:ln>
                          <a:effectLst/>
                        </a:rPr>
                        <a:t>INDICATED RESOURCES</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25141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BLOCK</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POT.</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TONNAGE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PURITY</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FINE CONTENT</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2"/>
                  </a:ext>
                </a:extLst>
              </a:tr>
              <a:tr h="25141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mts.</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gr Au./ ton.</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err="1">
                          <a:ln>
                            <a:noFill/>
                          </a:ln>
                          <a:solidFill>
                            <a:schemeClr val="tx1"/>
                          </a:solidFill>
                          <a:effectLst/>
                          <a:latin typeface="+mn-lt"/>
                          <a:ea typeface="+mn-ea"/>
                          <a:cs typeface="+mn-cs"/>
                        </a:rPr>
                        <a:t>ounces</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3"/>
                  </a:ext>
                </a:extLst>
              </a:tr>
              <a:tr h="25141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ONE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1,663</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12.50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668</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4"/>
                  </a:ext>
                </a:extLst>
              </a:tr>
              <a:tr h="25141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TWO</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5,783</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12.50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2,324</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5"/>
                  </a:ext>
                </a:extLst>
              </a:tr>
              <a:tr h="25141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TOTAL</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 </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7,445</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12.50</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2,992</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extLst>
                  <a:ext uri="{0D108BD9-81ED-4DB2-BD59-A6C34878D82A}">
                    <a16:rowId xmlns:a16="http://schemas.microsoft.com/office/drawing/2014/main" val="10006"/>
                  </a:ext>
                </a:extLst>
              </a:tr>
              <a:tr h="434841">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u="none" strike="noStrike" cap="none" normalizeH="0" baseline="0" dirty="0">
                          <a:ln>
                            <a:noFill/>
                          </a:ln>
                          <a:effectLst/>
                        </a:rPr>
                        <a:t>INFERRED RESOURCES</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7"/>
                  </a:ext>
                </a:extLst>
              </a:tr>
              <a:tr h="25141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BLOCK</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POT.</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TONNAGE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PURITY</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FINE CONTENT</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8"/>
                  </a:ext>
                </a:extLst>
              </a:tr>
              <a:tr h="25141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mts.</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ton.</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gr Au./ ton.</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err="1">
                          <a:ln>
                            <a:noFill/>
                          </a:ln>
                          <a:solidFill>
                            <a:schemeClr val="tx1"/>
                          </a:solidFill>
                          <a:effectLst/>
                          <a:latin typeface="+mn-lt"/>
                          <a:ea typeface="+mn-ea"/>
                          <a:cs typeface="+mn-cs"/>
                        </a:rPr>
                        <a:t>ounces</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09"/>
                  </a:ext>
                </a:extLst>
              </a:tr>
              <a:tr h="25141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THREE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1.00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5,783</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12.50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2,324</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10"/>
                  </a:ext>
                </a:extLst>
              </a:tr>
              <a:tr h="25141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TOTAL</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 </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5,783</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12.50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2,324</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tc>
                <a:extLst>
                  <a:ext uri="{0D108BD9-81ED-4DB2-BD59-A6C34878D82A}">
                    <a16:rowId xmlns:a16="http://schemas.microsoft.com/office/drawing/2014/main" val="10011"/>
                  </a:ext>
                </a:extLst>
              </a:tr>
              <a:tr h="274553">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GRAND TOTAL</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h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13,228</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12.50</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5,317</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T="45705" marB="45705" anchor="b" horzOverflow="overflow">
                    <a:solidFill>
                      <a:srgbClr val="FFFF00"/>
                    </a:solidFill>
                  </a:tcPr>
                </a:tc>
                <a:extLst>
                  <a:ext uri="{0D108BD9-81ED-4DB2-BD59-A6C34878D82A}">
                    <a16:rowId xmlns:a16="http://schemas.microsoft.com/office/drawing/2014/main" val="10012"/>
                  </a:ext>
                </a:extLst>
              </a:tr>
            </a:tbl>
          </a:graphicData>
        </a:graphic>
      </p:graphicFrame>
      <p:pic>
        <p:nvPicPr>
          <p:cNvPr id="41038" name="Picture 319"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476250"/>
            <a:ext cx="2943225"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9" name="Rectangle 320"/>
          <p:cNvSpPr>
            <a:spLocks noChangeArrowheads="1"/>
          </p:cNvSpPr>
          <p:nvPr/>
        </p:nvSpPr>
        <p:spPr bwMode="auto">
          <a:xfrm>
            <a:off x="1938338" y="1279525"/>
            <a:ext cx="3140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SAN JUAN DOS VEIN</a:t>
            </a:r>
          </a:p>
        </p:txBody>
      </p:sp>
      <p:pic>
        <p:nvPicPr>
          <p:cNvPr id="41040" name="6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9D4B438E-0138-0F7B-AFB6-C2005DDB2D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147" name="Group 3"/>
          <p:cNvGraphicFramePr>
            <a:graphicFrameLocks noGrp="1"/>
          </p:cNvGraphicFramePr>
          <p:nvPr>
            <p:ph sz="half" idx="1"/>
          </p:nvPr>
        </p:nvGraphicFramePr>
        <p:xfrm>
          <a:off x="2339975" y="2276475"/>
          <a:ext cx="4244975" cy="2189164"/>
        </p:xfrm>
        <a:graphic>
          <a:graphicData uri="http://schemas.openxmlformats.org/drawingml/2006/table">
            <a:tbl>
              <a:tblPr>
                <a:tableStyleId>{5940675A-B579-460E-94D1-54222C63F5DA}</a:tableStyleId>
              </a:tblPr>
              <a:tblGrid>
                <a:gridCol w="685800">
                  <a:extLst>
                    <a:ext uri="{9D8B030D-6E8A-4147-A177-3AD203B41FA5}">
                      <a16:colId xmlns:a16="http://schemas.microsoft.com/office/drawing/2014/main" val="20000"/>
                    </a:ext>
                  </a:extLst>
                </a:gridCol>
                <a:gridCol w="460375">
                  <a:extLst>
                    <a:ext uri="{9D8B030D-6E8A-4147-A177-3AD203B41FA5}">
                      <a16:colId xmlns:a16="http://schemas.microsoft.com/office/drawing/2014/main" val="20001"/>
                    </a:ext>
                  </a:extLst>
                </a:gridCol>
                <a:gridCol w="1008063">
                  <a:extLst>
                    <a:ext uri="{9D8B030D-6E8A-4147-A177-3AD203B41FA5}">
                      <a16:colId xmlns:a16="http://schemas.microsoft.com/office/drawing/2014/main" val="20002"/>
                    </a:ext>
                  </a:extLst>
                </a:gridCol>
                <a:gridCol w="1000125">
                  <a:extLst>
                    <a:ext uri="{9D8B030D-6E8A-4147-A177-3AD203B41FA5}">
                      <a16:colId xmlns:a16="http://schemas.microsoft.com/office/drawing/2014/main" val="20003"/>
                    </a:ext>
                  </a:extLst>
                </a:gridCol>
                <a:gridCol w="1090612">
                  <a:extLst>
                    <a:ext uri="{9D8B030D-6E8A-4147-A177-3AD203B41FA5}">
                      <a16:colId xmlns:a16="http://schemas.microsoft.com/office/drawing/2014/main" val="20004"/>
                    </a:ext>
                  </a:extLst>
                </a:gridCol>
              </a:tblGrid>
              <a:tr h="547688">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2000" b="1" u="none" strike="noStrike" cap="none" normalizeH="0" baseline="0" dirty="0">
                          <a:ln>
                            <a:noFill/>
                          </a:ln>
                          <a:effectLst/>
                        </a:rPr>
                        <a:t> LOS HORNOS VEIN</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547688">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800" b="1" u="none" strike="noStrike" cap="none" normalizeH="0" baseline="0" dirty="0">
                          <a:ln>
                            <a:noFill/>
                          </a:ln>
                          <a:effectLst/>
                        </a:rPr>
                        <a:t>INFERRED RESOURCES</a:t>
                      </a:r>
                      <a:endParaRPr kumimoji="0" lang="es-ES" altLang="ja-JP" sz="18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ctr" horzOverflow="overflow"/>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273050">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BLOCK</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POT.</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TONNAGE</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0" i="0" u="none" strike="noStrike" cap="none" normalizeH="0" baseline="0" dirty="0">
                          <a:ln>
                            <a:noFill/>
                          </a:ln>
                          <a:solidFill>
                            <a:schemeClr val="tx1"/>
                          </a:solidFill>
                          <a:effectLst/>
                          <a:latin typeface="+mn-lt"/>
                          <a:ea typeface="+mn-ea"/>
                          <a:cs typeface="+mn-cs"/>
                        </a:rPr>
                        <a:t>PURITY</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FINE CONTENT</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2"/>
                  </a:ext>
                </a:extLst>
              </a:tr>
              <a:tr h="273050">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mts.</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ton.</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gr Au./ ton.</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err="1">
                          <a:ln>
                            <a:noFill/>
                          </a:ln>
                          <a:effectLst/>
                        </a:rPr>
                        <a:t>ounces</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3"/>
                  </a:ext>
                </a:extLst>
              </a:tr>
              <a:tr h="2730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 </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2.45</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a:ln>
                            <a:noFill/>
                          </a:ln>
                          <a:effectLst/>
                        </a:rPr>
                        <a:t>152880</a:t>
                      </a:r>
                      <a:endParaRPr kumimoji="0" lang="es-ES" altLang="ja-JP" sz="20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11.00</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u="none" strike="noStrike" cap="none" normalizeH="0" baseline="0" dirty="0">
                          <a:ln>
                            <a:noFill/>
                          </a:ln>
                          <a:effectLst/>
                        </a:rPr>
                        <a:t>54073.31</a:t>
                      </a:r>
                      <a:endParaRPr kumimoji="0" lang="es-ES" altLang="ja-JP" sz="20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tc>
                <a:extLst>
                  <a:ext uri="{0D108BD9-81ED-4DB2-BD59-A6C34878D82A}">
                    <a16:rowId xmlns:a16="http://schemas.microsoft.com/office/drawing/2014/main" val="10004"/>
                  </a:ext>
                </a:extLst>
              </a:tr>
              <a:tr h="2746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a:ln>
                            <a:noFill/>
                          </a:ln>
                          <a:effectLst/>
                        </a:rPr>
                        <a:t>TOTAL</a:t>
                      </a:r>
                      <a:endParaRPr kumimoji="0" lang="es-ES" altLang="ja-JP" sz="20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 </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a:ln>
                            <a:noFill/>
                          </a:ln>
                          <a:effectLst/>
                        </a:rPr>
                        <a:t>152880</a:t>
                      </a:r>
                      <a:endParaRPr kumimoji="0" lang="es-ES" altLang="ja-JP" sz="20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a:ln>
                            <a:noFill/>
                          </a:ln>
                          <a:effectLst/>
                        </a:rPr>
                        <a:t>11.00 </a:t>
                      </a:r>
                      <a:endParaRPr kumimoji="0" lang="es-ES" altLang="ja-JP" sz="2000" b="1"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000" b="1" u="none" strike="noStrike" cap="none" normalizeH="0" baseline="0" dirty="0">
                          <a:ln>
                            <a:noFill/>
                          </a:ln>
                          <a:effectLst/>
                        </a:rPr>
                        <a:t>54073.31</a:t>
                      </a:r>
                      <a:endParaRPr kumimoji="0" lang="es-ES" altLang="ja-JP" sz="2000" b="1"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anchor="b" horzOverflow="overflow">
                    <a:solidFill>
                      <a:srgbClr val="FFFF00"/>
                    </a:solidFill>
                  </a:tcPr>
                </a:tc>
                <a:extLst>
                  <a:ext uri="{0D108BD9-81ED-4DB2-BD59-A6C34878D82A}">
                    <a16:rowId xmlns:a16="http://schemas.microsoft.com/office/drawing/2014/main" val="10005"/>
                  </a:ext>
                </a:extLst>
              </a:tr>
            </a:tbl>
          </a:graphicData>
        </a:graphic>
      </p:graphicFrame>
      <p:sp>
        <p:nvSpPr>
          <p:cNvPr id="42022" name="Rectangle 119"/>
          <p:cNvSpPr>
            <a:spLocks noChangeArrowheads="1"/>
          </p:cNvSpPr>
          <p:nvPr/>
        </p:nvSpPr>
        <p:spPr bwMode="auto">
          <a:xfrm>
            <a:off x="3109913" y="1482725"/>
            <a:ext cx="2959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2400" b="1">
                <a:latin typeface="Goudy Old Style" panose="02020502050305020303" pitchFamily="18" charset="0"/>
              </a:rPr>
              <a:t>LOS HORNOS VEIN</a:t>
            </a:r>
          </a:p>
        </p:txBody>
      </p:sp>
      <p:pic>
        <p:nvPicPr>
          <p:cNvPr id="42023" name="5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F559C9DB-BD28-E7DD-148B-C9E2C772308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4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Group 469"/>
          <p:cNvGraphicFramePr>
            <a:graphicFrameLocks/>
          </p:cNvGraphicFramePr>
          <p:nvPr/>
        </p:nvGraphicFramePr>
        <p:xfrm>
          <a:off x="1119188" y="1630363"/>
          <a:ext cx="7124700" cy="4606923"/>
        </p:xfrm>
        <a:graphic>
          <a:graphicData uri="http://schemas.openxmlformats.org/drawingml/2006/table">
            <a:tbl>
              <a:tblPr/>
              <a:tblGrid>
                <a:gridCol w="1606272">
                  <a:extLst>
                    <a:ext uri="{9D8B030D-6E8A-4147-A177-3AD203B41FA5}">
                      <a16:colId xmlns:a16="http://schemas.microsoft.com/office/drawing/2014/main" val="20000"/>
                    </a:ext>
                  </a:extLst>
                </a:gridCol>
                <a:gridCol w="1397197">
                  <a:extLst>
                    <a:ext uri="{9D8B030D-6E8A-4147-A177-3AD203B41FA5}">
                      <a16:colId xmlns:a16="http://schemas.microsoft.com/office/drawing/2014/main" val="20001"/>
                    </a:ext>
                  </a:extLst>
                </a:gridCol>
                <a:gridCol w="1467058">
                  <a:extLst>
                    <a:ext uri="{9D8B030D-6E8A-4147-A177-3AD203B41FA5}">
                      <a16:colId xmlns:a16="http://schemas.microsoft.com/office/drawing/2014/main" val="20002"/>
                    </a:ext>
                  </a:extLst>
                </a:gridCol>
                <a:gridCol w="1467058">
                  <a:extLst>
                    <a:ext uri="{9D8B030D-6E8A-4147-A177-3AD203B41FA5}">
                      <a16:colId xmlns:a16="http://schemas.microsoft.com/office/drawing/2014/main" val="20003"/>
                    </a:ext>
                  </a:extLst>
                </a:gridCol>
                <a:gridCol w="1187115">
                  <a:extLst>
                    <a:ext uri="{9D8B030D-6E8A-4147-A177-3AD203B41FA5}">
                      <a16:colId xmlns:a16="http://schemas.microsoft.com/office/drawing/2014/main" val="20004"/>
                    </a:ext>
                  </a:extLst>
                </a:gridCol>
              </a:tblGrid>
              <a:tr h="459090">
                <a:tc gridSpan="5">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800" b="1" i="0" u="none" strike="noStrike" cap="none" normalizeH="0" baseline="0" dirty="0">
                          <a:ln>
                            <a:noFill/>
                          </a:ln>
                          <a:solidFill>
                            <a:schemeClr val="tx1"/>
                          </a:solidFill>
                          <a:effectLst/>
                          <a:latin typeface="Arial" pitchFamily="34" charset="0"/>
                          <a:ea typeface="MS Mincho" pitchFamily="49" charset="-128"/>
                          <a:cs typeface="Arial" pitchFamily="34" charset="0"/>
                        </a:rPr>
                        <a:t>CLASSIFICATION BY VEINS</a:t>
                      </a:r>
                      <a:endParaRPr kumimoji="0" lang="es-ES" altLang="ja-JP" sz="18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582690">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rPr>
                        <a:t>VEIN</a:t>
                      </a:r>
                    </a:p>
                  </a:txBody>
                  <a:tcPr marL="89994" marR="89994" marT="46794" marB="46794"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500" b="1" i="0" u="none" strike="noStrike" cap="none" normalizeH="0" baseline="0" dirty="0">
                          <a:ln>
                            <a:noFill/>
                          </a:ln>
                          <a:solidFill>
                            <a:schemeClr val="tx1"/>
                          </a:solidFill>
                          <a:effectLst/>
                          <a:latin typeface="Arial" pitchFamily="34" charset="0"/>
                          <a:ea typeface="MS Mincho" pitchFamily="49" charset="-128"/>
                          <a:cs typeface="Arial" pitchFamily="34" charset="0"/>
                        </a:rPr>
                        <a:t>RESOURCES</a:t>
                      </a:r>
                    </a:p>
                  </a:txBody>
                  <a:tcPr marL="89994" marR="89994" marT="46794" marB="467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rPr>
                        <a:t>TONS</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rPr>
                        <a:t>GRADE</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dirty="0">
                          <a:ln>
                            <a:noFill/>
                          </a:ln>
                          <a:solidFill>
                            <a:schemeClr val="tx1"/>
                          </a:solidFill>
                          <a:effectLst/>
                          <a:latin typeface="Arial" pitchFamily="34" charset="0"/>
                          <a:ea typeface="MS Mincho" pitchFamily="49" charset="-128"/>
                          <a:cs typeface="Arial" pitchFamily="34" charset="0"/>
                        </a:rPr>
                        <a:t>OUNCES</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00"/>
                    </a:solidFill>
                  </a:tcPr>
                </a:tc>
                <a:extLst>
                  <a:ext uri="{0D108BD9-81ED-4DB2-BD59-A6C34878D82A}">
                    <a16:rowId xmlns:a16="http://schemas.microsoft.com/office/drawing/2014/main" val="10001"/>
                  </a:ext>
                </a:extLst>
              </a:tr>
              <a:tr h="357407">
                <a:tc vMerge="1">
                  <a:txBody>
                    <a:bodyPr/>
                    <a:lstStyle/>
                    <a:p>
                      <a:endParaRPr lang="es-ES"/>
                    </a:p>
                  </a:txBody>
                  <a:tcPr/>
                </a:tc>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a:ln>
                            <a:noFill/>
                          </a:ln>
                          <a:solidFill>
                            <a:schemeClr val="tx1"/>
                          </a:solidFill>
                          <a:effectLst/>
                          <a:latin typeface="Arial" pitchFamily="34" charset="0"/>
                          <a:ea typeface="MS Mincho" pitchFamily="49" charset="-128"/>
                          <a:cs typeface="Arial" pitchFamily="34" charset="0"/>
                        </a:rPr>
                        <a:t>ton.</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a:ln>
                            <a:noFill/>
                          </a:ln>
                          <a:solidFill>
                            <a:schemeClr val="tx1"/>
                          </a:solidFill>
                          <a:effectLst/>
                          <a:latin typeface="Arial" pitchFamily="34" charset="0"/>
                          <a:ea typeface="MS Mincho" pitchFamily="49" charset="-128"/>
                          <a:cs typeface="Arial" pitchFamily="34" charset="0"/>
                        </a:rPr>
                        <a:t>gr. Au./ ton.</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600" b="1" i="0" u="none" strike="noStrike" cap="none" normalizeH="0" baseline="0">
                          <a:ln>
                            <a:noFill/>
                          </a:ln>
                          <a:solidFill>
                            <a:schemeClr val="tx1"/>
                          </a:solidFill>
                          <a:effectLst/>
                          <a:latin typeface="Arial" pitchFamily="34" charset="0"/>
                          <a:ea typeface="MS Mincho" pitchFamily="49" charset="-128"/>
                          <a:cs typeface="Arial" pitchFamily="34" charset="0"/>
                        </a:rPr>
                        <a:t>Au.</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2"/>
                  </a:ext>
                </a:extLst>
              </a:tr>
              <a:tr h="357560">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dirty="0">
                          <a:ln>
                            <a:noFill/>
                          </a:ln>
                          <a:solidFill>
                            <a:schemeClr val="tx1"/>
                          </a:solidFill>
                          <a:effectLst/>
                          <a:latin typeface="Arial" pitchFamily="34" charset="0"/>
                          <a:ea typeface="MS Mincho" pitchFamily="49" charset="-128"/>
                          <a:cs typeface="Arial" pitchFamily="34" charset="0"/>
                        </a:rPr>
                        <a:t>PATRICIA</a:t>
                      </a:r>
                      <a:endPar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INDICATED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11,418</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11.25</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4,130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35608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INFERRED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39,673</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10.22</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13,037</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354616">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SAN JUAN</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INDICATED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21,940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10.50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7,407</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35608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INFERRED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15,459</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12.05</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5,990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6"/>
                  </a:ext>
                </a:extLst>
              </a:tr>
              <a:tr h="35756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PATRICIA DOS</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INDICATED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2,621</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8.35</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704</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7"/>
                  </a:ext>
                </a:extLst>
              </a:tr>
              <a:tr h="356088">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SAN JUAN DOS</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INDICATED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7,445</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12.50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2,992</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r h="356088">
                <a:tc vMerge="1">
                  <a:txBody>
                    <a:bodyPr/>
                    <a:lstStyle/>
                    <a:p>
                      <a:endParaRPr lang="es-ES"/>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INFERRED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5,783</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12.50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2,324</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9"/>
                  </a:ext>
                </a:extLst>
              </a:tr>
              <a:tr h="35756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LOS HORNOS</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INFERRED</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rPr>
                        <a:t>152,880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rPr>
                        <a:t>11.00</a:t>
                      </a: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u="none" strike="noStrike" cap="none" normalizeH="0" baseline="0" dirty="0">
                          <a:ln>
                            <a:noFill/>
                          </a:ln>
                          <a:effectLst/>
                        </a:rPr>
                        <a:t>54073</a:t>
                      </a:r>
                      <a:endParaRPr kumimoji="0" lang="es-ES" altLang="ja-JP" sz="36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r h="3560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dirty="0">
                          <a:ln>
                            <a:noFill/>
                          </a:ln>
                          <a:solidFill>
                            <a:schemeClr val="tx1"/>
                          </a:solidFill>
                          <a:effectLst/>
                          <a:latin typeface="Arial" pitchFamily="34" charset="0"/>
                          <a:ea typeface="MS Mincho" pitchFamily="49" charset="-128"/>
                          <a:cs typeface="Arial" pitchFamily="34" charset="0"/>
                        </a:rPr>
                        <a:t> </a:t>
                      </a:r>
                      <a:endPar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TOTAL</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a:ln>
                            <a:noFill/>
                          </a:ln>
                          <a:solidFill>
                            <a:schemeClr val="tx1"/>
                          </a:solidFill>
                          <a:effectLst/>
                          <a:latin typeface="Arial" pitchFamily="34" charset="0"/>
                          <a:ea typeface="MS Mincho" pitchFamily="49" charset="-128"/>
                          <a:cs typeface="Arial" pitchFamily="34" charset="0"/>
                        </a:rPr>
                        <a:t>257,218</a:t>
                      </a:r>
                      <a:endParaRPr kumimoji="0" lang="es-ES" altLang="ja-JP" sz="1400" b="0" i="0" u="none" strike="noStrike" cap="none" normalizeH="0" baseline="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dirty="0">
                          <a:ln>
                            <a:noFill/>
                          </a:ln>
                          <a:solidFill>
                            <a:schemeClr val="tx1"/>
                          </a:solidFill>
                          <a:effectLst/>
                          <a:latin typeface="Arial" pitchFamily="34" charset="0"/>
                          <a:ea typeface="MS Mincho" pitchFamily="49" charset="-128"/>
                          <a:cs typeface="Arial" pitchFamily="34" charset="0"/>
                        </a:rPr>
                        <a:t>10.96</a:t>
                      </a:r>
                      <a:endPar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s-ES" altLang="ja-JP" sz="1400" b="1" i="0" u="none" strike="noStrike" cap="none" normalizeH="0" baseline="0" dirty="0">
                          <a:ln>
                            <a:noFill/>
                          </a:ln>
                          <a:solidFill>
                            <a:schemeClr val="tx1"/>
                          </a:solidFill>
                          <a:effectLst/>
                          <a:latin typeface="Arial" pitchFamily="34" charset="0"/>
                          <a:ea typeface="MS Mincho" pitchFamily="49" charset="-128"/>
                          <a:cs typeface="Arial" pitchFamily="34" charset="0"/>
                        </a:rPr>
                        <a:t>90,648</a:t>
                      </a:r>
                      <a:endParaRPr kumimoji="0" lang="es-ES" altLang="ja-JP" sz="1400" b="0" i="0" u="none" strike="noStrike" cap="none" normalizeH="0" baseline="0" dirty="0">
                        <a:ln>
                          <a:noFill/>
                        </a:ln>
                        <a:solidFill>
                          <a:schemeClr val="tx1"/>
                        </a:solidFill>
                        <a:effectLst/>
                        <a:latin typeface="Arial" pitchFamily="34" charset="0"/>
                        <a:ea typeface="MS Mincho" pitchFamily="49" charset="-128"/>
                        <a:cs typeface="Arial" pitchFamily="34" charset="0"/>
                      </a:endParaRPr>
                    </a:p>
                  </a:txBody>
                  <a:tcPr marL="91434" marR="91434" marT="45714" marB="4571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11"/>
                  </a:ext>
                </a:extLst>
              </a:tr>
            </a:tbl>
          </a:graphicData>
        </a:graphic>
      </p:graphicFrame>
      <p:pic>
        <p:nvPicPr>
          <p:cNvPr id="2" name="Picture 4">
            <a:extLst>
              <a:ext uri="{FF2B5EF4-FFF2-40B4-BE49-F238E27FC236}">
                <a16:creationId xmlns:a16="http://schemas.microsoft.com/office/drawing/2014/main" id="{ABBE44A6-B9B2-317F-2293-94BFC47E1D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nvGraphicFramePr>
        <p:xfrm>
          <a:off x="1692275" y="1431925"/>
          <a:ext cx="6048375" cy="4002087"/>
        </p:xfrm>
        <a:graphic>
          <a:graphicData uri="http://schemas.openxmlformats.org/drawingml/2006/table">
            <a:tbl>
              <a:tblPr/>
              <a:tblGrid>
                <a:gridCol w="1891608">
                  <a:extLst>
                    <a:ext uri="{9D8B030D-6E8A-4147-A177-3AD203B41FA5}">
                      <a16:colId xmlns:a16="http://schemas.microsoft.com/office/drawing/2014/main" val="20000"/>
                    </a:ext>
                  </a:extLst>
                </a:gridCol>
                <a:gridCol w="1514080">
                  <a:extLst>
                    <a:ext uri="{9D8B030D-6E8A-4147-A177-3AD203B41FA5}">
                      <a16:colId xmlns:a16="http://schemas.microsoft.com/office/drawing/2014/main" val="20001"/>
                    </a:ext>
                  </a:extLst>
                </a:gridCol>
                <a:gridCol w="1319356">
                  <a:extLst>
                    <a:ext uri="{9D8B030D-6E8A-4147-A177-3AD203B41FA5}">
                      <a16:colId xmlns:a16="http://schemas.microsoft.com/office/drawing/2014/main" val="20002"/>
                    </a:ext>
                  </a:extLst>
                </a:gridCol>
                <a:gridCol w="1323331">
                  <a:extLst>
                    <a:ext uri="{9D8B030D-6E8A-4147-A177-3AD203B41FA5}">
                      <a16:colId xmlns:a16="http://schemas.microsoft.com/office/drawing/2014/main" val="20003"/>
                    </a:ext>
                  </a:extLst>
                </a:gridCol>
              </a:tblGrid>
              <a:tr h="638448">
                <a:tc gridSpan="4">
                  <a:txBody>
                    <a:bodyPr/>
                    <a:lstStyle/>
                    <a:p>
                      <a:pPr algn="ctr" fontAlgn="ctr"/>
                      <a:r>
                        <a:rPr lang="es-PE" sz="1800" b="1" i="0" u="none" strike="noStrike" dirty="0">
                          <a:solidFill>
                            <a:srgbClr val="000000"/>
                          </a:solidFill>
                          <a:effectLst/>
                          <a:latin typeface="Calibri" panose="020F0502020204030204" pitchFamily="34" charset="0"/>
                        </a:rPr>
                        <a:t>MINERAL RESOURCES</a:t>
                      </a:r>
                    </a:p>
                  </a:txBody>
                  <a:tcPr marL="9525" marR="9525" marT="9527"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0"/>
                  </a:ext>
                </a:extLst>
              </a:tr>
              <a:tr h="578460">
                <a:tc rowSpan="2">
                  <a:txBody>
                    <a:bodyPr/>
                    <a:lstStyle/>
                    <a:p>
                      <a:pPr algn="ctr" rtl="0" fontAlgn="ctr"/>
                      <a:r>
                        <a:rPr lang="es-PE" sz="1600" b="1" i="0" u="none" strike="noStrike">
                          <a:solidFill>
                            <a:srgbClr val="000000"/>
                          </a:solidFill>
                          <a:effectLst/>
                          <a:latin typeface="Arial" panose="020B0604020202020204" pitchFamily="34" charset="0"/>
                        </a:rPr>
                        <a:t>ZONES</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600" b="1" i="0" u="none" strike="noStrike">
                          <a:solidFill>
                            <a:srgbClr val="000000"/>
                          </a:solidFill>
                          <a:effectLst/>
                          <a:latin typeface="Arial" panose="020B0604020202020204" pitchFamily="34" charset="0"/>
                        </a:rPr>
                        <a:t>TONS</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tc>
                  <a:txBody>
                    <a:bodyPr/>
                    <a:lstStyle/>
                    <a:p>
                      <a:pPr algn="ctr" rtl="0" fontAlgn="ctr"/>
                      <a:r>
                        <a:rPr lang="es-PE" sz="1600" b="1" i="0" u="none" strike="noStrike">
                          <a:solidFill>
                            <a:srgbClr val="000000"/>
                          </a:solidFill>
                          <a:effectLst/>
                          <a:latin typeface="Arial" panose="020B0604020202020204" pitchFamily="34" charset="0"/>
                        </a:rPr>
                        <a:t>GRADE</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tc>
                  <a:txBody>
                    <a:bodyPr/>
                    <a:lstStyle/>
                    <a:p>
                      <a:pPr algn="ctr" rtl="0" fontAlgn="ctr"/>
                      <a:r>
                        <a:rPr lang="es-PE" sz="1600" b="1" i="0" u="none" strike="noStrike">
                          <a:solidFill>
                            <a:srgbClr val="000000"/>
                          </a:solidFill>
                          <a:effectLst/>
                          <a:latin typeface="Arial" panose="020B0604020202020204" pitchFamily="34" charset="0"/>
                        </a:rPr>
                        <a:t>OUNCES</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1"/>
                  </a:ext>
                </a:extLst>
              </a:tr>
              <a:tr h="1178346">
                <a:tc vMerge="1">
                  <a:txBody>
                    <a:bodyPr/>
                    <a:lstStyle/>
                    <a:p>
                      <a:endParaRPr lang="es-PE"/>
                    </a:p>
                  </a:txBody>
                  <a:tcPr/>
                </a:tc>
                <a:tc>
                  <a:txBody>
                    <a:bodyPr/>
                    <a:lstStyle/>
                    <a:p>
                      <a:pPr algn="ctr" rtl="0" fontAlgn="ctr"/>
                      <a:r>
                        <a:rPr lang="es-PE" sz="1600" b="1" i="0" u="none" strike="noStrike">
                          <a:solidFill>
                            <a:srgbClr val="000000"/>
                          </a:solidFill>
                          <a:effectLst/>
                          <a:latin typeface="Arial" panose="020B0604020202020204" pitchFamily="34" charset="0"/>
                        </a:rPr>
                        <a:t>ton.</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600" b="1" i="0" u="none" strike="noStrike">
                          <a:solidFill>
                            <a:srgbClr val="000000"/>
                          </a:solidFill>
                          <a:effectLst/>
                          <a:latin typeface="Arial" panose="020B0604020202020204" pitchFamily="34" charset="0"/>
                        </a:rPr>
                        <a:t>gr. Au./ ton.</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600" b="1" i="0" u="none" strike="noStrike">
                          <a:solidFill>
                            <a:srgbClr val="000000"/>
                          </a:solidFill>
                          <a:effectLst/>
                          <a:latin typeface="Arial" panose="020B0604020202020204" pitchFamily="34" charset="0"/>
                        </a:rPr>
                        <a:t>Au.</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535611">
                <a:tc>
                  <a:txBody>
                    <a:bodyPr/>
                    <a:lstStyle/>
                    <a:p>
                      <a:pPr algn="ctr" rtl="0" fontAlgn="ctr"/>
                      <a:r>
                        <a:rPr lang="es-PE" sz="1400" b="1" i="0" u="none" strike="noStrike">
                          <a:solidFill>
                            <a:srgbClr val="000000"/>
                          </a:solidFill>
                          <a:effectLst/>
                          <a:latin typeface="Arial" panose="020B0604020202020204" pitchFamily="34" charset="0"/>
                        </a:rPr>
                        <a:t>INSIDE MINE</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a:solidFill>
                            <a:srgbClr val="000000"/>
                          </a:solidFill>
                          <a:effectLst/>
                          <a:latin typeface="Arial" panose="020B0604020202020204" pitchFamily="34" charset="0"/>
                        </a:rPr>
                        <a:t>257,218</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dirty="0">
                          <a:solidFill>
                            <a:srgbClr val="000000"/>
                          </a:solidFill>
                          <a:effectLst/>
                          <a:latin typeface="Arial" panose="020B0604020202020204" pitchFamily="34" charset="0"/>
                        </a:rPr>
                        <a:t>10.96</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a:solidFill>
                            <a:srgbClr val="000000"/>
                          </a:solidFill>
                          <a:effectLst/>
                          <a:latin typeface="Arial" panose="020B0604020202020204" pitchFamily="34" charset="0"/>
                        </a:rPr>
                        <a:t>90,648</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5611">
                <a:tc>
                  <a:txBody>
                    <a:bodyPr/>
                    <a:lstStyle/>
                    <a:p>
                      <a:pPr algn="ctr" rtl="0" fontAlgn="ctr"/>
                      <a:r>
                        <a:rPr lang="es-PE" sz="1400" b="1" i="0" u="none" strike="noStrike" dirty="0">
                          <a:solidFill>
                            <a:srgbClr val="000000"/>
                          </a:solidFill>
                          <a:effectLst/>
                          <a:latin typeface="Arial" panose="020B0604020202020204" pitchFamily="34" charset="0"/>
                        </a:rPr>
                        <a:t>STOCKWORK</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a:solidFill>
                            <a:srgbClr val="000000"/>
                          </a:solidFill>
                          <a:effectLst/>
                          <a:latin typeface="Arial" panose="020B0604020202020204" pitchFamily="34" charset="0"/>
                        </a:rPr>
                        <a:t>40,000,000</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a:solidFill>
                            <a:srgbClr val="000000"/>
                          </a:solidFill>
                          <a:effectLst/>
                          <a:latin typeface="Arial" panose="020B0604020202020204" pitchFamily="34" charset="0"/>
                        </a:rPr>
                        <a:t>1.5</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s-PE" sz="1400" b="0" i="0" u="none" strike="noStrike">
                          <a:solidFill>
                            <a:srgbClr val="000000"/>
                          </a:solidFill>
                          <a:effectLst/>
                          <a:latin typeface="Arial" panose="020B0604020202020204" pitchFamily="34" charset="0"/>
                        </a:rPr>
                        <a:t>1,929,043</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35611">
                <a:tc>
                  <a:txBody>
                    <a:bodyPr/>
                    <a:lstStyle/>
                    <a:p>
                      <a:pPr algn="ctr" rtl="0" fontAlgn="ctr"/>
                      <a:r>
                        <a:rPr lang="es-PE" sz="1400" b="1" i="0" u="none" strike="noStrike" dirty="0">
                          <a:solidFill>
                            <a:srgbClr val="000000"/>
                          </a:solidFill>
                          <a:effectLst/>
                          <a:latin typeface="Arial" panose="020B0604020202020204" pitchFamily="34" charset="0"/>
                        </a:rPr>
                        <a:t>TOTAL</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400" b="1" i="0" u="none" strike="noStrike" dirty="0">
                          <a:solidFill>
                            <a:srgbClr val="000000"/>
                          </a:solidFill>
                          <a:effectLst/>
                          <a:latin typeface="Arial" panose="020B0604020202020204" pitchFamily="34" charset="0"/>
                        </a:rPr>
                        <a:t>40,257,218</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400" b="1" i="0" u="none" strike="noStrike" dirty="0">
                          <a:solidFill>
                            <a:srgbClr val="000000"/>
                          </a:solidFill>
                          <a:effectLst/>
                          <a:latin typeface="Arial" panose="020B0604020202020204" pitchFamily="34" charset="0"/>
                        </a:rPr>
                        <a:t> 1.56</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rtl="0" fontAlgn="ctr"/>
                      <a:r>
                        <a:rPr lang="es-PE" sz="1400" b="1" i="0" u="none" strike="noStrike" dirty="0">
                          <a:solidFill>
                            <a:srgbClr val="000000"/>
                          </a:solidFill>
                          <a:effectLst/>
                          <a:latin typeface="Arial" panose="020B0604020202020204" pitchFamily="34" charset="0"/>
                        </a:rPr>
                        <a:t>2,019.691</a:t>
                      </a:r>
                    </a:p>
                  </a:txBody>
                  <a:tcPr marL="9525" marR="9525" marT="952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bl>
          </a:graphicData>
        </a:graphic>
      </p:graphicFrame>
      <p:pic>
        <p:nvPicPr>
          <p:cNvPr id="2" name="4 Imagen">
            <a:extLst>
              <a:ext uri="{FF2B5EF4-FFF2-40B4-BE49-F238E27FC236}">
                <a16:creationId xmlns:a16="http://schemas.microsoft.com/office/drawing/2014/main" id="{6B1730FC-5DB8-9571-821D-241EF27DF13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0E379A33-E308-A553-58E9-AD36A12D1E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3"/>
          <p:cNvSpPr>
            <a:spLocks noChangeArrowheads="1"/>
          </p:cNvSpPr>
          <p:nvPr/>
        </p:nvSpPr>
        <p:spPr bwMode="auto">
          <a:xfrm>
            <a:off x="325438" y="2317750"/>
            <a:ext cx="8569325"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The selective cut and fill method is necessary to achieve the lowest dilution in the ore exploitation as well as the minimum loss of fines due to the blasting in the stopes in order to achieve the highest profit as a result of the high grade ore extration, especially the exploitation of high value ores in the market. </a:t>
            </a:r>
          </a:p>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A 1.20m x 2.10m “sill drive” bridge  is developed with the length of the block and 2.50 meters above the back of the base drift, keeping the structure of the vein on the hanging wall. The waste and vein ore will be detonated independently under strict geological control during exploitation.</a:t>
            </a:r>
          </a:p>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Before detonating the vein, a steel plate covered with 4mm wide protection will be placed on the pit floor so as to reduce the loss of ore fines. The soil will be swept and finally placed in bags for transport to the surface.</a:t>
            </a:r>
          </a:p>
          <a:p>
            <a:pPr algn="just" eaLnBrk="1" hangingPunct="1">
              <a:spcBef>
                <a:spcPct val="0"/>
              </a:spcBef>
              <a:buFontTx/>
              <a:buNone/>
            </a:pPr>
            <a:r>
              <a:rPr lang="es-ES" altLang="es-PE" sz="1700">
                <a:latin typeface="Century Gothic" panose="020B0502020202020204" pitchFamily="34" charset="0"/>
                <a:cs typeface="Tahoma" panose="020B0604030504040204" pitchFamily="34" charset="0"/>
              </a:rPr>
              <a:t>The detonated ore is laoded by hand in wheelbarrows and hauled to the ore pass. The ore passes are connected to each vertical lift, so that one of its sides will be built with wooden walls as the exploitation progresses upwards.</a:t>
            </a:r>
          </a:p>
        </p:txBody>
      </p:sp>
      <p:sp>
        <p:nvSpPr>
          <p:cNvPr id="45060" name="Rectangle 16"/>
          <p:cNvSpPr>
            <a:spLocks noChangeArrowheads="1"/>
          </p:cNvSpPr>
          <p:nvPr/>
        </p:nvSpPr>
        <p:spPr bwMode="auto">
          <a:xfrm>
            <a:off x="1404938" y="982663"/>
            <a:ext cx="67691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MX" sz="1800" b="1">
                <a:latin typeface="Goudy Old Style" panose="02020502050305020303" pitchFamily="18" charset="0"/>
              </a:rPr>
              <a:t>EXPLOITATION METHOD</a:t>
            </a:r>
          </a:p>
          <a:p>
            <a:pPr algn="ctr" eaLnBrk="1" hangingPunct="1">
              <a:spcBef>
                <a:spcPct val="0"/>
              </a:spcBef>
              <a:buFontTx/>
              <a:buNone/>
            </a:pPr>
            <a:r>
              <a:rPr lang="es-ES" altLang="es-MX" sz="1800" b="1">
                <a:latin typeface="Goudy Old Style" panose="02020502050305020303" pitchFamily="18" charset="0"/>
              </a:rPr>
              <a:t> SELECTIVE CUT AND FILL  EXPLOITATION METHOD</a:t>
            </a:r>
          </a:p>
        </p:txBody>
      </p:sp>
      <p:pic>
        <p:nvPicPr>
          <p:cNvPr id="2" name="4 Imagen">
            <a:extLst>
              <a:ext uri="{FF2B5EF4-FFF2-40B4-BE49-F238E27FC236}">
                <a16:creationId xmlns:a16="http://schemas.microsoft.com/office/drawing/2014/main" id="{E25E922D-982C-DDD4-49FC-F3F8D3984CE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2F95A582-2E2E-C354-A34D-0FBD7732FAE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3" descr="informe cinco estrellas_Página_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629025"/>
            <a:ext cx="5257800"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14" descr="informe cinco estrell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333375"/>
            <a:ext cx="4102100"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16"/>
          <p:cNvSpPr>
            <a:spLocks noChangeArrowheads="1"/>
          </p:cNvSpPr>
          <p:nvPr/>
        </p:nvSpPr>
        <p:spPr bwMode="auto">
          <a:xfrm>
            <a:off x="323850" y="1628775"/>
            <a:ext cx="4248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a:latin typeface="Verdana" panose="020B0604030504040204" pitchFamily="34" charset="0"/>
              </a:rPr>
              <a:t>Stope prepared for production Longitudinal section of the vein</a:t>
            </a:r>
          </a:p>
        </p:txBody>
      </p:sp>
      <p:sp>
        <p:nvSpPr>
          <p:cNvPr id="47110" name="Rectangle 17"/>
          <p:cNvSpPr>
            <a:spLocks noChangeArrowheads="1"/>
          </p:cNvSpPr>
          <p:nvPr/>
        </p:nvSpPr>
        <p:spPr bwMode="auto">
          <a:xfrm>
            <a:off x="5508625" y="4799013"/>
            <a:ext cx="3635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a:latin typeface="Verdana" panose="020B0604030504040204" pitchFamily="34" charset="0"/>
              </a:rPr>
              <a:t>Continuous stopes prepared for production           Longitudinal section of the vein.</a:t>
            </a:r>
          </a:p>
        </p:txBody>
      </p:sp>
      <p:pic>
        <p:nvPicPr>
          <p:cNvPr id="2" name="4 Imagen">
            <a:extLst>
              <a:ext uri="{FF2B5EF4-FFF2-40B4-BE49-F238E27FC236}">
                <a16:creationId xmlns:a16="http://schemas.microsoft.com/office/drawing/2014/main" id="{7FA07AF0-1F32-AEAC-BC52-BD3D4D2A5C9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D62BE43A-D8D9-96BF-C2DE-0C451F8BE87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4500562" y="1387120"/>
            <a:ext cx="4643437" cy="3453198"/>
          </a:xfrm>
          <a:prstGeom prst="rect">
            <a:avLst/>
          </a:prstGeom>
        </p:spPr>
      </p:pic>
      <p:sp>
        <p:nvSpPr>
          <p:cNvPr id="9218" name="Rectangle 2"/>
          <p:cNvSpPr>
            <a:spLocks noGrp="1"/>
          </p:cNvSpPr>
          <p:nvPr>
            <p:ph type="title"/>
          </p:nvPr>
        </p:nvSpPr>
        <p:spPr>
          <a:xfrm>
            <a:off x="2195513" y="576263"/>
            <a:ext cx="6659562" cy="708025"/>
          </a:xfrm>
        </p:spPr>
        <p:txBody>
          <a:bodyPr/>
          <a:lstStyle/>
          <a:p>
            <a:pPr eaLnBrk="1" hangingPunct="1"/>
            <a:r>
              <a:rPr lang="es-ES" altLang="es-MX" sz="2400" b="1">
                <a:latin typeface="Goudy Old Style" panose="02020502050305020303" pitchFamily="18" charset="0"/>
              </a:rPr>
              <a:t>VIEW OF THE PROJECT</a:t>
            </a:r>
          </a:p>
        </p:txBody>
      </p:sp>
      <p:pic>
        <p:nvPicPr>
          <p:cNvPr id="9220"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73188"/>
            <a:ext cx="4500563"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Imagen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960813"/>
            <a:ext cx="4519613"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CuadroTexto 3"/>
          <p:cNvSpPr txBox="1">
            <a:spLocks noChangeArrowheads="1"/>
          </p:cNvSpPr>
          <p:nvPr/>
        </p:nvSpPr>
        <p:spPr bwMode="auto">
          <a:xfrm>
            <a:off x="107950" y="1450975"/>
            <a:ext cx="2185988" cy="369888"/>
          </a:xfrm>
          <a:prstGeom prst="rect">
            <a:avLst/>
          </a:prstGeom>
          <a:solidFill>
            <a:srgbClr val="FFFF00">
              <a:alpha val="6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MX" altLang="es-PE" sz="1800" b="1">
                <a:latin typeface="Verdana" panose="020B0604030504040204" pitchFamily="34" charset="0"/>
              </a:rPr>
              <a:t>CAMPAMENTOS</a:t>
            </a:r>
            <a:endParaRPr lang="es-PE" altLang="es-PE" sz="1800" b="1">
              <a:latin typeface="Verdana" panose="020B0604030504040204" pitchFamily="34" charset="0"/>
            </a:endParaRPr>
          </a:p>
        </p:txBody>
      </p:sp>
      <p:sp>
        <p:nvSpPr>
          <p:cNvPr id="9225" name="CuadroTexto 4"/>
          <p:cNvSpPr txBox="1">
            <a:spLocks noChangeArrowheads="1"/>
          </p:cNvSpPr>
          <p:nvPr/>
        </p:nvSpPr>
        <p:spPr bwMode="auto">
          <a:xfrm>
            <a:off x="4787900" y="1450975"/>
            <a:ext cx="904875" cy="369888"/>
          </a:xfrm>
          <a:prstGeom prst="rect">
            <a:avLst/>
          </a:prstGeom>
          <a:solidFill>
            <a:srgbClr val="FFFF00">
              <a:alpha val="6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MX" altLang="es-PE" sz="1800" b="1">
                <a:latin typeface="Verdana" panose="020B0604030504040204" pitchFamily="34" charset="0"/>
              </a:rPr>
              <a:t>MINA</a:t>
            </a:r>
            <a:endParaRPr lang="es-PE" altLang="es-PE" sz="1800" b="1">
              <a:latin typeface="Verdana" panose="020B0604030504040204" pitchFamily="34" charset="0"/>
            </a:endParaRPr>
          </a:p>
        </p:txBody>
      </p:sp>
      <p:sp>
        <p:nvSpPr>
          <p:cNvPr id="9226" name="CuadroTexto 6"/>
          <p:cNvSpPr txBox="1">
            <a:spLocks noChangeArrowheads="1"/>
          </p:cNvSpPr>
          <p:nvPr/>
        </p:nvSpPr>
        <p:spPr bwMode="auto">
          <a:xfrm>
            <a:off x="76200" y="4105275"/>
            <a:ext cx="1212850" cy="369888"/>
          </a:xfrm>
          <a:prstGeom prst="rect">
            <a:avLst/>
          </a:prstGeom>
          <a:solidFill>
            <a:srgbClr val="FFFF00">
              <a:alpha val="6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MX" altLang="es-PE" sz="1800" b="1">
                <a:latin typeface="Verdana" panose="020B0604030504040204" pitchFamily="34" charset="0"/>
              </a:rPr>
              <a:t>PLANTA</a:t>
            </a:r>
            <a:endParaRPr lang="es-PE" altLang="es-PE" sz="1800" b="1">
              <a:latin typeface="Verdana" panose="020B0604030504040204" pitchFamily="34" charset="0"/>
            </a:endParaRPr>
          </a:p>
        </p:txBody>
      </p:sp>
      <p:pic>
        <p:nvPicPr>
          <p:cNvPr id="9227" name="Imagen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00563" y="3971925"/>
            <a:ext cx="4643437"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CuadroTexto 12"/>
          <p:cNvSpPr txBox="1">
            <a:spLocks noChangeArrowheads="1"/>
          </p:cNvSpPr>
          <p:nvPr/>
        </p:nvSpPr>
        <p:spPr bwMode="auto">
          <a:xfrm>
            <a:off x="4576763" y="4054475"/>
            <a:ext cx="2074862" cy="368300"/>
          </a:xfrm>
          <a:prstGeom prst="rect">
            <a:avLst/>
          </a:prstGeom>
          <a:solidFill>
            <a:srgbClr val="FFFF00">
              <a:alpha val="6392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MX" altLang="es-PE" sz="1800" b="1">
                <a:latin typeface="Verdana" panose="020B0604030504040204" pitchFamily="34" charset="0"/>
              </a:rPr>
              <a:t>EXPLORACION</a:t>
            </a:r>
            <a:endParaRPr lang="es-PE" altLang="es-PE" sz="1800" b="1">
              <a:latin typeface="Verdana" panose="020B0604030504040204" pitchFamily="34" charset="0"/>
            </a:endParaRPr>
          </a:p>
        </p:txBody>
      </p:sp>
      <p:pic>
        <p:nvPicPr>
          <p:cNvPr id="3" name="Picture 4">
            <a:extLst>
              <a:ext uri="{FF2B5EF4-FFF2-40B4-BE49-F238E27FC236}">
                <a16:creationId xmlns:a16="http://schemas.microsoft.com/office/drawing/2014/main" id="{F392FC5B-E7B0-3DB0-4305-802A568D33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6"/>
          <p:cNvSpPr>
            <a:spLocks noChangeArrowheads="1"/>
          </p:cNvSpPr>
          <p:nvPr/>
        </p:nvSpPr>
        <p:spPr bwMode="auto">
          <a:xfrm>
            <a:off x="468313" y="1746250"/>
            <a:ext cx="8424862"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rPr>
              <a:t>When the ore withdrawal is finished, the waste is detonated to create a new soil. The soil is then leveled, the barrier replaced and the ore is detonated again. Each lifting is 1.8 meters high. </a:t>
            </a:r>
          </a:p>
          <a:p>
            <a:pPr algn="just" eaLnBrk="1" hangingPunct="1">
              <a:spcBef>
                <a:spcPct val="0"/>
              </a:spcBef>
              <a:buFontTx/>
              <a:buNone/>
            </a:pPr>
            <a:r>
              <a:rPr lang="es-ES" altLang="es-PE" sz="1700">
                <a:latin typeface="Century Gothic" panose="020B0502020202020204" pitchFamily="34" charset="0"/>
              </a:rPr>
              <a:t>The amount of waste required to fill the void space, that each lift caused and provide a floor to work each subsequent lift, will vary with the thickness of the vein, but as a general rule, approximately twice the thickness of the grain must be drilled and detonated.</a:t>
            </a:r>
          </a:p>
          <a:p>
            <a:pPr algn="just" eaLnBrk="1" hangingPunct="1">
              <a:spcBef>
                <a:spcPct val="0"/>
              </a:spcBef>
              <a:buFontTx/>
              <a:buNone/>
            </a:pPr>
            <a:r>
              <a:rPr lang="es-ES" altLang="es-PE" sz="1700">
                <a:latin typeface="Century Gothic" panose="020B0502020202020204" pitchFamily="34" charset="0"/>
              </a:rPr>
              <a:t>The steps are repeated until the block is mined to its upper limit. The ore will run from the hopper to the tractor and will  be hauled to an ore pass on a level platform. A hopper covered by concrete steel will take the mineral to the storage container in the lower level so as to be transported to the plant in 25 ton trucks. </a:t>
            </a:r>
          </a:p>
          <a:p>
            <a:pPr algn="just" eaLnBrk="1" hangingPunct="1">
              <a:spcBef>
                <a:spcPct val="0"/>
              </a:spcBef>
              <a:buFontTx/>
              <a:buNone/>
            </a:pPr>
            <a:r>
              <a:rPr lang="es-ES" altLang="es-PE" sz="1700">
                <a:latin typeface="Century Gothic" panose="020B0502020202020204" pitchFamily="34" charset="0"/>
              </a:rPr>
              <a:t>A mineral storage shed with sufficient capacity to sustain a production of weeks will be built on the lower level as protection against road interruptions. This shed will be constructed first to provide safe and covered storage while the hopper/recipient installation is constructed.</a:t>
            </a:r>
          </a:p>
        </p:txBody>
      </p:sp>
      <p:pic>
        <p:nvPicPr>
          <p:cNvPr id="2" name="4 Imagen">
            <a:extLst>
              <a:ext uri="{FF2B5EF4-FFF2-40B4-BE49-F238E27FC236}">
                <a16:creationId xmlns:a16="http://schemas.microsoft.com/office/drawing/2014/main" id="{08556023-09C2-A4B9-68CD-936E712EB6F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9A5837E6-5782-7F04-0A6B-59599302F5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informe cinco estrellas_Página_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4050" y="0"/>
            <a:ext cx="467995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5" descr="informe cinco estrellas_Página_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4005263"/>
            <a:ext cx="5508625"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Rectangle 7"/>
          <p:cNvSpPr>
            <a:spLocks noChangeArrowheads="1"/>
          </p:cNvSpPr>
          <p:nvPr/>
        </p:nvSpPr>
        <p:spPr bwMode="auto">
          <a:xfrm>
            <a:off x="5940425" y="594836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Century Gothic" panose="020B0502020202020204" pitchFamily="34" charset="0"/>
              </a:rPr>
              <a:t>Stope mining</a:t>
            </a:r>
            <a:endParaRPr lang="es-ES" altLang="es-PE" sz="1800">
              <a:latin typeface="Century Gothic" panose="020B0502020202020204" pitchFamily="34" charset="0"/>
            </a:endParaRPr>
          </a:p>
        </p:txBody>
      </p:sp>
      <p:sp>
        <p:nvSpPr>
          <p:cNvPr id="49158" name="Rectangle 8"/>
          <p:cNvSpPr>
            <a:spLocks noChangeArrowheads="1"/>
          </p:cNvSpPr>
          <p:nvPr/>
        </p:nvSpPr>
        <p:spPr bwMode="auto">
          <a:xfrm>
            <a:off x="250825" y="1631950"/>
            <a:ext cx="40338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PE" sz="1800" b="1">
                <a:latin typeface="Century Gothic" panose="020B0502020202020204" pitchFamily="34" charset="0"/>
              </a:rPr>
              <a:t>Sections of the sequence of production of stopes</a:t>
            </a:r>
          </a:p>
        </p:txBody>
      </p:sp>
      <p:pic>
        <p:nvPicPr>
          <p:cNvPr id="2" name="4 Imagen">
            <a:extLst>
              <a:ext uri="{FF2B5EF4-FFF2-40B4-BE49-F238E27FC236}">
                <a16:creationId xmlns:a16="http://schemas.microsoft.com/office/drawing/2014/main" id="{0C2045BE-4D38-0B30-1F12-0CBF1C6DD484}"/>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B5D80EF9-82D4-206C-356F-BDA191F180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4" descr="imagen 0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1490663"/>
            <a:ext cx="662305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3" name="Rectangle 5"/>
          <p:cNvSpPr>
            <a:spLocks noGrp="1" noChangeArrowheads="1"/>
          </p:cNvSpPr>
          <p:nvPr>
            <p:ph type="title"/>
          </p:nvPr>
        </p:nvSpPr>
        <p:spPr>
          <a:xfrm>
            <a:off x="1619250" y="909638"/>
            <a:ext cx="6502400" cy="503237"/>
          </a:xfrm>
        </p:spPr>
        <p:txBody>
          <a:bodyPr rtlCol="0">
            <a:normAutofit fontScale="90000"/>
          </a:bodyPr>
          <a:lstStyle/>
          <a:p>
            <a:pPr eaLnBrk="1" fontAlgn="auto" hangingPunct="1">
              <a:spcAft>
                <a:spcPts val="0"/>
              </a:spcAft>
              <a:defRPr/>
            </a:pPr>
            <a:r>
              <a:rPr lang="es-ES" sz="2800" b="1" dirty="0">
                <a:latin typeface="Goudy Old Style" pitchFamily="18" charset="0"/>
              </a:rPr>
              <a:t>VIEW OF  EL CURA  AREA</a:t>
            </a:r>
          </a:p>
        </p:txBody>
      </p:sp>
      <p:pic>
        <p:nvPicPr>
          <p:cNvPr id="2" name="4 Imagen">
            <a:extLst>
              <a:ext uri="{FF2B5EF4-FFF2-40B4-BE49-F238E27FC236}">
                <a16:creationId xmlns:a16="http://schemas.microsoft.com/office/drawing/2014/main" id="{7FF133C7-5F1E-E739-A037-1943F8C1417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2D46F08F-EC8D-2EEB-9757-55A21D58991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ctrTitle"/>
          </p:nvPr>
        </p:nvSpPr>
        <p:spPr>
          <a:xfrm>
            <a:off x="685800" y="1600200"/>
            <a:ext cx="7772400" cy="3341688"/>
          </a:xfrm>
        </p:spPr>
        <p:txBody>
          <a:bodyPr/>
          <a:lstStyle/>
          <a:p>
            <a:pPr eaLnBrk="1" hangingPunct="1"/>
            <a:r>
              <a:rPr lang="es-ES" altLang="es-MX" b="1">
                <a:latin typeface="Goudy Old Style" panose="02020502050305020303" pitchFamily="18" charset="0"/>
              </a:rPr>
              <a:t> 30 TON/DAY CARBON IN PULP PLANT FOR GOLD PROCESSING</a:t>
            </a:r>
          </a:p>
        </p:txBody>
      </p:sp>
      <p:pic>
        <p:nvPicPr>
          <p:cNvPr id="2" name="4 Imagen">
            <a:extLst>
              <a:ext uri="{FF2B5EF4-FFF2-40B4-BE49-F238E27FC236}">
                <a16:creationId xmlns:a16="http://schemas.microsoft.com/office/drawing/2014/main" id="{14674E76-846B-9D29-DF19-448B34F7816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51188E89-C3A2-CED6-F96C-6E4320FCF7E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p:nvPr>
        </p:nvSpPr>
        <p:spPr/>
        <p:txBody>
          <a:bodyPr/>
          <a:lstStyle/>
          <a:p>
            <a:pPr eaLnBrk="1" hangingPunct="1"/>
            <a:r>
              <a:rPr lang="es-ES" altLang="es-MX" sz="2800" b="1">
                <a:latin typeface="Goudy Old Style" panose="02020502050305020303" pitchFamily="18" charset="0"/>
              </a:rPr>
              <a:t>PANORAMIC VIEW</a:t>
            </a:r>
          </a:p>
        </p:txBody>
      </p:sp>
      <p:pic>
        <p:nvPicPr>
          <p:cNvPr id="53251" name="Picture 3" descr="VISTA PANORAMICA"/>
          <p:cNvPicPr>
            <a:picLocks noChangeAspect="1" noChangeArrowheads="1"/>
          </p:cNvPicPr>
          <p:nvPr/>
        </p:nvPicPr>
        <p:blipFill>
          <a:blip r:embed="rId2">
            <a:extLst>
              <a:ext uri="{28A0092B-C50C-407E-A947-70E740481C1C}">
                <a14:useLocalDpi xmlns:a14="http://schemas.microsoft.com/office/drawing/2010/main" val="0"/>
              </a:ext>
            </a:extLst>
          </a:blip>
          <a:srcRect l="-890"/>
          <a:stretch>
            <a:fillRect/>
          </a:stretch>
        </p:blipFill>
        <p:spPr bwMode="auto">
          <a:xfrm>
            <a:off x="395288" y="1341438"/>
            <a:ext cx="8280400"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Imagen">
            <a:extLst>
              <a:ext uri="{FF2B5EF4-FFF2-40B4-BE49-F238E27FC236}">
                <a16:creationId xmlns:a16="http://schemas.microsoft.com/office/drawing/2014/main" id="{7EE3A731-5217-6A7F-FEE1-A218E3FFFF6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9D45DBD5-F6AC-06E4-7B32-5851AE5022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p:nvPr>
        </p:nvSpPr>
        <p:spPr>
          <a:xfrm>
            <a:off x="611188" y="449263"/>
            <a:ext cx="8229600" cy="1139825"/>
          </a:xfrm>
        </p:spPr>
        <p:txBody>
          <a:bodyPr/>
          <a:lstStyle/>
          <a:p>
            <a:pPr eaLnBrk="1" hangingPunct="1"/>
            <a:r>
              <a:rPr lang="es-ES" altLang="es-MX" sz="2800" b="1">
                <a:latin typeface="Goudy Old Style" panose="02020502050305020303" pitchFamily="18" charset="0"/>
              </a:rPr>
              <a:t>COARSE HOPPER*</a:t>
            </a:r>
          </a:p>
        </p:txBody>
      </p:sp>
      <p:pic>
        <p:nvPicPr>
          <p:cNvPr id="54275" name="Picture 4" descr="TOLVA DE GRUES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938" y="1303338"/>
            <a:ext cx="6946900" cy="384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Rectangle 6"/>
          <p:cNvSpPr>
            <a:spLocks noChangeArrowheads="1"/>
          </p:cNvSpPr>
          <p:nvPr/>
        </p:nvSpPr>
        <p:spPr bwMode="auto">
          <a:xfrm>
            <a:off x="323850" y="5084763"/>
            <a:ext cx="842486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1.- CRUSHED SECTION</a:t>
            </a:r>
          </a:p>
          <a:p>
            <a:pPr eaLnBrk="1" hangingPunct="1">
              <a:spcBef>
                <a:spcPct val="0"/>
              </a:spcBef>
              <a:buFontTx/>
              <a:buNone/>
            </a:pPr>
            <a:r>
              <a:rPr lang="es-ES" altLang="es-PE" sz="1800">
                <a:latin typeface="Verdana" panose="020B0604030504040204" pitchFamily="34" charset="0"/>
              </a:rPr>
              <a:t>The ore is extracted from the mine on mining trucks (U-35) to a coarse hopper.</a:t>
            </a:r>
          </a:p>
          <a:p>
            <a:pPr eaLnBrk="1" hangingPunct="1">
              <a:spcBef>
                <a:spcPct val="0"/>
              </a:spcBef>
              <a:buFontTx/>
              <a:buNone/>
            </a:pPr>
            <a:r>
              <a:rPr lang="es-ES" altLang="es-PE" sz="1800">
                <a:latin typeface="Verdana" panose="020B0604030504040204" pitchFamily="34" charset="0"/>
              </a:rPr>
              <a:t>The coarse hopper has a capacity of 30 MT. It has a metal gate of mechanical handling, with a ½” grill, it goes straight to a jaw crusher.</a:t>
            </a:r>
          </a:p>
        </p:txBody>
      </p:sp>
      <p:pic>
        <p:nvPicPr>
          <p:cNvPr id="2" name="4 Imagen">
            <a:extLst>
              <a:ext uri="{FF2B5EF4-FFF2-40B4-BE49-F238E27FC236}">
                <a16:creationId xmlns:a16="http://schemas.microsoft.com/office/drawing/2014/main" id="{2B483E29-70BF-184F-30BF-03855A839AF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0595FF39-9B80-DBE8-2EC0-878B236560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p:txBody>
          <a:bodyPr/>
          <a:lstStyle/>
          <a:p>
            <a:pPr eaLnBrk="1" hangingPunct="1"/>
            <a:r>
              <a:rPr lang="es-ES" altLang="es-MX" sz="2800" b="1">
                <a:latin typeface="Goudy Old Style" panose="02020502050305020303" pitchFamily="18" charset="0"/>
              </a:rPr>
              <a:t>CONVEYOR BELT</a:t>
            </a:r>
          </a:p>
        </p:txBody>
      </p:sp>
      <p:pic>
        <p:nvPicPr>
          <p:cNvPr id="55299" name="Picture 4" descr="FAJA TRANSPORTADO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392238"/>
            <a:ext cx="7378700"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ectangle 6"/>
          <p:cNvSpPr>
            <a:spLocks noChangeArrowheads="1"/>
          </p:cNvSpPr>
          <p:nvPr/>
        </p:nvSpPr>
        <p:spPr bwMode="auto">
          <a:xfrm>
            <a:off x="323850" y="5516563"/>
            <a:ext cx="84963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CONVEYOR BELT.</a:t>
            </a:r>
          </a:p>
          <a:p>
            <a:pPr eaLnBrk="1" hangingPunct="1">
              <a:spcBef>
                <a:spcPct val="0"/>
              </a:spcBef>
              <a:buFontTx/>
              <a:buNone/>
            </a:pPr>
            <a:r>
              <a:rPr lang="es-ES" altLang="es-PE" sz="1800">
                <a:latin typeface="Verdana" panose="020B0604030504040204" pitchFamily="34" charset="0"/>
              </a:rPr>
              <a:t>The ore is transported after the jaw crusher to the fines hopper, through a belt with electric engine. </a:t>
            </a:r>
          </a:p>
        </p:txBody>
      </p:sp>
      <p:pic>
        <p:nvPicPr>
          <p:cNvPr id="2" name="4 Imagen">
            <a:extLst>
              <a:ext uri="{FF2B5EF4-FFF2-40B4-BE49-F238E27FC236}">
                <a16:creationId xmlns:a16="http://schemas.microsoft.com/office/drawing/2014/main" id="{952D8D70-9C72-4F22-06D5-8D3F2AA57178}"/>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F93F0D1C-1A0A-5B19-0531-E50824C7EB3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p:txBody>
          <a:bodyPr/>
          <a:lstStyle/>
          <a:p>
            <a:pPr eaLnBrk="1" hangingPunct="1"/>
            <a:r>
              <a:rPr lang="es-ES" altLang="es-MX" sz="2800" b="1">
                <a:latin typeface="Goudy Old Style" panose="02020502050305020303" pitchFamily="18" charset="0"/>
              </a:rPr>
              <a:t> FINES HOPPER</a:t>
            </a:r>
          </a:p>
        </p:txBody>
      </p:sp>
      <p:pic>
        <p:nvPicPr>
          <p:cNvPr id="56323" name="Picture 4" descr="TOLVA DE FIN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196975"/>
            <a:ext cx="7273925"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Rectangle 6"/>
          <p:cNvSpPr>
            <a:spLocks noChangeArrowheads="1"/>
          </p:cNvSpPr>
          <p:nvPr/>
        </p:nvSpPr>
        <p:spPr bwMode="auto">
          <a:xfrm>
            <a:off x="539750" y="5478463"/>
            <a:ext cx="81359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FINES HOPPER</a:t>
            </a:r>
          </a:p>
          <a:p>
            <a:pPr eaLnBrk="1" hangingPunct="1">
              <a:spcBef>
                <a:spcPct val="0"/>
              </a:spcBef>
              <a:buFontTx/>
              <a:buNone/>
            </a:pPr>
            <a:r>
              <a:rPr lang="es-ES" altLang="es-PE" sz="1800">
                <a:latin typeface="Verdana" panose="020B0604030504040204" pitchFamily="34" charset="0"/>
              </a:rPr>
              <a:t>It is made of metal structure of 10’ diameter x 6’ height, with a 15 MT storage capacity. Hopper with support, at the bottom it has a conveyor belt that goes to the mill.</a:t>
            </a:r>
          </a:p>
        </p:txBody>
      </p:sp>
      <p:pic>
        <p:nvPicPr>
          <p:cNvPr id="2" name="4 Imagen">
            <a:extLst>
              <a:ext uri="{FF2B5EF4-FFF2-40B4-BE49-F238E27FC236}">
                <a16:creationId xmlns:a16="http://schemas.microsoft.com/office/drawing/2014/main" id="{EB811C00-DF3F-11B9-D7B7-63BE4032B64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83E5A7CB-A57E-71E0-2253-48E0578C03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a:lstStyle/>
          <a:p>
            <a:pPr eaLnBrk="1" hangingPunct="1"/>
            <a:r>
              <a:rPr lang="es-ES" altLang="es-MX" sz="2800" b="1">
                <a:latin typeface="Goudy Old Style" panose="02020502050305020303" pitchFamily="18" charset="0"/>
              </a:rPr>
              <a:t>ROLLER CRUSHER</a:t>
            </a:r>
          </a:p>
        </p:txBody>
      </p:sp>
      <p:pic>
        <p:nvPicPr>
          <p:cNvPr id="57347" name="Picture 4" descr="CHANCADORA DE RODILL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220788"/>
            <a:ext cx="6516688"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Rectangle 6"/>
          <p:cNvSpPr>
            <a:spLocks noChangeArrowheads="1"/>
          </p:cNvSpPr>
          <p:nvPr/>
        </p:nvSpPr>
        <p:spPr bwMode="auto">
          <a:xfrm>
            <a:off x="323850" y="4929188"/>
            <a:ext cx="84248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800" b="1">
                <a:latin typeface="Verdana" panose="020B0604030504040204" pitchFamily="34" charset="0"/>
              </a:rPr>
              <a:t>SECONDARY CRUSHING.</a:t>
            </a:r>
          </a:p>
          <a:p>
            <a:pPr algn="just" eaLnBrk="1" hangingPunct="1">
              <a:spcBef>
                <a:spcPct val="0"/>
              </a:spcBef>
              <a:buFontTx/>
              <a:buNone/>
            </a:pPr>
            <a:r>
              <a:rPr lang="es-ES" altLang="es-PE" sz="1800">
                <a:latin typeface="Verdana" panose="020B0604030504040204" pitchFamily="34" charset="0"/>
              </a:rPr>
              <a:t>The transported ore arrives first at the vibrating sieve, with a ½” grill.</a:t>
            </a:r>
          </a:p>
          <a:p>
            <a:pPr algn="just" eaLnBrk="1" hangingPunct="1">
              <a:spcBef>
                <a:spcPct val="0"/>
              </a:spcBef>
              <a:buFontTx/>
              <a:buNone/>
            </a:pPr>
            <a:r>
              <a:rPr lang="es-ES" altLang="es-PE" sz="1800">
                <a:latin typeface="Verdana" panose="020B0604030504040204" pitchFamily="34" charset="0"/>
              </a:rPr>
              <a:t>The smaller volume ore passes directly to the fines hopper, the thick ones goes to the roller crusher and then falls into the fines hopper.</a:t>
            </a:r>
          </a:p>
        </p:txBody>
      </p:sp>
      <p:pic>
        <p:nvPicPr>
          <p:cNvPr id="2" name="4 Imagen">
            <a:extLst>
              <a:ext uri="{FF2B5EF4-FFF2-40B4-BE49-F238E27FC236}">
                <a16:creationId xmlns:a16="http://schemas.microsoft.com/office/drawing/2014/main" id="{BACE6D67-5B3D-6378-D251-30A006B9B82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0B36FC60-EF48-FF48-C8FE-E5E2FE4BC87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1547813" y="723900"/>
            <a:ext cx="7427912" cy="827088"/>
          </a:xfrm>
        </p:spPr>
        <p:txBody>
          <a:bodyPr/>
          <a:lstStyle/>
          <a:p>
            <a:pPr eaLnBrk="1" hangingPunct="1"/>
            <a:r>
              <a:rPr lang="es-ES" altLang="es-MX" sz="2800" b="1">
                <a:latin typeface="Goudy Old Style" panose="02020502050305020303" pitchFamily="18" charset="0"/>
              </a:rPr>
              <a:t>ENERGY DISTRIBUTION SYSTEM</a:t>
            </a:r>
          </a:p>
        </p:txBody>
      </p:sp>
      <p:pic>
        <p:nvPicPr>
          <p:cNvPr id="58371" name="Picture 4" descr="CANALETA DE CABLES DE ENERG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0" y="1550988"/>
            <a:ext cx="6551613" cy="367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Rectangle 6"/>
          <p:cNvSpPr>
            <a:spLocks noChangeArrowheads="1"/>
          </p:cNvSpPr>
          <p:nvPr/>
        </p:nvSpPr>
        <p:spPr bwMode="auto">
          <a:xfrm>
            <a:off x="323850" y="5334000"/>
            <a:ext cx="83518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ELECTRICAL DISTRIBUTION.</a:t>
            </a:r>
          </a:p>
          <a:p>
            <a:pPr eaLnBrk="1" hangingPunct="1">
              <a:spcBef>
                <a:spcPct val="0"/>
              </a:spcBef>
              <a:buFontTx/>
              <a:buNone/>
            </a:pPr>
            <a:r>
              <a:rPr lang="es-ES" altLang="es-PE" sz="1800">
                <a:latin typeface="Verdana" panose="020B0604030504040204" pitchFamily="34" charset="0"/>
              </a:rPr>
              <a:t>The 440 and 220V electrical cables are distributed after the main board in “cable ducts” to the secondary control boards of each section.</a:t>
            </a:r>
          </a:p>
        </p:txBody>
      </p:sp>
      <p:pic>
        <p:nvPicPr>
          <p:cNvPr id="2" name="4 Imagen">
            <a:extLst>
              <a:ext uri="{FF2B5EF4-FFF2-40B4-BE49-F238E27FC236}">
                <a16:creationId xmlns:a16="http://schemas.microsoft.com/office/drawing/2014/main" id="{5B4E2DD6-CF5D-0AA4-0532-90BEAE96C085}"/>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E378FDE5-D870-2BFF-B683-4F01DF152BB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a:xfrm>
            <a:off x="457200" y="852488"/>
            <a:ext cx="8229600" cy="1139825"/>
          </a:xfrm>
        </p:spPr>
        <p:txBody>
          <a:bodyPr/>
          <a:lstStyle/>
          <a:p>
            <a:pPr eaLnBrk="1" hangingPunct="1"/>
            <a:r>
              <a:rPr lang="es-ES" altLang="es-MX" sz="2400" b="1">
                <a:latin typeface="Goudy Old Style" panose="02020502050305020303" pitchFamily="18" charset="0"/>
              </a:rPr>
              <a:t>MINING PROPERTIES</a:t>
            </a:r>
          </a:p>
        </p:txBody>
      </p:sp>
      <p:graphicFrame>
        <p:nvGraphicFramePr>
          <p:cNvPr id="73031" name="Group 327"/>
          <p:cNvGraphicFramePr>
            <a:graphicFrameLocks noGrp="1"/>
          </p:cNvGraphicFramePr>
          <p:nvPr>
            <p:ph type="tbl" idx="1"/>
            <p:extLst>
              <p:ext uri="{D42A27DB-BD31-4B8C-83A1-F6EECF244321}">
                <p14:modId xmlns:p14="http://schemas.microsoft.com/office/powerpoint/2010/main" val="106771769"/>
              </p:ext>
            </p:extLst>
          </p:nvPr>
        </p:nvGraphicFramePr>
        <p:xfrm>
          <a:off x="252413" y="2995613"/>
          <a:ext cx="8640762" cy="1873251"/>
        </p:xfrm>
        <a:graphic>
          <a:graphicData uri="http://schemas.openxmlformats.org/drawingml/2006/table">
            <a:tbl>
              <a:tblPr/>
              <a:tblGrid>
                <a:gridCol w="1223962">
                  <a:extLst>
                    <a:ext uri="{9D8B030D-6E8A-4147-A177-3AD203B41FA5}">
                      <a16:colId xmlns:a16="http://schemas.microsoft.com/office/drawing/2014/main" val="20000"/>
                    </a:ext>
                  </a:extLst>
                </a:gridCol>
                <a:gridCol w="1584325">
                  <a:extLst>
                    <a:ext uri="{9D8B030D-6E8A-4147-A177-3AD203B41FA5}">
                      <a16:colId xmlns:a16="http://schemas.microsoft.com/office/drawing/2014/main" val="20001"/>
                    </a:ext>
                  </a:extLst>
                </a:gridCol>
                <a:gridCol w="215900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1138237">
                  <a:extLst>
                    <a:ext uri="{9D8B030D-6E8A-4147-A177-3AD203B41FA5}">
                      <a16:colId xmlns:a16="http://schemas.microsoft.com/office/drawing/2014/main" val="20004"/>
                    </a:ext>
                  </a:extLst>
                </a:gridCol>
                <a:gridCol w="823913">
                  <a:extLst>
                    <a:ext uri="{9D8B030D-6E8A-4147-A177-3AD203B41FA5}">
                      <a16:colId xmlns:a16="http://schemas.microsoft.com/office/drawing/2014/main" val="20005"/>
                    </a:ext>
                  </a:extLst>
                </a:gridCol>
                <a:gridCol w="1135062">
                  <a:extLst>
                    <a:ext uri="{9D8B030D-6E8A-4147-A177-3AD203B41FA5}">
                      <a16:colId xmlns:a16="http://schemas.microsoft.com/office/drawing/2014/main" val="20006"/>
                    </a:ext>
                  </a:extLst>
                </a:gridCol>
              </a:tblGrid>
              <a:tr h="5048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CODE</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CONCESSION</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HOLDER</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HA</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DISTRICT</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PROV.</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DEPT.</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0"/>
                  </a:ext>
                </a:extLst>
              </a:tr>
              <a:tr h="503238">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15008764X01</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PATRICIA</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510</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1"/>
                  </a:ext>
                </a:extLst>
              </a:tr>
              <a:tr h="50482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10080194</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MARIA ANGOLA 2</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MINING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730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2"/>
                  </a:ext>
                </a:extLst>
              </a:tr>
              <a:tr h="3603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ES" sz="1600" b="1" i="0" u="none" strike="noStrike" cap="none" normalizeH="0" baseline="0">
                          <a:ln>
                            <a:noFill/>
                          </a:ln>
                          <a:solidFill>
                            <a:schemeClr val="tx1"/>
                          </a:solidFill>
                          <a:effectLst>
                            <a:outerShdw blurRad="38100" dist="38100" dir="2700000" algn="tl">
                              <a:srgbClr val="000000"/>
                            </a:outerShdw>
                          </a:effectLst>
                          <a:latin typeface="Century Gothic" pitchFamily="34" charset="0"/>
                        </a:rPr>
                        <a:t>TOTAL</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1240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10003"/>
                  </a:ext>
                </a:extLst>
              </a:tr>
            </a:tbl>
          </a:graphicData>
        </a:graphic>
      </p:graphicFrame>
      <p:sp>
        <p:nvSpPr>
          <p:cNvPr id="10286" name="Rectangle 4"/>
          <p:cNvSpPr>
            <a:spLocks noChangeArrowheads="1"/>
          </p:cNvSpPr>
          <p:nvPr/>
        </p:nvSpPr>
        <p:spPr bwMode="auto">
          <a:xfrm>
            <a:off x="468313" y="1843088"/>
            <a:ext cx="8135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800">
                <a:latin typeface="Century Gothic" panose="020B0502020202020204" pitchFamily="34" charset="0"/>
              </a:rPr>
              <a:t>The project consists of 2 mining properties all contiguous in the district of Buldibuyo, in the province of Pataz, Department of La Libertad.</a:t>
            </a:r>
          </a:p>
          <a:p>
            <a:pPr algn="just" eaLnBrk="1" hangingPunct="1">
              <a:spcBef>
                <a:spcPct val="0"/>
              </a:spcBef>
              <a:buFontTx/>
              <a:buNone/>
            </a:pPr>
            <a:endParaRPr lang="es-ES" altLang="es-PE" sz="1800">
              <a:latin typeface="Century Gothic" panose="020B0502020202020204" pitchFamily="34" charset="0"/>
            </a:endParaRPr>
          </a:p>
        </p:txBody>
      </p:sp>
      <p:pic>
        <p:nvPicPr>
          <p:cNvPr id="10287" name="6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748DA590-B225-6172-ED27-87908DF49ED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p:txBody>
          <a:bodyPr/>
          <a:lstStyle/>
          <a:p>
            <a:pPr eaLnBrk="1" hangingPunct="1"/>
            <a:r>
              <a:rPr lang="es-ES" altLang="es-MX" sz="2800" b="1">
                <a:latin typeface="Goudy Old Style" panose="02020502050305020303" pitchFamily="18" charset="0"/>
              </a:rPr>
              <a:t>BALL MILL 4” x 4”</a:t>
            </a:r>
          </a:p>
        </p:txBody>
      </p:sp>
      <p:pic>
        <p:nvPicPr>
          <p:cNvPr id="60419" name="Picture 4" descr="MOLIN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225" y="1196975"/>
            <a:ext cx="5453063" cy="315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6"/>
          <p:cNvSpPr>
            <a:spLocks noChangeArrowheads="1"/>
          </p:cNvSpPr>
          <p:nvPr/>
        </p:nvSpPr>
        <p:spPr bwMode="auto">
          <a:xfrm>
            <a:off x="109538" y="4356100"/>
            <a:ext cx="88201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400" b="1">
                <a:latin typeface="Verdana" panose="020B0604030504040204" pitchFamily="34" charset="0"/>
              </a:rPr>
              <a:t>GRINDING.</a:t>
            </a:r>
          </a:p>
          <a:p>
            <a:pPr algn="just" eaLnBrk="1" hangingPunct="1">
              <a:spcBef>
                <a:spcPct val="0"/>
              </a:spcBef>
              <a:buFontTx/>
              <a:buNone/>
            </a:pPr>
            <a:r>
              <a:rPr lang="es-ES" altLang="es-PE" sz="1400">
                <a:latin typeface="Verdana" panose="020B0604030504040204" pitchFamily="34" charset="0"/>
              </a:rPr>
              <a:t>After the fines hopper, the ore is transported through a conveyor belt with discharge chut to the ball mill The mill inside has steel balls of different diameters to grind the ore to a -200 mesh, then the ground ore passes through a gravimetric concentrator where the grinding mesh can be measured and it goes to a helical classifier, the classifier with an inclination of +10° has the property of capturing the greater grain concentrate from the required mesh and return it to the mill. The fine concentrate diluted with cyanide solution (Na, Cn, H2O) goes to the SRL Galigher pump, through a 2 ½” pipe. The SRL pump transfers the solution with the concentrate to a Cyclone and it distributes to the agitator tank, in the grinding process there is a lime doser that is graduated as required for the mill.,</a:t>
            </a:r>
          </a:p>
        </p:txBody>
      </p:sp>
      <p:pic>
        <p:nvPicPr>
          <p:cNvPr id="2" name="4 Imagen">
            <a:extLst>
              <a:ext uri="{FF2B5EF4-FFF2-40B4-BE49-F238E27FC236}">
                <a16:creationId xmlns:a16="http://schemas.microsoft.com/office/drawing/2014/main" id="{F59313F6-9D86-BCE6-7B05-CAA87B432F96}"/>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9DF4D864-02D2-EE7C-186D-43FDC8CB91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p:txBody>
          <a:bodyPr/>
          <a:lstStyle/>
          <a:p>
            <a:pPr eaLnBrk="1" hangingPunct="1"/>
            <a:r>
              <a:rPr lang="es-ES" altLang="es-MX" sz="2800" b="1">
                <a:latin typeface="Goudy Old Style" panose="02020502050305020303" pitchFamily="18" charset="0"/>
              </a:rPr>
              <a:t>GALIGHER PUMP</a:t>
            </a:r>
          </a:p>
        </p:txBody>
      </p:sp>
      <p:pic>
        <p:nvPicPr>
          <p:cNvPr id="61443" name="Picture 4" descr="BOMBA GALIG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268413"/>
            <a:ext cx="7326312" cy="412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Rectangle 6"/>
          <p:cNvSpPr>
            <a:spLocks noChangeArrowheads="1"/>
          </p:cNvSpPr>
          <p:nvPr/>
        </p:nvSpPr>
        <p:spPr bwMode="auto">
          <a:xfrm>
            <a:off x="250825" y="5445125"/>
            <a:ext cx="8642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SRL PUMP.</a:t>
            </a:r>
          </a:p>
          <a:p>
            <a:pPr eaLnBrk="1" hangingPunct="1">
              <a:spcBef>
                <a:spcPct val="0"/>
              </a:spcBef>
              <a:buFontTx/>
              <a:buNone/>
            </a:pPr>
            <a:r>
              <a:rPr lang="es-ES" altLang="es-PE" sz="1800">
                <a:latin typeface="Verdana" panose="020B0604030504040204" pitchFamily="34" charset="0"/>
              </a:rPr>
              <a:t>The SRL pump transfers the solution, through a 2” diameter pipe to the cyclone, at this grinding section and SRL pump, there is a remote control board that controls this area engines.</a:t>
            </a:r>
          </a:p>
        </p:txBody>
      </p:sp>
      <p:pic>
        <p:nvPicPr>
          <p:cNvPr id="2" name="4 Imagen">
            <a:extLst>
              <a:ext uri="{FF2B5EF4-FFF2-40B4-BE49-F238E27FC236}">
                <a16:creationId xmlns:a16="http://schemas.microsoft.com/office/drawing/2014/main" id="{8724B215-D270-7918-3ED0-5F24D9BA6D5C}"/>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6EFD38A5-4E4E-A76E-287A-6E5124724B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a:xfrm>
            <a:off x="879475" y="277813"/>
            <a:ext cx="8229600" cy="1139825"/>
          </a:xfrm>
        </p:spPr>
        <p:txBody>
          <a:bodyPr/>
          <a:lstStyle/>
          <a:p>
            <a:pPr eaLnBrk="1" hangingPunct="1"/>
            <a:r>
              <a:rPr lang="es-ES" altLang="es-MX" sz="2800" b="1">
                <a:latin typeface="Goudy Old Style" panose="02020502050305020303" pitchFamily="18" charset="0"/>
              </a:rPr>
              <a:t>AGITATOR AND CYCLONE TANK </a:t>
            </a:r>
          </a:p>
        </p:txBody>
      </p:sp>
      <p:pic>
        <p:nvPicPr>
          <p:cNvPr id="63491" name="Picture 4" descr="TANQUE SUPER AGITAD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222375"/>
            <a:ext cx="6624637"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6"/>
          <p:cNvSpPr>
            <a:spLocks noChangeArrowheads="1"/>
          </p:cNvSpPr>
          <p:nvPr/>
        </p:nvSpPr>
        <p:spPr bwMode="auto">
          <a:xfrm>
            <a:off x="395288" y="4941888"/>
            <a:ext cx="84248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500" b="1">
                <a:latin typeface="Verdana" panose="020B0604030504040204" pitchFamily="34" charset="0"/>
              </a:rPr>
              <a:t>AGITATOR TANK.</a:t>
            </a:r>
          </a:p>
          <a:p>
            <a:pPr algn="just" eaLnBrk="1" hangingPunct="1">
              <a:spcBef>
                <a:spcPct val="0"/>
              </a:spcBef>
              <a:buFontTx/>
              <a:buNone/>
            </a:pPr>
            <a:r>
              <a:rPr lang="es-ES" altLang="es-PE" sz="1500">
                <a:latin typeface="Verdana" panose="020B0604030504040204" pitchFamily="34" charset="0"/>
              </a:rPr>
              <a:t>The cyclone distributes the “rich” solution with the fine concentrate to the first agitator tank (“super” agitator), and the coarse concentrate passes to a thickener and it returns to the grinding, in the tank A-1 the solution has a 48 hour agitation process and then moves on to the following tanks. In this area there is a Barren solution tank, this solution is transferred from the tailings through a 2” pipe by a 20 HP KSB pump. From 1700 Rpm. This solution contains reagents that are used again in the grinding so as to lower the process costs.</a:t>
            </a:r>
          </a:p>
        </p:txBody>
      </p:sp>
      <p:pic>
        <p:nvPicPr>
          <p:cNvPr id="2" name="4 Imagen">
            <a:extLst>
              <a:ext uri="{FF2B5EF4-FFF2-40B4-BE49-F238E27FC236}">
                <a16:creationId xmlns:a16="http://schemas.microsoft.com/office/drawing/2014/main" id="{61F9FA3E-E0E3-113E-ABC4-453E875E50F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2416F897-8C8F-33F3-98B9-86F660BA58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pPr eaLnBrk="1" hangingPunct="1"/>
            <a:r>
              <a:rPr lang="es-ES" altLang="es-MX" sz="2800" b="1">
                <a:latin typeface="Goudy Old Style" panose="02020502050305020303" pitchFamily="18" charset="0"/>
              </a:rPr>
              <a:t>CYANIDATION TANKS</a:t>
            </a:r>
          </a:p>
        </p:txBody>
      </p:sp>
      <p:pic>
        <p:nvPicPr>
          <p:cNvPr id="64515" name="Picture 4" descr="TANQUES DE CIANURAC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1268413"/>
            <a:ext cx="6048375"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Rectangle 6"/>
          <p:cNvSpPr>
            <a:spLocks noChangeArrowheads="1"/>
          </p:cNvSpPr>
          <p:nvPr/>
        </p:nvSpPr>
        <p:spPr bwMode="auto">
          <a:xfrm>
            <a:off x="323850" y="4843463"/>
            <a:ext cx="835183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800" b="1">
                <a:latin typeface="Verdana" panose="020B0604030504040204" pitchFamily="34" charset="0"/>
              </a:rPr>
              <a:t>AGITATOR TANKS.</a:t>
            </a:r>
          </a:p>
          <a:p>
            <a:pPr eaLnBrk="1" hangingPunct="1">
              <a:spcBef>
                <a:spcPct val="0"/>
              </a:spcBef>
              <a:buFontTx/>
              <a:buNone/>
            </a:pPr>
            <a:r>
              <a:rPr lang="es-ES" altLang="es-PE" sz="1800">
                <a:latin typeface="Verdana" panose="020B0604030504040204" pitchFamily="34" charset="0"/>
              </a:rPr>
              <a:t>The tanks have a continuous agitation process, after the solution passes through tank A-1, the solution goes to tank A-2 and after 24 hours of agitation it goes to tank A-3. After this agitation process the solution goes to the CIP tanks. In this area, there is a reagent doser (Cyanide) whose gravity goes to the grinding section for the fines capture.</a:t>
            </a:r>
          </a:p>
        </p:txBody>
      </p:sp>
      <p:pic>
        <p:nvPicPr>
          <p:cNvPr id="2" name="4 Imagen">
            <a:extLst>
              <a:ext uri="{FF2B5EF4-FFF2-40B4-BE49-F238E27FC236}">
                <a16:creationId xmlns:a16="http://schemas.microsoft.com/office/drawing/2014/main" id="{86803AAD-57AD-1CBB-C335-B8BF1BD1563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55D70F6A-049D-B561-CB7E-5121692AB3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pPr eaLnBrk="1" hangingPunct="1"/>
            <a:r>
              <a:rPr lang="es-ES" altLang="es-MX" sz="2800" b="1">
                <a:latin typeface="Goudy Old Style" panose="02020502050305020303" pitchFamily="18" charset="0"/>
              </a:rPr>
              <a:t>TANKS FOR CIP</a:t>
            </a:r>
          </a:p>
        </p:txBody>
      </p:sp>
      <p:pic>
        <p:nvPicPr>
          <p:cNvPr id="65539" name="Picture 4" descr="TANQUES CI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1196975"/>
            <a:ext cx="55435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7"/>
          <p:cNvSpPr>
            <a:spLocks noChangeArrowheads="1"/>
          </p:cNvSpPr>
          <p:nvPr/>
        </p:nvSpPr>
        <p:spPr bwMode="auto">
          <a:xfrm>
            <a:off x="323850" y="4421188"/>
            <a:ext cx="856932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PE" sz="1600" b="1">
                <a:latin typeface="Verdana" panose="020B0604030504040204" pitchFamily="34" charset="0"/>
              </a:rPr>
              <a:t>ABSORPTION TANKS (WITH ACTIVATED CARBON) CIP.</a:t>
            </a:r>
          </a:p>
          <a:p>
            <a:pPr eaLnBrk="1" hangingPunct="1">
              <a:spcBef>
                <a:spcPct val="0"/>
              </a:spcBef>
              <a:buFontTx/>
              <a:buNone/>
            </a:pPr>
            <a:r>
              <a:rPr lang="es-ES" altLang="es-PE" sz="1600">
                <a:latin typeface="Verdana" panose="020B0604030504040204" pitchFamily="34" charset="0"/>
              </a:rPr>
              <a:t>After tank A-3, agitation process, this enriched solution passes to the absorption tank CIP-1, which contains activated carbon, gradually after the agitation process where the fine is absorbed by the coal, the less “enriched” solution passes to CIP-2 and successively to CIP-3. The 03 tanks contain activated carbon and are “harvested” after being enriched, with previous analysis of the coal and solution. In this area there is an air compressor (blower) that is in charge of oxygenating all the agitation tanks.</a:t>
            </a:r>
          </a:p>
        </p:txBody>
      </p:sp>
      <p:pic>
        <p:nvPicPr>
          <p:cNvPr id="2" name="4 Imagen">
            <a:extLst>
              <a:ext uri="{FF2B5EF4-FFF2-40B4-BE49-F238E27FC236}">
                <a16:creationId xmlns:a16="http://schemas.microsoft.com/office/drawing/2014/main" id="{AFDB3845-073A-657C-5E8A-8BED790ECB86}"/>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48E0B1AB-EDF9-6726-8FF4-16958FAD5AA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a:xfrm>
            <a:off x="2051050" y="260350"/>
            <a:ext cx="6877050" cy="796925"/>
          </a:xfrm>
        </p:spPr>
        <p:txBody>
          <a:bodyPr lIns="0" tIns="0" rIns="0" bIns="0"/>
          <a:lstStyle/>
          <a:p>
            <a:pPr eaLnBrk="1" hangingPunct="1"/>
            <a:r>
              <a:rPr lang="es-ES" altLang="es-PE" sz="2800" b="1">
                <a:latin typeface="Goudy Old Style" panose="02020502050305020303" pitchFamily="18" charset="0"/>
              </a:rPr>
              <a:t>CONCENTRATOR PLANT FLOWCHART</a:t>
            </a:r>
          </a:p>
        </p:txBody>
      </p:sp>
      <p:pic>
        <p:nvPicPr>
          <p:cNvPr id="67587" name="Picture 3" descr="Explorar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196975"/>
            <a:ext cx="8424862" cy="5384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 name="4 Imagen">
            <a:extLst>
              <a:ext uri="{FF2B5EF4-FFF2-40B4-BE49-F238E27FC236}">
                <a16:creationId xmlns:a16="http://schemas.microsoft.com/office/drawing/2014/main" id="{59B72B96-AD28-6A82-37F2-0E0F3FB514B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1C18BC95-C492-0C17-416A-8DC45221519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descr="Bussines Plan 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9600" y="1484313"/>
            <a:ext cx="7264400" cy="484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5" descr="Bussines Plan 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30725"/>
            <a:ext cx="3563938"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6" descr="Bussines Plan 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12875"/>
            <a:ext cx="2122488"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0" name="Rectangle 8"/>
          <p:cNvSpPr>
            <a:spLocks noGrp="1" noChangeArrowheads="1"/>
          </p:cNvSpPr>
          <p:nvPr>
            <p:ph type="title"/>
          </p:nvPr>
        </p:nvSpPr>
        <p:spPr>
          <a:xfrm>
            <a:off x="2051050" y="260350"/>
            <a:ext cx="6877050" cy="796925"/>
          </a:xfrm>
        </p:spPr>
        <p:txBody>
          <a:bodyPr lIns="0" tIns="0" rIns="0" bIns="0" rtlCol="0">
            <a:normAutofit fontScale="90000"/>
          </a:bodyPr>
          <a:lstStyle/>
          <a:p>
            <a:pPr eaLnBrk="1" fontAlgn="auto" hangingPunct="1">
              <a:spcAft>
                <a:spcPts val="0"/>
              </a:spcAft>
              <a:defRPr/>
            </a:pPr>
            <a:r>
              <a:rPr lang="es-ES" sz="2800" b="1" dirty="0">
                <a:latin typeface="Goudy Old Style" pitchFamily="18" charset="0"/>
              </a:rPr>
              <a:t>HYDROELECTRIC POWER PLANT OF TARABAMBA LOCATED 2.5 KM FROM THE PROJECT</a:t>
            </a:r>
          </a:p>
        </p:txBody>
      </p:sp>
      <p:pic>
        <p:nvPicPr>
          <p:cNvPr id="2" name="4 Imagen">
            <a:extLst>
              <a:ext uri="{FF2B5EF4-FFF2-40B4-BE49-F238E27FC236}">
                <a16:creationId xmlns:a16="http://schemas.microsoft.com/office/drawing/2014/main" id="{81D9798D-BC77-E653-7A20-317F2CBC64FA}"/>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6ED68B7C-6C32-B8E9-5F65-0E7EC31B3D7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6"/>
          <p:cNvSpPr txBox="1">
            <a:spLocks noChangeArrowheads="1"/>
          </p:cNvSpPr>
          <p:nvPr/>
        </p:nvSpPr>
        <p:spPr bwMode="auto">
          <a:xfrm>
            <a:off x="1187450" y="2852738"/>
            <a:ext cx="6877050" cy="796925"/>
          </a:xfrm>
          <a:prstGeom prst="rect">
            <a:avLst/>
          </a:prstGeom>
          <a:noFill/>
          <a:ln w="9525">
            <a:noFill/>
            <a:miter lim="800000"/>
            <a:headEnd/>
            <a:tailEnd/>
          </a:ln>
          <a:effectLst/>
        </p:spPr>
        <p:txBody>
          <a:bodyPr lIns="0" tIns="0" rIns="0" bIns="0" anchor="ctr" anchorCtr="1"/>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a:lstStyle>
          <a:p>
            <a:pPr eaLnBrk="1" hangingPunct="1">
              <a:defRPr/>
            </a:pPr>
            <a:r>
              <a:rPr lang="es-ES" sz="3600" b="1" kern="0" dirty="0">
                <a:solidFill>
                  <a:schemeClr val="tx1"/>
                </a:solidFill>
                <a:effectLst/>
                <a:latin typeface="Goudy Old Style" pitchFamily="18" charset="0"/>
              </a:rPr>
              <a:t>PHOTO GALLERY</a:t>
            </a:r>
          </a:p>
        </p:txBody>
      </p:sp>
      <p:pic>
        <p:nvPicPr>
          <p:cNvPr id="2" name="4 Imagen">
            <a:extLst>
              <a:ext uri="{FF2B5EF4-FFF2-40B4-BE49-F238E27FC236}">
                <a16:creationId xmlns:a16="http://schemas.microsoft.com/office/drawing/2014/main" id="{6C497B0C-4F42-3379-E048-2C035C2D5A9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8D288F4A-2309-BE10-A45A-46F2A6EDFA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11 Marcador de contenido"/>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07950" y="3859213"/>
            <a:ext cx="5208588" cy="2932112"/>
          </a:xfrm>
        </p:spPr>
      </p:pic>
      <p:pic>
        <p:nvPicPr>
          <p:cNvPr id="57346" name="12 Marcador de contenido"/>
          <p:cNvPicPr>
            <a:picLocks noGrp="1" noChangeAspect="1"/>
          </p:cNvPicPr>
          <p:nvPr>
            <p:ph sz="half" idx="2"/>
          </p:nvPr>
        </p:nvPicPr>
        <p:blipFill>
          <a:blip r:embed="rId3"/>
          <a:srcRect/>
          <a:stretch>
            <a:fillRect/>
          </a:stretch>
        </p:blipFill>
        <p:spPr>
          <a:xfrm>
            <a:off x="3903663" y="2205038"/>
            <a:ext cx="5240337" cy="2947987"/>
          </a:xfrm>
          <a:effectLst>
            <a:outerShdw blurRad="292100" dist="139700" dir="2700000" algn="tl" rotWithShape="0">
              <a:srgbClr val="333333">
                <a:alpha val="65000"/>
              </a:srgbClr>
            </a:outerShdw>
          </a:effectLst>
        </p:spPr>
      </p:pic>
      <p:sp>
        <p:nvSpPr>
          <p:cNvPr id="16" name="Rectangle 6"/>
          <p:cNvSpPr txBox="1">
            <a:spLocks noChangeArrowheads="1"/>
          </p:cNvSpPr>
          <p:nvPr/>
        </p:nvSpPr>
        <p:spPr bwMode="auto">
          <a:xfrm>
            <a:off x="2051050" y="260350"/>
            <a:ext cx="6877050" cy="796925"/>
          </a:xfrm>
          <a:prstGeom prst="rect">
            <a:avLst/>
          </a:prstGeom>
          <a:noFill/>
          <a:ln w="9525">
            <a:noFill/>
            <a:miter lim="800000"/>
            <a:headEnd/>
            <a:tailEnd/>
          </a:ln>
          <a:effectLst/>
        </p:spPr>
        <p:txBody>
          <a:bodyPr lIns="0" tIns="0" rIns="0" bIns="0" anchor="ctr" anchorCtr="1"/>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a:lstStyle>
          <a:p>
            <a:pPr eaLnBrk="1" hangingPunct="1">
              <a:defRPr/>
            </a:pPr>
            <a:r>
              <a:rPr lang="es-ES" sz="3200" b="1" kern="0" dirty="0">
                <a:solidFill>
                  <a:schemeClr val="tx1"/>
                </a:solidFill>
                <a:effectLst/>
                <a:latin typeface="Goudy Old Style" pitchFamily="18" charset="0"/>
              </a:rPr>
              <a:t>MINE</a:t>
            </a:r>
          </a:p>
        </p:txBody>
      </p:sp>
      <p:pic>
        <p:nvPicPr>
          <p:cNvPr id="71686" name="16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3338"/>
            <a:ext cx="5240338"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Imagen">
            <a:extLst>
              <a:ext uri="{FF2B5EF4-FFF2-40B4-BE49-F238E27FC236}">
                <a16:creationId xmlns:a16="http://schemas.microsoft.com/office/drawing/2014/main" id="{341AFDB6-43DE-EED8-DACA-DBAD798B19B6}"/>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7695A42D-CEFE-1FDC-662A-14CBFA1A9AC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6 Marcador de contenido"/>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42875" y="1057275"/>
            <a:ext cx="4473575" cy="2516188"/>
          </a:xfrm>
        </p:spPr>
      </p:pic>
      <p:pic>
        <p:nvPicPr>
          <p:cNvPr id="72707" name="7 Marcador de contenido"/>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38650" y="1047750"/>
            <a:ext cx="4489450" cy="2525713"/>
          </a:xfrm>
        </p:spPr>
      </p:pic>
      <p:sp>
        <p:nvSpPr>
          <p:cNvPr id="6" name="Rectangle 6"/>
          <p:cNvSpPr txBox="1">
            <a:spLocks noChangeArrowheads="1"/>
          </p:cNvSpPr>
          <p:nvPr/>
        </p:nvSpPr>
        <p:spPr bwMode="auto">
          <a:xfrm>
            <a:off x="2051050" y="260350"/>
            <a:ext cx="6877050" cy="796925"/>
          </a:xfrm>
          <a:prstGeom prst="rect">
            <a:avLst/>
          </a:prstGeom>
          <a:noFill/>
          <a:ln w="9525">
            <a:noFill/>
            <a:miter lim="800000"/>
            <a:headEnd/>
            <a:tailEnd/>
          </a:ln>
          <a:effectLst/>
        </p:spPr>
        <p:txBody>
          <a:bodyPr lIns="0" tIns="0" rIns="0" bIns="0" anchor="ctr" anchorCtr="1"/>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a:lstStyle>
          <a:p>
            <a:pPr eaLnBrk="1" hangingPunct="1">
              <a:defRPr/>
            </a:pPr>
            <a:r>
              <a:rPr lang="es-ES" sz="2800" b="1" kern="0" dirty="0">
                <a:solidFill>
                  <a:schemeClr val="tx1"/>
                </a:solidFill>
                <a:effectLst/>
                <a:latin typeface="Goudy Old Style" pitchFamily="18" charset="0"/>
              </a:rPr>
              <a:t>PROJECT FACILITIES</a:t>
            </a:r>
          </a:p>
        </p:txBody>
      </p:sp>
      <p:pic>
        <p:nvPicPr>
          <p:cNvPr id="72710" name="8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3573463"/>
            <a:ext cx="5603875"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Imagen">
            <a:extLst>
              <a:ext uri="{FF2B5EF4-FFF2-40B4-BE49-F238E27FC236}">
                <a16:creationId xmlns:a16="http://schemas.microsoft.com/office/drawing/2014/main" id="{B39F40A3-1CF1-CD68-3872-1DF391591533}"/>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886C258B-9B82-BE79-CBC1-AC00C938CB5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950913" y="260350"/>
            <a:ext cx="8229600" cy="774700"/>
          </a:xfrm>
        </p:spPr>
        <p:txBody>
          <a:bodyPr/>
          <a:lstStyle/>
          <a:p>
            <a:pPr eaLnBrk="1" hangingPunct="1"/>
            <a:r>
              <a:rPr lang="es-ES" altLang="es-MX" sz="2400" b="1">
                <a:latin typeface="Goudy Old Style" panose="02020502050305020303" pitchFamily="18" charset="0"/>
              </a:rPr>
              <a:t>CADASTRAL MAP </a:t>
            </a:r>
          </a:p>
        </p:txBody>
      </p:sp>
      <p:pic>
        <p:nvPicPr>
          <p:cNvPr id="11268" name="4 Marcador de contenido"/>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0365" t="4726" r="9445" b="5011"/>
          <a:stretch>
            <a:fillRect/>
          </a:stretch>
        </p:blipFill>
        <p:spPr>
          <a:xfrm>
            <a:off x="1539875" y="963613"/>
            <a:ext cx="7342188" cy="5843587"/>
          </a:xfrm>
        </p:spPr>
      </p:pic>
      <p:pic>
        <p:nvPicPr>
          <p:cNvPr id="11269" name="9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98013A17-E37B-DAC0-F0CF-39101E8352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6"/>
          <p:cNvSpPr>
            <a:spLocks noGrp="1"/>
          </p:cNvSpPr>
          <p:nvPr>
            <p:ph type="title"/>
          </p:nvPr>
        </p:nvSpPr>
        <p:spPr>
          <a:xfrm>
            <a:off x="2051050" y="260350"/>
            <a:ext cx="6877050" cy="796925"/>
          </a:xfrm>
        </p:spPr>
        <p:txBody>
          <a:bodyPr lIns="0" tIns="0" rIns="0" bIns="0"/>
          <a:lstStyle/>
          <a:p>
            <a:pPr eaLnBrk="1" hangingPunct="1"/>
            <a:r>
              <a:rPr lang="es-ES" altLang="es-MX" sz="2800" b="1">
                <a:latin typeface="Goudy Old Style" panose="02020502050305020303" pitchFamily="18" charset="0"/>
              </a:rPr>
              <a:t>CAMPS AT THE PROJECT SITE</a:t>
            </a:r>
          </a:p>
        </p:txBody>
      </p:sp>
      <p:pic>
        <p:nvPicPr>
          <p:cNvPr id="73732" name="Picture 9" descr="pag 9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875"/>
            <a:ext cx="34194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10" descr="pag 1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48100"/>
            <a:ext cx="34194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4" name="1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68663" y="2195513"/>
            <a:ext cx="5875337"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Imagen">
            <a:extLst>
              <a:ext uri="{FF2B5EF4-FFF2-40B4-BE49-F238E27FC236}">
                <a16:creationId xmlns:a16="http://schemas.microsoft.com/office/drawing/2014/main" id="{A57DD820-1B03-3A3F-9D5A-512FE2BE8FD8}"/>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F0BE85D5-EA9B-AAD9-C93B-4D5F7893C5A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6 Marcador de contenido"/>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15888" y="908050"/>
            <a:ext cx="3348037" cy="5949950"/>
          </a:xfrm>
        </p:spPr>
      </p:pic>
      <p:pic>
        <p:nvPicPr>
          <p:cNvPr id="74755" name="7 Marcador de contenido"/>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563938" y="908050"/>
            <a:ext cx="5414962" cy="3079750"/>
          </a:xfrm>
        </p:spPr>
      </p:pic>
      <p:sp>
        <p:nvSpPr>
          <p:cNvPr id="6" name="Rectangle 6"/>
          <p:cNvSpPr txBox="1">
            <a:spLocks noChangeArrowheads="1"/>
          </p:cNvSpPr>
          <p:nvPr/>
        </p:nvSpPr>
        <p:spPr bwMode="auto">
          <a:xfrm>
            <a:off x="1908175" y="44450"/>
            <a:ext cx="7235825" cy="796925"/>
          </a:xfrm>
          <a:prstGeom prst="rect">
            <a:avLst/>
          </a:prstGeom>
          <a:noFill/>
          <a:ln w="9525">
            <a:noFill/>
            <a:miter lim="800000"/>
            <a:headEnd/>
            <a:tailEnd/>
          </a:ln>
          <a:effectLst/>
        </p:spPr>
        <p:txBody>
          <a:bodyPr lIns="0" tIns="0" rIns="0" bIns="0" anchor="ctr" anchorCtr="1"/>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a:lstStyle>
          <a:p>
            <a:pPr eaLnBrk="1" hangingPunct="1">
              <a:defRPr/>
            </a:pPr>
            <a:r>
              <a:rPr lang="es-ES" sz="2400" b="1" kern="0" dirty="0">
                <a:solidFill>
                  <a:schemeClr val="tx1"/>
                </a:solidFill>
                <a:effectLst/>
                <a:latin typeface="Goudy Old Style" pitchFamily="18" charset="0"/>
              </a:rPr>
              <a:t>DISSEMINATED POTENTIAL </a:t>
            </a:r>
            <a:r>
              <a:rPr lang="es-ES" sz="2400" b="1" kern="0" dirty="0">
                <a:solidFill>
                  <a:schemeClr val="tx1"/>
                </a:solidFill>
                <a:effectLst/>
                <a:latin typeface="Arial" panose="020B0604020202020204" pitchFamily="34" charset="0"/>
                <a:cs typeface="Arial" panose="020B0604020202020204" pitchFamily="34" charset="0"/>
              </a:rPr>
              <a:t>-</a:t>
            </a:r>
            <a:r>
              <a:rPr lang="es-ES" sz="2400" b="1" kern="0" dirty="0">
                <a:solidFill>
                  <a:schemeClr val="tx1"/>
                </a:solidFill>
                <a:effectLst/>
                <a:latin typeface="Goudy Old Style" pitchFamily="18" charset="0"/>
              </a:rPr>
              <a:t>  EL CURA AREA</a:t>
            </a:r>
          </a:p>
        </p:txBody>
      </p:sp>
      <p:pic>
        <p:nvPicPr>
          <p:cNvPr id="74758" name="8 Imagen"/>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3938" y="3860800"/>
            <a:ext cx="5414962"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Imagen">
            <a:extLst>
              <a:ext uri="{FF2B5EF4-FFF2-40B4-BE49-F238E27FC236}">
                <a16:creationId xmlns:a16="http://schemas.microsoft.com/office/drawing/2014/main" id="{1AE5C5BE-97F5-5927-4248-D95E18F89EE5}"/>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6DBEC446-944D-ED15-CBEE-2338C5C9537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F:\GCI1\Data Usuarios\Geologia\YArones\Documentos Geologia\Geologia compartido\II ETAPA -PROYECTO LOS HORNOS\MUESTREO\II Etapa\Fotos Muestras_Canaletas\M-587 Au 1.830.JPG"/>
          <p:cNvPicPr>
            <a:picLocks noChangeAspect="1" noChangeArrowheads="1"/>
          </p:cNvPicPr>
          <p:nvPr/>
        </p:nvPicPr>
        <p:blipFill>
          <a:blip r:embed="rId2"/>
          <a:srcRect/>
          <a:stretch>
            <a:fillRect/>
          </a:stretch>
        </p:blipFill>
        <p:spPr bwMode="auto">
          <a:xfrm>
            <a:off x="5770563" y="4425950"/>
            <a:ext cx="1827212" cy="136842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6" name="Picture 2" descr="F:\GCI1\Data Usuarios\Geologia\YArones\Documentos Geologia\Geologia compartido\II ETAPA -PROYECTO LOS HORNOS\MUESTREO\II Etapa\Fotos Muestras_Canaletas\M-752 Au 14.25.JPG"/>
          <p:cNvPicPr>
            <a:picLocks noChangeAspect="1" noChangeArrowheads="1"/>
          </p:cNvPicPr>
          <p:nvPr/>
        </p:nvPicPr>
        <p:blipFill>
          <a:blip r:embed="rId3"/>
          <a:srcRect/>
          <a:stretch>
            <a:fillRect/>
          </a:stretch>
        </p:blipFill>
        <p:spPr bwMode="auto">
          <a:xfrm>
            <a:off x="3622675" y="4432300"/>
            <a:ext cx="1830388" cy="1373188"/>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7" name="Picture 2" descr="F:\GCI1\Data Usuarios\Geologia\YArones\Documentos Geologia\Geologia compartido\II ETAPA -PROYECTO LOS HORNOS\MUESTREO\II Etapa\Fotos Muestras_Canaletas\M-284 Au 15gr.JPG"/>
          <p:cNvPicPr>
            <a:picLocks noChangeAspect="1" noChangeArrowheads="1"/>
          </p:cNvPicPr>
          <p:nvPr/>
        </p:nvPicPr>
        <p:blipFill>
          <a:blip r:embed="rId4"/>
          <a:srcRect/>
          <a:stretch>
            <a:fillRect/>
          </a:stretch>
        </p:blipFill>
        <p:spPr bwMode="auto">
          <a:xfrm>
            <a:off x="1431925" y="4425950"/>
            <a:ext cx="1841500" cy="1379538"/>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6805" name="CuadroTexto 17"/>
          <p:cNvSpPr txBox="1">
            <a:spLocks noChangeArrowheads="1"/>
          </p:cNvSpPr>
          <p:nvPr/>
        </p:nvSpPr>
        <p:spPr bwMode="auto">
          <a:xfrm>
            <a:off x="1687513" y="4146550"/>
            <a:ext cx="13731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200" b="1">
                <a:latin typeface="Arial" panose="020B0604020202020204" pitchFamily="34" charset="0"/>
                <a:cs typeface="Arial" panose="020B0604020202020204" pitchFamily="34" charset="0"/>
              </a:rPr>
              <a:t>M-284  15.9 ppm</a:t>
            </a:r>
            <a:endParaRPr lang="en-US" altLang="en-US" sz="1200" b="1">
              <a:latin typeface="Arial" panose="020B0604020202020204" pitchFamily="34" charset="0"/>
              <a:cs typeface="Arial" panose="020B0604020202020204" pitchFamily="34" charset="0"/>
            </a:endParaRPr>
          </a:p>
        </p:txBody>
      </p:sp>
      <p:sp>
        <p:nvSpPr>
          <p:cNvPr id="76806" name="CuadroTexto 29"/>
          <p:cNvSpPr txBox="1">
            <a:spLocks noChangeArrowheads="1"/>
          </p:cNvSpPr>
          <p:nvPr/>
        </p:nvSpPr>
        <p:spPr bwMode="auto">
          <a:xfrm>
            <a:off x="3908425" y="4146550"/>
            <a:ext cx="14573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200" b="1">
                <a:latin typeface="Arial" panose="020B0604020202020204" pitchFamily="34" charset="0"/>
                <a:cs typeface="Arial" panose="020B0604020202020204" pitchFamily="34" charset="0"/>
              </a:rPr>
              <a:t>M-752  14.25 ppm</a:t>
            </a:r>
            <a:endParaRPr lang="en-US" altLang="en-US" sz="1200" b="1">
              <a:latin typeface="Arial" panose="020B0604020202020204" pitchFamily="34" charset="0"/>
              <a:cs typeface="Arial" panose="020B0604020202020204" pitchFamily="34" charset="0"/>
            </a:endParaRPr>
          </a:p>
        </p:txBody>
      </p:sp>
      <p:sp>
        <p:nvSpPr>
          <p:cNvPr id="76807" name="CuadroTexto 30"/>
          <p:cNvSpPr txBox="1">
            <a:spLocks noChangeArrowheads="1"/>
          </p:cNvSpPr>
          <p:nvPr/>
        </p:nvSpPr>
        <p:spPr bwMode="auto">
          <a:xfrm>
            <a:off x="6126163" y="4146550"/>
            <a:ext cx="1416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n-US" sz="1200" b="1">
                <a:latin typeface="Arial" panose="020B0604020202020204" pitchFamily="34" charset="0"/>
                <a:cs typeface="Arial" panose="020B0604020202020204" pitchFamily="34" charset="0"/>
              </a:rPr>
              <a:t>M- 587  1.83 ppm</a:t>
            </a:r>
            <a:endParaRPr lang="en-US" altLang="en-US" sz="1200" b="1">
              <a:latin typeface="Arial" panose="020B0604020202020204" pitchFamily="34" charset="0"/>
              <a:cs typeface="Arial" panose="020B0604020202020204" pitchFamily="34" charset="0"/>
            </a:endParaRPr>
          </a:p>
        </p:txBody>
      </p:sp>
      <p:grpSp>
        <p:nvGrpSpPr>
          <p:cNvPr id="76808" name="Grupo 1"/>
          <p:cNvGrpSpPr>
            <a:grpSpLocks/>
          </p:cNvGrpSpPr>
          <p:nvPr/>
        </p:nvGrpSpPr>
        <p:grpSpPr bwMode="auto">
          <a:xfrm>
            <a:off x="250825" y="1209675"/>
            <a:ext cx="8785225" cy="2884488"/>
            <a:chOff x="1197769" y="1887273"/>
            <a:chExt cx="6761560" cy="2206096"/>
          </a:xfrm>
        </p:grpSpPr>
        <p:pic>
          <p:nvPicPr>
            <p:cNvPr id="10" name="Imagen 9"/>
            <p:cNvPicPr>
              <a:picLocks noChangeAspect="1"/>
            </p:cNvPicPr>
            <p:nvPr/>
          </p:nvPicPr>
          <p:blipFill rotWithShape="1">
            <a:blip r:embed="rId5"/>
            <a:srcRect/>
            <a:stretch/>
          </p:blipFill>
          <p:spPr>
            <a:xfrm>
              <a:off x="1219762" y="1917627"/>
              <a:ext cx="6739567" cy="217574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9222" name="CuadroTexto 5"/>
            <p:cNvSpPr txBox="1">
              <a:spLocks noChangeArrowheads="1"/>
            </p:cNvSpPr>
            <p:nvPr/>
          </p:nvSpPr>
          <p:spPr bwMode="auto">
            <a:xfrm>
              <a:off x="1614411" y="2181095"/>
              <a:ext cx="3726555" cy="32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es-ES" altLang="en-US" sz="1500" b="1" dirty="0">
                  <a:solidFill>
                    <a:schemeClr val="bg1"/>
                  </a:solidFill>
                  <a:latin typeface="+mn-lt"/>
                  <a:cs typeface="Arial" panose="020B0604020202020204" pitchFamily="34" charset="0"/>
                </a:rPr>
                <a:t>CHANNEL SAMPLING– Zona EL Cura</a:t>
              </a:r>
              <a:endParaRPr lang="en-US" altLang="en-US" sz="1500" b="1" dirty="0">
                <a:solidFill>
                  <a:schemeClr val="bg1"/>
                </a:solidFill>
                <a:latin typeface="+mn-lt"/>
                <a:cs typeface="Arial" panose="020B0604020202020204" pitchFamily="34" charset="0"/>
              </a:endParaRPr>
            </a:p>
          </p:txBody>
        </p:sp>
        <p:grpSp>
          <p:nvGrpSpPr>
            <p:cNvPr id="76813" name="Grupo 14"/>
            <p:cNvGrpSpPr>
              <a:grpSpLocks/>
            </p:cNvGrpSpPr>
            <p:nvPr/>
          </p:nvGrpSpPr>
          <p:grpSpPr bwMode="auto">
            <a:xfrm>
              <a:off x="1614488" y="2722961"/>
              <a:ext cx="6268641" cy="220265"/>
              <a:chOff x="1597968" y="4833156"/>
              <a:chExt cx="8064896" cy="216024"/>
            </a:xfrm>
          </p:grpSpPr>
          <p:cxnSp>
            <p:nvCxnSpPr>
              <p:cNvPr id="3" name="Conector recto 2"/>
              <p:cNvCxnSpPr/>
              <p:nvPr/>
            </p:nvCxnSpPr>
            <p:spPr>
              <a:xfrm>
                <a:off x="1597868" y="4941164"/>
                <a:ext cx="8065571" cy="0"/>
              </a:xfrm>
              <a:prstGeom prst="line">
                <a:avLst/>
              </a:prstGeom>
              <a:ln w="34925"/>
            </p:spPr>
            <p:style>
              <a:lnRef idx="1">
                <a:schemeClr val="dk1"/>
              </a:lnRef>
              <a:fillRef idx="0">
                <a:schemeClr val="dk1"/>
              </a:fillRef>
              <a:effectRef idx="0">
                <a:schemeClr val="dk1"/>
              </a:effectRef>
              <a:fontRef idx="minor">
                <a:schemeClr val="tx1"/>
              </a:fontRef>
            </p:style>
          </p:cxnSp>
          <p:cxnSp>
            <p:nvCxnSpPr>
              <p:cNvPr id="6" name="Conector recto 5"/>
              <p:cNvCxnSpPr/>
              <p:nvPr/>
            </p:nvCxnSpPr>
            <p:spPr>
              <a:xfrm>
                <a:off x="9663439" y="4832804"/>
                <a:ext cx="0" cy="216719"/>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ector recto 13"/>
              <p:cNvCxnSpPr/>
              <p:nvPr/>
            </p:nvCxnSpPr>
            <p:spPr>
              <a:xfrm>
                <a:off x="1597868" y="4832804"/>
                <a:ext cx="0" cy="216719"/>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24" name="CuadroTexto 8"/>
            <p:cNvSpPr txBox="1">
              <a:spLocks noChangeArrowheads="1"/>
            </p:cNvSpPr>
            <p:nvPr/>
          </p:nvSpPr>
          <p:spPr bwMode="auto">
            <a:xfrm>
              <a:off x="2249758" y="2564764"/>
              <a:ext cx="3104648" cy="29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es-ES" altLang="en-US" sz="1350" b="1" dirty="0">
                  <a:solidFill>
                    <a:schemeClr val="bg1"/>
                  </a:solidFill>
                  <a:latin typeface="+mn-lt"/>
                  <a:cs typeface="Arial" panose="020B0604020202020204" pitchFamily="34" charset="0"/>
                </a:rPr>
                <a:t>50 </a:t>
              </a:r>
              <a:r>
                <a:rPr lang="es-ES" altLang="en-US" sz="1350" b="1" dirty="0" err="1">
                  <a:solidFill>
                    <a:schemeClr val="bg1"/>
                  </a:solidFill>
                  <a:latin typeface="+mn-lt"/>
                  <a:cs typeface="Arial" panose="020B0604020202020204" pitchFamily="34" charset="0"/>
                </a:rPr>
                <a:t>meters</a:t>
              </a:r>
              <a:r>
                <a:rPr lang="es-ES" altLang="en-US" sz="1350" b="1" dirty="0">
                  <a:solidFill>
                    <a:schemeClr val="bg1"/>
                  </a:solidFill>
                  <a:latin typeface="+mn-lt"/>
                  <a:cs typeface="Arial" panose="020B0604020202020204" pitchFamily="34" charset="0"/>
                </a:rPr>
                <a:t>,  0.1 gr/t Au up </a:t>
              </a:r>
              <a:r>
                <a:rPr lang="es-ES" altLang="en-US" sz="1350" b="1" dirty="0" err="1">
                  <a:solidFill>
                    <a:schemeClr val="bg1"/>
                  </a:solidFill>
                  <a:latin typeface="+mn-lt"/>
                  <a:cs typeface="Arial" panose="020B0604020202020204" pitchFamily="34" charset="0"/>
                </a:rPr>
                <a:t>to</a:t>
              </a:r>
              <a:r>
                <a:rPr lang="es-ES" altLang="en-US" sz="1350" b="1" dirty="0">
                  <a:solidFill>
                    <a:schemeClr val="bg1"/>
                  </a:solidFill>
                  <a:latin typeface="+mn-lt"/>
                  <a:cs typeface="Arial" panose="020B0604020202020204" pitchFamily="34" charset="0"/>
                </a:rPr>
                <a:t> 15.9 gr/t Au</a:t>
              </a:r>
              <a:endParaRPr lang="en-US" altLang="en-US" sz="1350" b="1" dirty="0">
                <a:solidFill>
                  <a:schemeClr val="bg1"/>
                </a:solidFill>
                <a:latin typeface="+mn-lt"/>
                <a:cs typeface="Arial" panose="020B0604020202020204" pitchFamily="34" charset="0"/>
              </a:endParaRPr>
            </a:p>
          </p:txBody>
        </p:sp>
        <p:sp>
          <p:nvSpPr>
            <p:cNvPr id="9225" name="CuadroTexto 10"/>
            <p:cNvSpPr txBox="1">
              <a:spLocks noChangeArrowheads="1"/>
            </p:cNvSpPr>
            <p:nvPr/>
          </p:nvSpPr>
          <p:spPr bwMode="auto">
            <a:xfrm>
              <a:off x="1197769" y="3005498"/>
              <a:ext cx="415419" cy="29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es-ES" altLang="en-US" sz="1350" b="1" dirty="0">
                  <a:solidFill>
                    <a:schemeClr val="bg1"/>
                  </a:solidFill>
                  <a:latin typeface="Arial" panose="020B0604020202020204" pitchFamily="34" charset="0"/>
                  <a:cs typeface="Arial" panose="020B0604020202020204" pitchFamily="34" charset="0"/>
                </a:rPr>
                <a:t>SE</a:t>
              </a:r>
              <a:endParaRPr lang="en-US" altLang="en-US" sz="1350" b="1" dirty="0">
                <a:solidFill>
                  <a:schemeClr val="bg1"/>
                </a:solidFill>
                <a:latin typeface="Arial" panose="020B0604020202020204" pitchFamily="34" charset="0"/>
                <a:cs typeface="Arial" panose="020B0604020202020204" pitchFamily="34" charset="0"/>
              </a:endParaRPr>
            </a:p>
          </p:txBody>
        </p:sp>
        <p:sp>
          <p:nvSpPr>
            <p:cNvPr id="9226" name="CuadroTexto 12"/>
            <p:cNvSpPr txBox="1">
              <a:spLocks noChangeArrowheads="1"/>
            </p:cNvSpPr>
            <p:nvPr/>
          </p:nvSpPr>
          <p:spPr bwMode="auto">
            <a:xfrm>
              <a:off x="7443720" y="2943576"/>
              <a:ext cx="472845" cy="29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es-ES" altLang="en-US" sz="1350" b="1" dirty="0">
                  <a:solidFill>
                    <a:schemeClr val="bg1"/>
                  </a:solidFill>
                  <a:latin typeface="Arial" panose="020B0604020202020204" pitchFamily="34" charset="0"/>
                  <a:cs typeface="Arial" panose="020B0604020202020204" pitchFamily="34" charset="0"/>
                </a:rPr>
                <a:t>NW</a:t>
              </a:r>
              <a:endParaRPr lang="en-US" altLang="en-US" sz="1350" b="1" dirty="0">
                <a:solidFill>
                  <a:schemeClr val="bg1"/>
                </a:solidFill>
                <a:latin typeface="Arial" panose="020B0604020202020204" pitchFamily="34" charset="0"/>
                <a:cs typeface="Arial" panose="020B0604020202020204" pitchFamily="34" charset="0"/>
              </a:endParaRPr>
            </a:p>
          </p:txBody>
        </p:sp>
        <p:sp>
          <p:nvSpPr>
            <p:cNvPr id="76817" name="CuadroTexto 19"/>
            <p:cNvSpPr txBox="1">
              <a:spLocks noChangeArrowheads="1"/>
            </p:cNvSpPr>
            <p:nvPr/>
          </p:nvSpPr>
          <p:spPr bwMode="auto">
            <a:xfrm>
              <a:off x="1613267" y="1887273"/>
              <a:ext cx="16039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MX" sz="1800" b="1" i="1">
                  <a:solidFill>
                    <a:schemeClr val="bg1"/>
                  </a:solidFill>
                  <a:latin typeface="Times New Roman" panose="02020603050405020304" pitchFamily="18" charset="0"/>
                  <a:cs typeface="Times New Roman" panose="02020603050405020304" pitchFamily="18" charset="0"/>
                </a:rPr>
                <a:t>STOCKWORK</a:t>
              </a:r>
            </a:p>
          </p:txBody>
        </p:sp>
      </p:grpSp>
      <p:sp>
        <p:nvSpPr>
          <p:cNvPr id="24" name="Rectangle 6"/>
          <p:cNvSpPr txBox="1">
            <a:spLocks noChangeArrowheads="1"/>
          </p:cNvSpPr>
          <p:nvPr/>
        </p:nvSpPr>
        <p:spPr bwMode="auto">
          <a:xfrm>
            <a:off x="1908175" y="44450"/>
            <a:ext cx="7235825" cy="796925"/>
          </a:xfrm>
          <a:prstGeom prst="rect">
            <a:avLst/>
          </a:prstGeom>
          <a:noFill/>
          <a:ln w="9525">
            <a:noFill/>
            <a:miter lim="800000"/>
            <a:headEnd/>
            <a:tailEnd/>
          </a:ln>
          <a:effectLst/>
        </p:spPr>
        <p:txBody>
          <a:bodyPr lIns="0" tIns="0" rIns="0" bIns="0" anchor="ctr" anchorCtr="1"/>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a:lstStyle>
          <a:p>
            <a:pPr eaLnBrk="1" hangingPunct="1">
              <a:defRPr/>
            </a:pPr>
            <a:r>
              <a:rPr lang="es-ES" sz="2400" b="1" kern="0" dirty="0">
                <a:solidFill>
                  <a:schemeClr val="tx1"/>
                </a:solidFill>
                <a:effectLst/>
                <a:latin typeface="Goudy Old Style" pitchFamily="18" charset="0"/>
              </a:rPr>
              <a:t>POTENCIAL DISEMINADOS ZONA EL CURA</a:t>
            </a:r>
          </a:p>
        </p:txBody>
      </p:sp>
      <p:pic>
        <p:nvPicPr>
          <p:cNvPr id="2" name="4 Imagen">
            <a:extLst>
              <a:ext uri="{FF2B5EF4-FFF2-40B4-BE49-F238E27FC236}">
                <a16:creationId xmlns:a16="http://schemas.microsoft.com/office/drawing/2014/main" id="{5709A38C-7EFC-1C84-2349-197C898B91EE}"/>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9DD1DF95-7E67-A835-6605-AD54CE89084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p:cNvSpPr>
          <p:nvPr>
            <p:ph type="title"/>
          </p:nvPr>
        </p:nvSpPr>
        <p:spPr>
          <a:xfrm>
            <a:off x="323850" y="2276475"/>
            <a:ext cx="3168650" cy="2952750"/>
          </a:xfrm>
        </p:spPr>
        <p:txBody>
          <a:bodyPr/>
          <a:lstStyle/>
          <a:p>
            <a:pPr eaLnBrk="1" hangingPunct="1"/>
            <a:r>
              <a:rPr lang="es-ES" altLang="es-MX" sz="2400" b="1">
                <a:latin typeface="Goudy Old Style" panose="02020502050305020303" pitchFamily="18" charset="0"/>
              </a:rPr>
              <a:t>REFERENCE WHIT OTHERS PROJECTS</a:t>
            </a:r>
          </a:p>
        </p:txBody>
      </p:sp>
      <p:pic>
        <p:nvPicPr>
          <p:cNvPr id="12291"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24300" y="61913"/>
            <a:ext cx="5219700" cy="6757987"/>
          </a:xfrm>
        </p:spPr>
      </p:pic>
      <p:pic>
        <p:nvPicPr>
          <p:cNvPr id="12293"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25427BFF-E84B-A769-F805-B44FE764C6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806450" y="115888"/>
            <a:ext cx="8229600" cy="774700"/>
          </a:xfrm>
        </p:spPr>
        <p:txBody>
          <a:bodyPr/>
          <a:lstStyle/>
          <a:p>
            <a:pPr eaLnBrk="1" hangingPunct="1"/>
            <a:r>
              <a:rPr lang="es-ES" altLang="es-MX" sz="2400" b="1">
                <a:latin typeface="Goudy Old Style" panose="02020502050305020303" pitchFamily="18" charset="0"/>
              </a:rPr>
              <a:t>LOCATION OF ANOMALIES</a:t>
            </a:r>
          </a:p>
        </p:txBody>
      </p:sp>
      <p:pic>
        <p:nvPicPr>
          <p:cNvPr id="13316" name="Picture 5" descr="imagen 0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904875"/>
            <a:ext cx="6121400"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5 Imagen"/>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B456B212-959B-99BE-89EA-C1C175E13F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1258888" y="704850"/>
            <a:ext cx="6659562" cy="708025"/>
          </a:xfrm>
        </p:spPr>
        <p:txBody>
          <a:bodyPr/>
          <a:lstStyle/>
          <a:p>
            <a:pPr eaLnBrk="1" hangingPunct="1"/>
            <a:r>
              <a:rPr lang="es-ES" altLang="es-MX" sz="2400" b="1">
                <a:latin typeface="Goudy Old Style" panose="02020502050305020303" pitchFamily="18" charset="0"/>
              </a:rPr>
              <a:t>GEOLOGY</a:t>
            </a:r>
          </a:p>
        </p:txBody>
      </p:sp>
      <p:sp>
        <p:nvSpPr>
          <p:cNvPr id="14340" name="Rectangle 4"/>
          <p:cNvSpPr>
            <a:spLocks noChangeArrowheads="1"/>
          </p:cNvSpPr>
          <p:nvPr/>
        </p:nvSpPr>
        <p:spPr bwMode="auto">
          <a:xfrm>
            <a:off x="323850" y="1403350"/>
            <a:ext cx="8569325"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s-ES" altLang="es-PE" sz="1700">
                <a:latin typeface="Century Gothic" panose="020B0502020202020204" pitchFamily="34" charset="0"/>
              </a:rPr>
              <a:t>The Project is located within intrusive granitoid rocks known as Batolito of Pataz (Paleozoic age) that are sensed by phyllite schist, slates and metavolcanics of the Maran Complex (Precambrian age). The Batolito of Pataz  extends as a belt of Northwest course and width of 1 to 3 Km. Between Vijus in the north and Buldibuyo to the south.</a:t>
            </a:r>
          </a:p>
          <a:p>
            <a:pPr algn="just" eaLnBrk="1" hangingPunct="1">
              <a:spcBef>
                <a:spcPct val="0"/>
              </a:spcBef>
              <a:buFontTx/>
              <a:buNone/>
            </a:pPr>
            <a:r>
              <a:rPr lang="es-ES" altLang="es-PE" sz="1700">
                <a:latin typeface="Century Gothic" panose="020B0502020202020204" pitchFamily="34" charset="0"/>
              </a:rPr>
              <a:t>The project is hosted by granitoid rocks from the Batolito of Pataz (microdiorite granodiorite and granite). Its consists of quartz veins with lenticular concentrations of sulfides mainly pyrite and free gold contents. The ore concentration is presented in the form of a mineralized body (Ore Shoot) controlled by structures of the Cimoid Loop type. The main ore is the gold pyrite (fine-grained pyrite microfacted); arsenopyrite galena marmatita is also found in a lesser proportion ; it is also possible to find free gold in the sacaraoid quartz.</a:t>
            </a:r>
          </a:p>
          <a:p>
            <a:pPr algn="just" eaLnBrk="1" hangingPunct="1">
              <a:spcBef>
                <a:spcPct val="0"/>
              </a:spcBef>
              <a:buFontTx/>
              <a:buNone/>
            </a:pPr>
            <a:r>
              <a:rPr lang="es-ES" altLang="es-PE" sz="1700">
                <a:latin typeface="Century Gothic" panose="020B0502020202020204" pitchFamily="34" charset="0"/>
              </a:rPr>
              <a:t>Milky quartz is the main gangue mineral of, along with a tiny amount of calcite and kaolin. The wall rocks of the quartz veins adjacent to the areas where the economic concentrations of gold material are present due to hydrothermal alteration are silicified, sericitized and chloritized. These alterations are absent where the vein lacks mineralized filler.</a:t>
            </a:r>
          </a:p>
        </p:txBody>
      </p:sp>
      <p:pic>
        <p:nvPicPr>
          <p:cNvPr id="14341" name="5 Imagen"/>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906463"/>
            <a:ext cx="79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9B87DB2B-991B-512A-9E5F-4D6C425874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7950" y="155763"/>
            <a:ext cx="1800225" cy="76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Tema de Office">
  <a:themeElements>
    <a:clrScheme name="Vértice">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10446</TotalTime>
  <Words>3261</Words>
  <Application>Microsoft Office PowerPoint</Application>
  <PresentationFormat>Presentación en pantalla (4:3)</PresentationFormat>
  <Paragraphs>471</Paragraphs>
  <Slides>62</Slides>
  <Notes>11</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62</vt:i4>
      </vt:variant>
    </vt:vector>
  </HeadingPairs>
  <TitlesOfParts>
    <vt:vector size="71" baseType="lpstr">
      <vt:lpstr>Arial</vt:lpstr>
      <vt:lpstr>Calibri</vt:lpstr>
      <vt:lpstr>Century Gothic</vt:lpstr>
      <vt:lpstr>Goudy Old Style</vt:lpstr>
      <vt:lpstr>inherit</vt:lpstr>
      <vt:lpstr>Times New Roman</vt:lpstr>
      <vt:lpstr>Verdana</vt:lpstr>
      <vt:lpstr>Wingdings</vt:lpstr>
      <vt:lpstr>Tema de Office</vt:lpstr>
      <vt:lpstr>BULDIBUYO PROJECT - GCI MINING GROUP SAC</vt:lpstr>
      <vt:lpstr>LOCATION AND ACCESS TO THE PROJECT</vt:lpstr>
      <vt:lpstr> PROJECT ACCESS TABLE</vt:lpstr>
      <vt:lpstr>VIEW OF THE PROJECT</vt:lpstr>
      <vt:lpstr>MINING PROPERTIES</vt:lpstr>
      <vt:lpstr>CADASTRAL MAP </vt:lpstr>
      <vt:lpstr>REFERENCE WHIT OTHERS PROJECTS</vt:lpstr>
      <vt:lpstr>LOCATION OF ANOMALIES</vt:lpstr>
      <vt:lpstr>GEOLOGY</vt:lpstr>
      <vt:lpstr>HISTORICAL PRODUCTION OF MINES IN THE BATOLITO DE PATAZ</vt:lpstr>
      <vt:lpstr>Presentación de PowerPoint</vt:lpstr>
      <vt:lpstr>Presentación de PowerPoint</vt:lpstr>
      <vt:lpstr>           ORE BELT</vt:lpstr>
      <vt:lpstr>PROJECT GEOLOGICAL MAP</vt:lpstr>
      <vt:lpstr>           PROJECT STRUCTURES</vt:lpstr>
      <vt:lpstr>DRILLING LOCATION</vt:lpstr>
      <vt:lpstr>SONDAJE REALIZADO</vt:lpstr>
      <vt:lpstr>STRUCTURAL LINEAMENTS</vt:lpstr>
      <vt:lpstr>ECONOMIC GEOLOGY</vt:lpstr>
      <vt:lpstr>Presentación de PowerPoint</vt:lpstr>
      <vt:lpstr>Presentación de PowerPoint</vt:lpstr>
      <vt:lpstr>GEOPHYSICAL CONCLUSIONS AND RECOMMENDATIONS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VIEW OF  EL CURA  AREA</vt:lpstr>
      <vt:lpstr> 30 TON/DAY CARBON IN PULP PLANT FOR GOLD PROCESSING</vt:lpstr>
      <vt:lpstr>PANORAMIC VIEW</vt:lpstr>
      <vt:lpstr>COARSE HOPPER*</vt:lpstr>
      <vt:lpstr>CONVEYOR BELT</vt:lpstr>
      <vt:lpstr> FINES HOPPER</vt:lpstr>
      <vt:lpstr>ROLLER CRUSHER</vt:lpstr>
      <vt:lpstr>ENERGY DISTRIBUTION SYSTEM</vt:lpstr>
      <vt:lpstr>BALL MILL 4” x 4”</vt:lpstr>
      <vt:lpstr>GALIGHER PUMP</vt:lpstr>
      <vt:lpstr>AGITATOR AND CYCLONE TANK </vt:lpstr>
      <vt:lpstr>CYANIDATION TANKS</vt:lpstr>
      <vt:lpstr>TANKS FOR CIP</vt:lpstr>
      <vt:lpstr>CONCENTRATOR PLANT FLOWCHART</vt:lpstr>
      <vt:lpstr>HYDROELECTRIC POWER PLANT OF TARABAMBA LOCATED 2.5 KM FROM THE PROJECT</vt:lpstr>
      <vt:lpstr>Presentación de PowerPoint</vt:lpstr>
      <vt:lpstr>Presentación de PowerPoint</vt:lpstr>
      <vt:lpstr>Presentación de PowerPoint</vt:lpstr>
      <vt:lpstr>CAMPS AT THE PROJECT SITE</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BULDIBUYO</dc:title>
  <dc:creator>G.C.I. MINING GROUP</dc:creator>
  <cp:lastModifiedBy>julio cesar torres escalante</cp:lastModifiedBy>
  <cp:revision>240</cp:revision>
  <dcterms:created xsi:type="dcterms:W3CDTF">2010-01-21T21:42:05Z</dcterms:created>
  <dcterms:modified xsi:type="dcterms:W3CDTF">2024-01-03T18:58:59Z</dcterms:modified>
</cp:coreProperties>
</file>